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5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F00E-A439-3648-838D-72203F93AE47}" type="datetimeFigureOut">
              <a:rPr kumimoji="1" lang="ja-JP" altLang="en-US" smtClean="0"/>
              <a:t>2013/06/19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0011A-7BF3-F148-9A20-E89AB2FE69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269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3A1CB-4E76-FB4F-A326-7757FD465C6F}" type="datetimeFigureOut">
              <a:rPr kumimoji="1" lang="ja-JP" altLang="en-US" smtClean="0"/>
              <a:t>2013/06/19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405D2-DF6A-1946-BED3-2F12A9A51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419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絵コン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kumimoji="1"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kumimoji="1"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kumimoji="1"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kumimoji="1"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kumimoji="1"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597025"/>
            <a:ext cx="9144000" cy="167957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Strong Constraints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on the Rare Decays </a:t>
            </a:r>
            <a:br>
              <a:rPr kumimoji="1" lang="en-US" altLang="ja-JP" dirty="0" smtClean="0"/>
            </a:br>
            <a:r>
              <a:rPr kumimoji="1" lang="en-US" altLang="ja-JP" i="1" dirty="0" smtClean="0"/>
              <a:t>B</a:t>
            </a:r>
            <a:r>
              <a:rPr kumimoji="1" lang="en-US" altLang="ja-JP" i="1" baseline="30000" dirty="0" smtClean="0"/>
              <a:t>0</a:t>
            </a:r>
            <a:r>
              <a:rPr kumimoji="1" lang="en-US" altLang="ja-JP" i="1" baseline="-25000" dirty="0" smtClean="0"/>
              <a:t>s</a:t>
            </a:r>
            <a:r>
              <a:rPr kumimoji="1" lang="en-US" altLang="ja-JP" dirty="0" smtClean="0"/>
              <a:t> ➝ </a:t>
            </a:r>
            <a:r>
              <a:rPr kumimoji="1" lang="en-US" altLang="ja-JP" dirty="0" err="1" smtClean="0">
                <a:latin typeface="Symbol" charset="2"/>
                <a:cs typeface="Symbol" charset="2"/>
              </a:rPr>
              <a:t>m</a:t>
            </a:r>
            <a:r>
              <a:rPr kumimoji="1" lang="en-US" altLang="ja-JP" dirty="0" err="1" smtClean="0"/>
              <a:t>+</a:t>
            </a:r>
            <a:r>
              <a:rPr kumimoji="1" lang="en-US" altLang="ja-JP" dirty="0" err="1" smtClean="0">
                <a:latin typeface="Symbol" charset="2"/>
                <a:cs typeface="Symbol" charset="2"/>
              </a:rPr>
              <a:t>m</a:t>
            </a:r>
            <a:r>
              <a:rPr kumimoji="1" lang="en-US" altLang="ja-JP" dirty="0" smtClean="0"/>
              <a:t>- and </a:t>
            </a:r>
            <a:r>
              <a:rPr kumimoji="1" lang="en-US" altLang="ja-JP" i="1" dirty="0" smtClean="0"/>
              <a:t>B</a:t>
            </a:r>
            <a:r>
              <a:rPr kumimoji="1" lang="en-US" altLang="ja-JP" i="1" baseline="30000" dirty="0" smtClean="0"/>
              <a:t>0</a:t>
            </a:r>
            <a:r>
              <a:rPr kumimoji="1" lang="en-US" altLang="ja-JP" dirty="0" smtClean="0"/>
              <a:t> ➝ </a:t>
            </a:r>
            <a:r>
              <a:rPr kumimoji="1" lang="en-US" altLang="ja-JP" dirty="0" err="1" smtClean="0">
                <a:latin typeface="Symbol" charset="2"/>
                <a:cs typeface="Symbol" charset="2"/>
              </a:rPr>
              <a:t>m</a:t>
            </a:r>
            <a:r>
              <a:rPr kumimoji="1" lang="en-US" altLang="ja-JP" dirty="0" err="1" smtClean="0"/>
              <a:t>+</a:t>
            </a:r>
            <a:r>
              <a:rPr kumimoji="1" lang="en-US" altLang="ja-JP" dirty="0" err="1" smtClean="0">
                <a:latin typeface="Symbol" charset="2"/>
                <a:cs typeface="Symbol" charset="2"/>
              </a:rPr>
              <a:t>m</a:t>
            </a:r>
            <a:r>
              <a:rPr kumimoji="1" lang="en-US" altLang="ja-JP" dirty="0" smtClean="0"/>
              <a:t>-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79464" y="4450087"/>
            <a:ext cx="7583487" cy="1752600"/>
          </a:xfrm>
        </p:spPr>
        <p:txBody>
          <a:bodyPr/>
          <a:lstStyle/>
          <a:p>
            <a:r>
              <a:rPr lang="en-US" altLang="ja-JP" dirty="0" smtClean="0"/>
              <a:t>2013 June 19</a:t>
            </a:r>
          </a:p>
          <a:p>
            <a:r>
              <a:rPr lang="en-US" altLang="ja-JP" dirty="0" smtClean="0"/>
              <a:t>Tohoku University</a:t>
            </a:r>
          </a:p>
          <a:p>
            <a:r>
              <a:rPr lang="en-US" altLang="ja-JP" dirty="0" smtClean="0"/>
              <a:t>Tatsuya Mori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23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</a:t>
            </a:r>
            <a:r>
              <a:rPr lang="en-US" altLang="ja-JP" dirty="0" smtClean="0"/>
              <a:t>inning 1/6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選別された候補は</a:t>
            </a:r>
            <a:r>
              <a:rPr lang="en-US" altLang="ja-JP" dirty="0" smtClean="0"/>
              <a:t>2D bin </a:t>
            </a:r>
            <a:r>
              <a:rPr lang="ja-JP" altLang="en-US" dirty="0" smtClean="0"/>
              <a:t>に詰められる。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２</a:t>
            </a:r>
            <a:r>
              <a:rPr lang="en-US" altLang="ja-JP" dirty="0" smtClean="0"/>
              <a:t>D : m</a:t>
            </a:r>
            <a:r>
              <a:rPr lang="en-US" altLang="ja-JP" baseline="-25000" dirty="0" smtClean="0">
                <a:latin typeface="Symbol" charset="2"/>
                <a:cs typeface="Symbol" charset="2"/>
              </a:rPr>
              <a:t>mm , </a:t>
            </a:r>
            <a:r>
              <a:rPr lang="en-US" altLang="ja-JP" dirty="0" smtClean="0"/>
              <a:t>BDT (output of another boosted decision tree)</a:t>
            </a:r>
          </a:p>
          <a:p>
            <a:endParaRPr lang="en-US" altLang="ja-JP" baseline="-25000" dirty="0"/>
          </a:p>
          <a:p>
            <a:pPr marL="0" indent="0">
              <a:buNone/>
            </a:pPr>
            <a:r>
              <a:rPr lang="en-US" altLang="ja-JP" dirty="0" smtClean="0"/>
              <a:t>BDT</a:t>
            </a:r>
            <a:r>
              <a:rPr lang="ja-JP" altLang="en-US" dirty="0" smtClean="0"/>
              <a:t>は後で説明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02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binning 2/6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シグナルの</a:t>
            </a:r>
            <a:r>
              <a:rPr kumimoji="1" lang="en-US" altLang="ja-JP" dirty="0" smtClean="0"/>
              <a:t>mass line shape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crystal-ball function[11]</a:t>
            </a:r>
            <a:r>
              <a:rPr kumimoji="1" lang="ja-JP" altLang="en-US" dirty="0" smtClean="0"/>
              <a:t>で記述される</a:t>
            </a:r>
            <a:endParaRPr kumimoji="1" lang="en-US" altLang="ja-JP" dirty="0" smtClean="0"/>
          </a:p>
          <a:p>
            <a:r>
              <a:rPr lang="ja-JP" altLang="en-US" dirty="0" smtClean="0"/>
              <a:t>各</a:t>
            </a:r>
            <a:r>
              <a:rPr lang="en-US" altLang="ja-JP" dirty="0" smtClean="0"/>
              <a:t>Resonance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つの</a:t>
            </a:r>
            <a:r>
              <a:rPr lang="en-US" altLang="ja-JP" dirty="0" smtClean="0"/>
              <a:t>crystal-ball function</a:t>
            </a:r>
            <a:r>
              <a:rPr lang="ja-JP" altLang="en-US" dirty="0" smtClean="0"/>
              <a:t>の和でフィットされる</a:t>
            </a:r>
            <a:endParaRPr lang="en-US" altLang="ja-JP" dirty="0" smtClean="0"/>
          </a:p>
          <a:p>
            <a:r>
              <a:rPr lang="ja-JP" altLang="en-US" dirty="0" smtClean="0"/>
              <a:t>内挿結果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σ</a:t>
            </a:r>
            <a:r>
              <a:rPr kumimoji="1" lang="en-US" altLang="ja-JP" dirty="0" smtClean="0"/>
              <a:t>(m(B</a:t>
            </a:r>
            <a:r>
              <a:rPr kumimoji="1" lang="en-US" altLang="ja-JP" baseline="30000" dirty="0" smtClean="0"/>
              <a:t>0</a:t>
            </a:r>
            <a:r>
              <a:rPr lang="en-US" altLang="ja-JP" baseline="-25000" dirty="0"/>
              <a:t>s</a:t>
            </a:r>
            <a:r>
              <a:rPr kumimoji="1" lang="en-US" altLang="ja-JP" dirty="0" smtClean="0"/>
              <a:t>)) = 24.8 ± 0.8 MeV</a:t>
            </a:r>
          </a:p>
          <a:p>
            <a:pPr lvl="1"/>
            <a:r>
              <a:rPr lang="en-US" altLang="ja-JP" dirty="0" err="1"/>
              <a:t>σ</a:t>
            </a:r>
            <a:r>
              <a:rPr lang="en-US" altLang="ja-JP" dirty="0"/>
              <a:t>(m(</a:t>
            </a:r>
            <a:r>
              <a:rPr lang="en-US" altLang="ja-JP" dirty="0" smtClean="0"/>
              <a:t>B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)</a:t>
            </a:r>
            <a:r>
              <a:rPr lang="en-US" altLang="ja-JP" dirty="0"/>
              <a:t>) </a:t>
            </a:r>
            <a:r>
              <a:rPr lang="en-US" altLang="ja-JP" dirty="0" smtClean="0"/>
              <a:t> = 24.3 </a:t>
            </a:r>
            <a:r>
              <a:rPr lang="en-US" altLang="ja-JP" dirty="0"/>
              <a:t>± </a:t>
            </a:r>
            <a:r>
              <a:rPr lang="en-US" altLang="ja-JP" dirty="0" smtClean="0"/>
              <a:t>0.7 MeV</a:t>
            </a:r>
          </a:p>
          <a:p>
            <a:pPr marL="685800" lvl="2" indent="0">
              <a:buNone/>
            </a:pP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4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binning 3/6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selection</a:t>
            </a:r>
            <a:r>
              <a:rPr kumimoji="1" lang="ja-JP" altLang="en-US" dirty="0" smtClean="0"/>
              <a:t>で充分に利用されなかった</a:t>
            </a:r>
            <a:r>
              <a:rPr kumimoji="1" lang="en-US" altLang="ja-JP" dirty="0" smtClean="0"/>
              <a:t>Geometry, kinematic</a:t>
            </a:r>
            <a:r>
              <a:rPr kumimoji="1" lang="ja-JP" altLang="en-US" dirty="0" smtClean="0"/>
              <a:t>の情報は</a:t>
            </a:r>
            <a:r>
              <a:rPr kumimoji="1" lang="en-US" altLang="ja-JP" dirty="0" smtClean="0"/>
              <a:t>BDT</a:t>
            </a:r>
            <a:r>
              <a:rPr kumimoji="1" lang="ja-JP" altLang="en-US" dirty="0" smtClean="0"/>
              <a:t>を媒介にして結合される</a:t>
            </a:r>
            <a:endParaRPr lang="en-US" altLang="ja-JP" dirty="0"/>
          </a:p>
          <a:p>
            <a:pPr lvl="1"/>
            <a:r>
              <a:rPr lang="en-US" altLang="ja-JP" dirty="0" smtClean="0"/>
              <a:t>BDT</a:t>
            </a:r>
            <a:r>
              <a:rPr lang="ja-JP" altLang="en-US" dirty="0" smtClean="0"/>
              <a:t>に対し</a:t>
            </a:r>
            <a:r>
              <a:rPr lang="en-US" altLang="ja-JP" dirty="0" smtClean="0"/>
              <a:t>9</a:t>
            </a:r>
            <a:r>
              <a:rPr lang="ja-JP" altLang="en-US" dirty="0" smtClean="0"/>
              <a:t>個の変数が採用される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内訳は論文参照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r>
              <a:rPr lang="ja-JP" altLang="en-US" dirty="0" smtClean="0"/>
              <a:t>バイアスを避けるため、変数の選択、その次の</a:t>
            </a:r>
            <a:r>
              <a:rPr lang="en-US" altLang="ja-JP" dirty="0" smtClean="0"/>
              <a:t>BDT</a:t>
            </a:r>
            <a:r>
              <a:rPr lang="ja-JP" altLang="en-US" dirty="0" smtClean="0"/>
              <a:t>のトレーニングのためにデータは使わない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代わりに</a:t>
            </a:r>
            <a:r>
              <a:rPr lang="en-US" altLang="ja-JP" dirty="0" smtClean="0"/>
              <a:t>BDT</a:t>
            </a:r>
            <a:r>
              <a:rPr lang="ja-JP" altLang="en-US" dirty="0" smtClean="0"/>
              <a:t>は</a:t>
            </a:r>
            <a:r>
              <a:rPr lang="en-US" altLang="ja-JP" dirty="0" smtClean="0"/>
              <a:t>simulated samples</a:t>
            </a:r>
            <a:r>
              <a:rPr lang="ja-JP" altLang="en-US" dirty="0" smtClean="0"/>
              <a:t>を使ってトレーニングした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23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binning 4/6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あるシグナルイベントが一定の</a:t>
            </a:r>
            <a:r>
              <a:rPr kumimoji="1" lang="en-US" altLang="ja-JP" dirty="0" smtClean="0"/>
              <a:t>BDT value</a:t>
            </a:r>
            <a:r>
              <a:rPr kumimoji="1" lang="ja-JP" altLang="en-US" dirty="0" smtClean="0"/>
              <a:t>を持つ確率は</a:t>
            </a:r>
            <a:r>
              <a:rPr kumimoji="1" lang="en-US" altLang="ja-JP" dirty="0" smtClean="0"/>
              <a:t>inclusive</a:t>
            </a:r>
            <a:r>
              <a:rPr lang="en-US" altLang="ja-JP" dirty="0" smtClean="0"/>
              <a:t> sample</a:t>
            </a:r>
            <a:r>
              <a:rPr lang="ja-JP" altLang="en-US" dirty="0" smtClean="0"/>
              <a:t>を使ったデータから得る。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(h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kaon</a:t>
            </a:r>
            <a:r>
              <a:rPr lang="ja-JP" altLang="en-US" dirty="0" smtClean="0"/>
              <a:t>か</a:t>
            </a:r>
            <a:r>
              <a:rPr lang="en-US" altLang="ja-JP" dirty="0" smtClean="0"/>
              <a:t>pion)</a:t>
            </a:r>
          </a:p>
          <a:p>
            <a:r>
              <a:rPr lang="ja-JP" altLang="en-US" dirty="0" smtClean="0"/>
              <a:t>各</a:t>
            </a:r>
            <a:r>
              <a:rPr lang="en-US" altLang="ja-JP" dirty="0" smtClean="0"/>
              <a:t>BDT bin</a:t>
            </a:r>
            <a:r>
              <a:rPr lang="ja-JP" altLang="en-US" dirty="0" smtClean="0"/>
              <a:t>にある</a:t>
            </a:r>
            <a:r>
              <a:rPr lang="en-US" altLang="ja-JP" dirty="0"/>
              <a:t>B</a:t>
            </a:r>
            <a:r>
              <a:rPr lang="en-US" altLang="ja-JP" baseline="30000" dirty="0"/>
              <a:t>0</a:t>
            </a:r>
            <a:r>
              <a:rPr lang="en-US" altLang="ja-JP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/>
              <a:t>h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h</a:t>
            </a:r>
            <a:r>
              <a:rPr lang="en-US" altLang="ja-JP" dirty="0"/>
              <a:t>’</a:t>
            </a:r>
            <a:r>
              <a:rPr lang="en-US" altLang="ja-JP" baseline="30000" dirty="0" smtClean="0"/>
              <a:t>-</a:t>
            </a:r>
            <a:r>
              <a:rPr lang="ja-JP" altLang="en-US" baseline="30000" dirty="0" smtClean="0"/>
              <a:t>　</a:t>
            </a:r>
            <a:r>
              <a:rPr lang="en-US" altLang="ja-JP" dirty="0" smtClean="0"/>
              <a:t>signal events</a:t>
            </a:r>
            <a:r>
              <a:rPr lang="ja-JP" altLang="en-US" dirty="0" smtClean="0"/>
              <a:t>の数は</a:t>
            </a:r>
            <a:r>
              <a:rPr lang="en-US" altLang="ja-JP" dirty="0" err="1" smtClean="0"/>
              <a:t>m</a:t>
            </a:r>
            <a:r>
              <a:rPr lang="en-US" altLang="ja-JP" baseline="-25000" dirty="0" err="1" smtClean="0"/>
              <a:t>hh</a:t>
            </a:r>
            <a:r>
              <a:rPr lang="en-US" altLang="ja-JP" baseline="-25000" dirty="0" smtClean="0"/>
              <a:t>’</a:t>
            </a:r>
            <a:r>
              <a:rPr lang="ja-JP" altLang="en-US" dirty="0" smtClean="0"/>
              <a:t>分布をフィットすることにより決定する。</a:t>
            </a:r>
            <a:endParaRPr lang="en-US" altLang="ja-JP" dirty="0" smtClean="0"/>
          </a:p>
          <a:p>
            <a:endParaRPr kumimoji="1" lang="en-US" altLang="ja-JP" baseline="30000" dirty="0" smtClean="0"/>
          </a:p>
          <a:p>
            <a:r>
              <a:rPr lang="en-US" altLang="ja-JP" dirty="0" smtClean="0"/>
              <a:t>BDT</a:t>
            </a:r>
            <a:r>
              <a:rPr lang="ja-JP" altLang="en-US" dirty="0" smtClean="0"/>
              <a:t>と不変質量分布の</a:t>
            </a:r>
            <a:r>
              <a:rPr lang="en-US" altLang="ja-JP" dirty="0" smtClean="0"/>
              <a:t>binning</a:t>
            </a:r>
            <a:r>
              <a:rPr lang="ja-JP" altLang="en-US" dirty="0" smtClean="0"/>
              <a:t>は再び最適化される</a:t>
            </a:r>
            <a:endParaRPr kumimoji="1" lang="en-US" altLang="ja-JP" dirty="0"/>
          </a:p>
          <a:p>
            <a:endParaRPr kumimoji="1" lang="ja-JP" altLang="en-US" baseline="30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2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binning 5/6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[4900,6000]MeV</a:t>
            </a:r>
            <a:r>
              <a:rPr kumimoji="1" lang="ja-JP" altLang="en-US" dirty="0" smtClean="0"/>
              <a:t>の不変質量の範囲にあるイベントを選択する。</a:t>
            </a:r>
            <a:endParaRPr kumimoji="1" lang="en-US" altLang="ja-JP" dirty="0" smtClean="0"/>
          </a:p>
          <a:p>
            <a:r>
              <a:rPr lang="ja-JP" altLang="en-US" dirty="0" smtClean="0"/>
              <a:t>シグナル領域の境界は</a:t>
            </a:r>
            <a:r>
              <a:rPr lang="en-US" altLang="ja-JP" dirty="0" smtClean="0"/>
              <a:t>m(B</a:t>
            </a:r>
            <a:r>
              <a:rPr lang="en-US" altLang="ja-JP" baseline="30000" dirty="0" smtClean="0"/>
              <a:t>0</a:t>
            </a:r>
            <a:r>
              <a:rPr lang="en-US" altLang="ja-JP" baseline="-25000" dirty="0" smtClean="0"/>
              <a:t>(s)</a:t>
            </a:r>
            <a:r>
              <a:rPr lang="en-US" altLang="ja-JP" dirty="0" smtClean="0"/>
              <a:t>) : ±60MeV</a:t>
            </a:r>
            <a:r>
              <a:rPr lang="ja-JP" altLang="en-US" dirty="0" smtClean="0"/>
              <a:t>とする</a:t>
            </a:r>
            <a:endParaRPr lang="en-US" altLang="ja-JP" dirty="0" smtClean="0"/>
          </a:p>
          <a:p>
            <a:r>
              <a:rPr kumimoji="1" lang="ja-JP" altLang="en-US" dirty="0" smtClean="0"/>
              <a:t>予測される</a:t>
            </a:r>
            <a:endParaRPr lang="en-US" altLang="ja-JP" dirty="0"/>
          </a:p>
          <a:p>
            <a:pPr lvl="1"/>
            <a:r>
              <a:rPr kumimoji="1" lang="ja-JP" altLang="en-US" dirty="0" smtClean="0"/>
              <a:t>各</a:t>
            </a:r>
            <a:r>
              <a:rPr kumimoji="1" lang="en-US" altLang="ja-JP" dirty="0" smtClean="0"/>
              <a:t>BDT</a:t>
            </a:r>
            <a:r>
              <a:rPr kumimoji="1" lang="ja-JP" altLang="en-US" dirty="0" smtClean="0"/>
              <a:t>内にある</a:t>
            </a:r>
            <a:r>
              <a:rPr kumimoji="1" lang="en-US" altLang="ja-JP" dirty="0" smtClean="0"/>
              <a:t>combinatorial BG events</a:t>
            </a:r>
          </a:p>
          <a:p>
            <a:pPr lvl="1"/>
            <a:r>
              <a:rPr lang="ja-JP" altLang="en-US" dirty="0" smtClean="0"/>
              <a:t>シグナル領域内の</a:t>
            </a:r>
            <a:r>
              <a:rPr lang="en-US" altLang="ja-JP" dirty="0" smtClean="0"/>
              <a:t>invariant mass bin</a:t>
            </a:r>
          </a:p>
          <a:p>
            <a:pPr marL="6350" indent="0">
              <a:buNone/>
            </a:pPr>
            <a:r>
              <a:rPr kumimoji="1" lang="ja-JP" altLang="en-US" dirty="0" smtClean="0"/>
              <a:t>は指数関数でフィットする</a:t>
            </a:r>
            <a:endParaRPr kumimoji="1" lang="en-US" altLang="ja-JP" dirty="0" smtClean="0"/>
          </a:p>
          <a:p>
            <a:pPr marL="349250">
              <a:buFont typeface="Arial"/>
              <a:buChar char="•"/>
            </a:pPr>
            <a:r>
              <a:rPr kumimoji="1" lang="en-US" altLang="ja-JP" dirty="0" smtClean="0"/>
              <a:t>combinatorial BG events</a:t>
            </a:r>
            <a:r>
              <a:rPr kumimoji="1" lang="ja-JP" altLang="en-US" dirty="0" smtClean="0"/>
              <a:t>の推定される量につく系統誤差は</a:t>
            </a:r>
            <a:endParaRPr kumimoji="1" lang="en-US" altLang="ja-JP" dirty="0" smtClean="0"/>
          </a:p>
          <a:p>
            <a:pPr marL="692150" lvl="1">
              <a:buFont typeface="Arial"/>
              <a:buChar char="•"/>
            </a:pPr>
            <a:r>
              <a:rPr lang="en-US" altLang="ja-JP" dirty="0" err="1" smtClean="0"/>
              <a:t>poisson</a:t>
            </a:r>
            <a:r>
              <a:rPr lang="ja-JP" altLang="en-US" dirty="0" smtClean="0"/>
              <a:t>分布で測定されるイベント数を変動させることで計算</a:t>
            </a:r>
            <a:endParaRPr lang="en-US" altLang="ja-JP" dirty="0" smtClean="0"/>
          </a:p>
          <a:p>
            <a:pPr marL="692150" lvl="1">
              <a:buFont typeface="Arial"/>
              <a:buChar char="•"/>
            </a:pPr>
            <a:r>
              <a:rPr lang="ja-JP" altLang="en-US" dirty="0" smtClean="0"/>
              <a:t>指数関数の値を</a:t>
            </a:r>
            <a:r>
              <a:rPr lang="en-US" altLang="ja-JP" dirty="0" smtClean="0"/>
              <a:t>±1σ</a:t>
            </a:r>
            <a:r>
              <a:rPr lang="ja-JP" altLang="en-US" dirty="0" smtClean="0"/>
              <a:t>の範囲でずらすことで計算</a:t>
            </a:r>
            <a:endParaRPr kumimoji="1" lang="en-US" altLang="ja-JP" dirty="0" smtClean="0"/>
          </a:p>
          <a:p>
            <a:pPr marL="635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5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binning 6/6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</a:t>
            </a:r>
            <a:r>
              <a:rPr lang="en-US" altLang="ja-JP" baseline="30000" dirty="0"/>
              <a:t>0</a:t>
            </a:r>
            <a:r>
              <a:rPr lang="en-US" altLang="ja-JP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/>
              <a:t>h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h</a:t>
            </a:r>
            <a:r>
              <a:rPr lang="en-US" altLang="ja-JP" dirty="0"/>
              <a:t>’</a:t>
            </a:r>
            <a:r>
              <a:rPr lang="en-US" altLang="ja-JP" baseline="30000" dirty="0" smtClean="0"/>
              <a:t>-</a:t>
            </a:r>
            <a:r>
              <a:rPr lang="ja-JP" altLang="en-US" dirty="0" smtClean="0"/>
              <a:t>からの</a:t>
            </a:r>
            <a:r>
              <a:rPr lang="en-US" altLang="ja-JP" dirty="0" smtClean="0"/>
              <a:t>peaking BG</a:t>
            </a:r>
            <a:r>
              <a:rPr lang="ja-JP" altLang="en-US" dirty="0" smtClean="0"/>
              <a:t>は</a:t>
            </a:r>
            <a:endParaRPr lang="en-US" altLang="ja-JP" dirty="0"/>
          </a:p>
          <a:p>
            <a:pPr lvl="1"/>
            <a:r>
              <a:rPr lang="en-US" altLang="ja-JP" dirty="0" err="1" smtClean="0"/>
              <a:t>K➝</a:t>
            </a:r>
            <a:r>
              <a:rPr lang="en-US" altLang="ja-JP" dirty="0" err="1" smtClean="0">
                <a:latin typeface="Symbol" charset="2"/>
                <a:cs typeface="Symbol" charset="2"/>
              </a:rPr>
              <a:t>m</a:t>
            </a:r>
            <a:r>
              <a:rPr lang="en-US" altLang="ja-JP" dirty="0" smtClean="0">
                <a:latin typeface="Symbol" charset="2"/>
                <a:cs typeface="Symbol" charset="2"/>
              </a:rPr>
              <a:t> , p ➝ m </a:t>
            </a:r>
            <a:r>
              <a:rPr lang="ja-JP" altLang="en-US" dirty="0" smtClean="0">
                <a:cs typeface="Symbol" charset="2"/>
              </a:rPr>
              <a:t>と誤認識する比率を</a:t>
            </a:r>
            <a:r>
              <a:rPr lang="en-US" altLang="ja-JP" dirty="0">
                <a:cs typeface="Symbol" charset="2"/>
              </a:rPr>
              <a:t/>
            </a:r>
            <a:br>
              <a:rPr lang="en-US" altLang="ja-JP" dirty="0">
                <a:cs typeface="Symbol" charset="2"/>
              </a:rPr>
            </a:br>
            <a:r>
              <a:rPr lang="en-US" altLang="ja-JP" dirty="0" smtClean="0">
                <a:cs typeface="Symbol" charset="2"/>
              </a:rPr>
              <a:t>selected simulated </a:t>
            </a:r>
            <a:r>
              <a:rPr lang="en-US" altLang="ja-JP" dirty="0"/>
              <a:t>B</a:t>
            </a:r>
            <a:r>
              <a:rPr lang="en-US" altLang="ja-JP" baseline="30000" dirty="0"/>
              <a:t>0</a:t>
            </a:r>
            <a:r>
              <a:rPr lang="en-US" altLang="ja-JP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/>
              <a:t>h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h</a:t>
            </a:r>
            <a:r>
              <a:rPr lang="en-US" altLang="ja-JP" dirty="0"/>
              <a:t>’</a:t>
            </a:r>
            <a:r>
              <a:rPr lang="en-US" altLang="ja-JP" baseline="30000" dirty="0" smtClean="0"/>
              <a:t>-</a:t>
            </a:r>
            <a:r>
              <a:rPr lang="ja-JP" altLang="en-US" dirty="0" smtClean="0"/>
              <a:t>のスペクトラムに混ぜることで評価された</a:t>
            </a:r>
            <a:endParaRPr lang="en-US" altLang="ja-JP" dirty="0" smtClean="0"/>
          </a:p>
          <a:p>
            <a:r>
              <a:rPr lang="en-US" altLang="ja-JP" dirty="0" smtClean="0">
                <a:cs typeface="Symbol" charset="2"/>
              </a:rPr>
              <a:t> </a:t>
            </a:r>
            <a:r>
              <a:rPr lang="ja-JP" altLang="en-US" dirty="0" smtClean="0">
                <a:cs typeface="Symbol" charset="2"/>
              </a:rPr>
              <a:t>合計で</a:t>
            </a:r>
            <a:r>
              <a:rPr lang="en-US" altLang="ja-JP" dirty="0" smtClean="0">
                <a:cs typeface="Symbol" charset="2"/>
              </a:rPr>
              <a:t>0.5</a:t>
            </a:r>
            <a:r>
              <a:rPr lang="en-US" altLang="ja-JP" baseline="30000" dirty="0" smtClean="0">
                <a:cs typeface="Symbol" charset="2"/>
              </a:rPr>
              <a:t>+0.2</a:t>
            </a:r>
            <a:r>
              <a:rPr lang="en-US" altLang="ja-JP" baseline="-25000" dirty="0" smtClean="0">
                <a:cs typeface="Symbol" charset="2"/>
              </a:rPr>
              <a:t>-0.1 </a:t>
            </a:r>
            <a:r>
              <a:rPr lang="ja-JP" altLang="en-US" dirty="0" smtClean="0">
                <a:cs typeface="Symbol" charset="2"/>
              </a:rPr>
              <a:t>（</a:t>
            </a:r>
            <a:r>
              <a:rPr lang="en-US" altLang="ja-JP" dirty="0" smtClean="0">
                <a:cs typeface="Symbol" charset="2"/>
              </a:rPr>
              <a:t>2.6</a:t>
            </a:r>
            <a:r>
              <a:rPr lang="en-US" altLang="ja-JP" baseline="30000" dirty="0" smtClean="0">
                <a:cs typeface="Symbol" charset="2"/>
              </a:rPr>
              <a:t>+1.1</a:t>
            </a:r>
            <a:r>
              <a:rPr lang="en-US" altLang="ja-JP" baseline="-25000" dirty="0" smtClean="0">
                <a:cs typeface="Symbol" charset="2"/>
              </a:rPr>
              <a:t>-0.4</a:t>
            </a:r>
            <a:r>
              <a:rPr lang="ja-JP" altLang="en-US" dirty="0" smtClean="0">
                <a:cs typeface="Symbol" charset="2"/>
              </a:rPr>
              <a:t>）個の</a:t>
            </a:r>
            <a:r>
              <a:rPr lang="en-US" altLang="ja-JP" dirty="0"/>
              <a:t>B</a:t>
            </a:r>
            <a:r>
              <a:rPr lang="en-US" altLang="ja-JP" baseline="30000" dirty="0"/>
              <a:t>0</a:t>
            </a:r>
            <a:r>
              <a:rPr lang="en-US" altLang="ja-JP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/>
              <a:t>h</a:t>
            </a:r>
            <a:r>
              <a:rPr lang="en-US" altLang="ja-JP" baseline="30000" dirty="0" err="1"/>
              <a:t>+</a:t>
            </a:r>
            <a:r>
              <a:rPr lang="en-US" altLang="ja-JP" dirty="0" err="1"/>
              <a:t>h</a:t>
            </a:r>
            <a:r>
              <a:rPr lang="en-US" altLang="ja-JP" dirty="0"/>
              <a:t>’</a:t>
            </a:r>
            <a:r>
              <a:rPr lang="en-US" altLang="ja-JP" baseline="30000" dirty="0" smtClean="0"/>
              <a:t>-</a:t>
            </a:r>
            <a:r>
              <a:rPr lang="ja-JP" altLang="en-US" dirty="0" smtClean="0"/>
              <a:t>が</a:t>
            </a:r>
            <a:r>
              <a:rPr lang="en-US" altLang="ja-JP" dirty="0"/>
              <a:t>B</a:t>
            </a:r>
            <a:r>
              <a:rPr lang="en-US" altLang="ja-JP" baseline="30000" dirty="0"/>
              <a:t>0</a:t>
            </a:r>
            <a:r>
              <a:rPr lang="en-US" altLang="ja-JP" baseline="-25000" dirty="0"/>
              <a:t>(s</a:t>
            </a:r>
            <a:r>
              <a:rPr lang="en-US" altLang="ja-JP" baseline="-25000" dirty="0" smtClean="0"/>
              <a:t>)</a:t>
            </a:r>
            <a:r>
              <a:rPr lang="ja-JP" altLang="en-US" dirty="0" smtClean="0"/>
              <a:t>シグナルの</a:t>
            </a:r>
            <a:r>
              <a:rPr lang="en-US" altLang="ja-JP" dirty="0" smtClean="0"/>
              <a:t>mass region</a:t>
            </a:r>
            <a:r>
              <a:rPr lang="ja-JP" altLang="en-US" dirty="0" smtClean="0"/>
              <a:t>に入ることが予測される</a:t>
            </a:r>
            <a:endParaRPr kumimoji="1" lang="ja-JP" altLang="en-US" dirty="0">
              <a:latin typeface="Symbol" charset="2"/>
              <a:cs typeface="Symbol" charset="2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BF</a:t>
            </a:r>
            <a:r>
              <a:rPr kumimoji="1" lang="ja-JP" altLang="en-US" dirty="0" smtClean="0"/>
              <a:t>の計算の仕方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41756" y="1449602"/>
            <a:ext cx="8351945" cy="508051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BF = </a:t>
            </a:r>
            <a:r>
              <a:rPr kumimoji="1" lang="en-US" altLang="ja-JP" dirty="0" err="1" smtClean="0"/>
              <a:t>BF</a:t>
            </a:r>
            <a:r>
              <a:rPr kumimoji="1" lang="en-US" altLang="ja-JP" baseline="-25000" dirty="0" err="1" smtClean="0"/>
              <a:t>norm</a:t>
            </a:r>
            <a:r>
              <a:rPr kumimoji="1" lang="en-US" altLang="ja-JP" baseline="-25000" dirty="0" smtClean="0"/>
              <a:t> </a:t>
            </a:r>
            <a:r>
              <a:rPr kumimoji="1" lang="ja-JP" altLang="en-US" dirty="0" smtClean="0"/>
              <a:t>・</a:t>
            </a:r>
            <a:r>
              <a:rPr kumimoji="1" lang="en-US" altLang="ja-JP" dirty="0" err="1" smtClean="0"/>
              <a:t>ε</a:t>
            </a:r>
            <a:r>
              <a:rPr lang="en-US" altLang="ja-JP" baseline="-25000" dirty="0" err="1" smtClean="0"/>
              <a:t>norm</a:t>
            </a:r>
            <a:r>
              <a:rPr lang="en-US" altLang="ja-JP" baseline="-25000" dirty="0" smtClean="0"/>
              <a:t> </a:t>
            </a:r>
            <a:r>
              <a:rPr kumimoji="1" lang="en-US" altLang="ja-JP" dirty="0" err="1" smtClean="0"/>
              <a:t>f</a:t>
            </a:r>
            <a:r>
              <a:rPr kumimoji="1" lang="en-US" altLang="ja-JP" baseline="-25000" dirty="0" err="1" smtClean="0"/>
              <a:t>norm</a:t>
            </a:r>
            <a:r>
              <a:rPr kumimoji="1" lang="en-US" altLang="ja-JP" baseline="-25000" dirty="0" smtClean="0"/>
              <a:t> </a:t>
            </a:r>
            <a:r>
              <a:rPr kumimoji="1" lang="en-US" altLang="ja-JP" dirty="0" smtClean="0"/>
              <a:t>N(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i="1" baseline="-25000" dirty="0" smtClean="0"/>
              <a:t>(s)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kumimoji="1" lang="en-US" altLang="ja-JP" dirty="0" smtClean="0"/>
              <a:t>)/</a:t>
            </a:r>
            <a:r>
              <a:rPr lang="en-US" altLang="ja-JP" dirty="0" err="1" smtClean="0"/>
              <a:t>ε</a:t>
            </a:r>
            <a:r>
              <a:rPr lang="en-US" altLang="ja-JP" baseline="-25000" dirty="0" err="1" smtClean="0"/>
              <a:t>sig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d</a:t>
            </a:r>
            <a:r>
              <a:rPr lang="en-US" altLang="ja-JP" baseline="-25000" dirty="0" smtClean="0"/>
              <a:t>(s)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norm</a:t>
            </a:r>
            <a:r>
              <a:rPr lang="en-US" altLang="ja-JP" baseline="-25000" dirty="0" smtClean="0"/>
              <a:t/>
            </a:r>
            <a:br>
              <a:rPr lang="en-US" altLang="ja-JP" baseline="-25000" dirty="0" smtClean="0"/>
            </a:br>
            <a:r>
              <a:rPr lang="en-US" altLang="ja-JP" baseline="-25000" dirty="0"/>
              <a:t/>
            </a:r>
            <a:br>
              <a:rPr lang="en-US" altLang="ja-JP" baseline="-25000" dirty="0"/>
            </a:br>
            <a:r>
              <a:rPr lang="ja-JP" altLang="en-US" baseline="-25000" dirty="0" smtClean="0"/>
              <a:t>　　　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α</a:t>
            </a:r>
            <a:r>
              <a:rPr lang="en-US" altLang="ja-JP" baseline="30000" dirty="0" smtClean="0"/>
              <a:t>norm</a:t>
            </a:r>
            <a:r>
              <a:rPr lang="en-US" altLang="ja-JP" dirty="0" smtClean="0"/>
              <a:t>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lang="en-US" altLang="ja-JP" dirty="0" smtClean="0"/>
              <a:t>) </a:t>
            </a:r>
            <a:r>
              <a:rPr lang="ja-JP" altLang="en-US" dirty="0" smtClean="0"/>
              <a:t>・</a:t>
            </a:r>
            <a:r>
              <a:rPr lang="en-US" altLang="ja-JP" dirty="0" smtClean="0"/>
              <a:t> </a:t>
            </a:r>
            <a:r>
              <a:rPr lang="en-US" altLang="ja-JP" dirty="0"/>
              <a:t>N(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lang="en-US" altLang="ja-JP" dirty="0" smtClean="0"/>
              <a:t>)</a:t>
            </a:r>
            <a:endParaRPr lang="en-US" altLang="ja-JP" baseline="-25000" dirty="0" smtClean="0"/>
          </a:p>
          <a:p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d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=0.267</a:t>
            </a:r>
            <a:r>
              <a:rPr lang="ja-JP" altLang="en-US" dirty="0" smtClean="0"/>
              <a:t>の値</a:t>
            </a:r>
            <a:r>
              <a:rPr lang="en-US" altLang="ja-JP" dirty="0" smtClean="0"/>
              <a:t> [14]</a:t>
            </a:r>
            <a:r>
              <a:rPr lang="ja-JP" altLang="en-US" dirty="0" smtClean="0"/>
              <a:t>　を用い、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d</a:t>
            </a:r>
            <a:r>
              <a:rPr lang="en-US" altLang="ja-JP" baseline="-25000" dirty="0" smtClean="0"/>
              <a:t> </a:t>
            </a:r>
            <a:r>
              <a:rPr lang="en-US" altLang="ja-JP" dirty="0" smtClean="0"/>
              <a:t>= </a:t>
            </a: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u</a:t>
            </a:r>
            <a:r>
              <a:rPr lang="ja-JP" altLang="en-US" dirty="0" smtClean="0"/>
              <a:t>を仮定する</a:t>
            </a:r>
            <a:endParaRPr lang="en-US" altLang="ja-JP" dirty="0" smtClean="0"/>
          </a:p>
          <a:p>
            <a:r>
              <a:rPr lang="en-US" altLang="ja-JP" dirty="0" err="1" smtClean="0"/>
              <a:t>ε</a:t>
            </a:r>
            <a:r>
              <a:rPr lang="ja-JP" altLang="en-US" dirty="0" smtClean="0"/>
              <a:t>は再構成効率、セレクション効率、トリガー効率の積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simulation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data</a:t>
            </a:r>
            <a:r>
              <a:rPr lang="ja-JP" altLang="en-US" dirty="0" smtClean="0"/>
              <a:t>の違いは系統誤差として含まれる</a:t>
            </a:r>
            <a:endParaRPr lang="en-US" altLang="ja-JP" dirty="0" smtClean="0"/>
          </a:p>
          <a:p>
            <a:r>
              <a:rPr lang="en-US" altLang="ja-JP" dirty="0"/>
              <a:t>N(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(s)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lang="en-US" altLang="ja-JP" dirty="0" smtClean="0"/>
              <a:t>)</a:t>
            </a:r>
            <a:r>
              <a:rPr lang="ja-JP" altLang="ja-JP" dirty="0"/>
              <a:t>　</a:t>
            </a:r>
            <a:r>
              <a:rPr lang="ja-JP" altLang="en-US" dirty="0" smtClean="0"/>
              <a:t>は得られた</a:t>
            </a:r>
            <a:r>
              <a:rPr lang="en-US" altLang="ja-JP" dirty="0" smtClean="0"/>
              <a:t>signal events</a:t>
            </a:r>
            <a:r>
              <a:rPr lang="ja-JP" altLang="en-US" dirty="0" smtClean="0"/>
              <a:t>の数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本実験では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α</a:t>
            </a:r>
            <a:r>
              <a:rPr lang="en-US" altLang="ja-JP" baseline="30000" dirty="0" smtClean="0"/>
              <a:t>norm</a:t>
            </a:r>
            <a:r>
              <a:rPr lang="en-US" altLang="ja-JP" dirty="0"/>
              <a:t>(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i="1" baseline="-25000" dirty="0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</a:t>
            </a:r>
            <a:r>
              <a:rPr lang="en-US" altLang="ja-JP" dirty="0" smtClean="0"/>
              <a:t> =  (3.19 ± 0.28) x 10</a:t>
            </a:r>
            <a:r>
              <a:rPr lang="en-US" altLang="ja-JP" baseline="30000" dirty="0" smtClean="0"/>
              <a:t>-10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dirty="0"/>
              <a:t>α</a:t>
            </a:r>
            <a:r>
              <a:rPr lang="en-US" altLang="ja-JP" baseline="30000" dirty="0"/>
              <a:t>norm</a:t>
            </a:r>
            <a:r>
              <a:rPr lang="en-US" altLang="ja-JP" dirty="0"/>
              <a:t>(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 =  </a:t>
            </a:r>
            <a:r>
              <a:rPr lang="en-US" altLang="ja-JP" dirty="0" smtClean="0"/>
              <a:t>(8.38 </a:t>
            </a:r>
            <a:r>
              <a:rPr lang="en-US" altLang="ja-JP" dirty="0"/>
              <a:t>± </a:t>
            </a:r>
            <a:r>
              <a:rPr lang="en-US" altLang="ja-JP" dirty="0" smtClean="0"/>
              <a:t>0.39) </a:t>
            </a:r>
            <a:r>
              <a:rPr lang="en-US" altLang="ja-JP" dirty="0"/>
              <a:t>x 10</a:t>
            </a:r>
            <a:r>
              <a:rPr lang="en-US" altLang="ja-JP" baseline="30000" dirty="0"/>
              <a:t>-</a:t>
            </a:r>
            <a:r>
              <a:rPr lang="en-US" altLang="ja-JP" baseline="30000" dirty="0" smtClean="0"/>
              <a:t>11</a:t>
            </a:r>
            <a:br>
              <a:rPr lang="en-US" altLang="ja-JP" baseline="30000" dirty="0" smtClean="0"/>
            </a:br>
            <a:r>
              <a:rPr lang="en-US" altLang="ja-JP" baseline="30000" dirty="0" smtClean="0"/>
              <a:t/>
            </a:r>
            <a:br>
              <a:rPr lang="en-US" altLang="ja-JP" baseline="30000" dirty="0" smtClean="0"/>
            </a:br>
            <a:r>
              <a:rPr lang="ja-JP" altLang="en-US" dirty="0" smtClean="0"/>
              <a:t>と算出された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pPr marL="349250" lvl="1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baseline="-25000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77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再び</a:t>
            </a:r>
            <a:r>
              <a:rPr kumimoji="1" lang="en-US" altLang="ja-JP" dirty="0" smtClean="0"/>
              <a:t>binning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各</a:t>
            </a:r>
            <a:r>
              <a:rPr kumimoji="1" lang="en-US" altLang="ja-JP" dirty="0" smtClean="0"/>
              <a:t>2D bin</a:t>
            </a:r>
            <a:r>
              <a:rPr kumimoji="1" lang="ja-JP" altLang="en-US" dirty="0" smtClean="0"/>
              <a:t>に対し、</a:t>
            </a:r>
            <a:r>
              <a:rPr kumimoji="1" lang="en-US" altLang="ja-JP" dirty="0" smtClean="0"/>
              <a:t>data</a:t>
            </a:r>
            <a:r>
              <a:rPr kumimoji="1" lang="ja-JP" altLang="en-US" dirty="0" smtClean="0"/>
              <a:t>内で観測された候補を数え、予測される</a:t>
            </a:r>
            <a:r>
              <a:rPr kumimoji="1" lang="en-US" altLang="ja-JP" dirty="0" smtClean="0"/>
              <a:t>signal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BG</a:t>
            </a:r>
            <a:r>
              <a:rPr kumimoji="1" lang="ja-JP" altLang="en-US" dirty="0" smtClean="0"/>
              <a:t>の数を計算した</a:t>
            </a:r>
            <a:endParaRPr kumimoji="1" lang="en-US" altLang="ja-JP" dirty="0" smtClean="0"/>
          </a:p>
          <a:p>
            <a:r>
              <a:rPr kumimoji="1" lang="ja-JP" altLang="en-US" dirty="0" smtClean="0"/>
              <a:t>各</a:t>
            </a:r>
            <a:r>
              <a:rPr kumimoji="1" lang="en-US" altLang="ja-JP" dirty="0" smtClean="0"/>
              <a:t>2D bin</a:t>
            </a:r>
            <a:r>
              <a:rPr kumimoji="1" lang="ja-JP" altLang="en-US" dirty="0" smtClean="0"/>
              <a:t>の系統誤差はガウス分布で</a:t>
            </a:r>
            <a:r>
              <a:rPr kumimoji="1" lang="en-US" altLang="ja-JP" dirty="0" smtClean="0"/>
              <a:t>mass, BDT, normalization factor</a:t>
            </a:r>
            <a:r>
              <a:rPr kumimoji="1" lang="ja-JP" altLang="en-US" dirty="0" smtClean="0"/>
              <a:t>を変動させることで計算する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98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 1/2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04" r="-62"/>
          <a:stretch/>
        </p:blipFill>
        <p:spPr>
          <a:xfrm>
            <a:off x="-13805" y="2899205"/>
            <a:ext cx="9143999" cy="394499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800682" y="1836163"/>
            <a:ext cx="3555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BDT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に近いほど</a:t>
            </a:r>
            <a:r>
              <a:rPr kumimoji="1" lang="en-US" altLang="ja-JP" dirty="0" smtClean="0"/>
              <a:t>BG</a:t>
            </a:r>
            <a:r>
              <a:rPr kumimoji="1" lang="ja-JP" altLang="en-US" dirty="0" smtClean="0"/>
              <a:t>らしい</a:t>
            </a:r>
            <a:endParaRPr kumimoji="1" lang="en-US" altLang="ja-JP" dirty="0" smtClean="0"/>
          </a:p>
          <a:p>
            <a:r>
              <a:rPr kumimoji="1" lang="ja-JP" altLang="ja-JP" dirty="0"/>
              <a:t>　</a:t>
            </a:r>
            <a:r>
              <a:rPr kumimoji="1" lang="ja-JP" altLang="en-US" dirty="0" smtClean="0"/>
              <a:t>　　　</a:t>
            </a:r>
            <a:r>
              <a:rPr kumimoji="1" lang="en-US" altLang="ja-JP" dirty="0" smtClean="0"/>
              <a:t>  1</a:t>
            </a:r>
            <a:r>
              <a:rPr kumimoji="1" lang="ja-JP" altLang="en-US" dirty="0" smtClean="0"/>
              <a:t>に近いほどシグナルらしい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23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-124424"/>
            <a:ext cx="7770813" cy="1429871"/>
          </a:xfrm>
        </p:spPr>
        <p:txBody>
          <a:bodyPr/>
          <a:lstStyle/>
          <a:p>
            <a:r>
              <a:rPr kumimoji="1" lang="ja-JP" altLang="en-US" dirty="0" smtClean="0"/>
              <a:t>結果</a:t>
            </a:r>
            <a:r>
              <a:rPr kumimoji="1" lang="en-US" altLang="ja-JP" dirty="0" smtClean="0"/>
              <a:t> 2/2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44" t="126" r="-1244"/>
          <a:stretch/>
        </p:blipFill>
        <p:spPr>
          <a:xfrm>
            <a:off x="52920" y="1040828"/>
            <a:ext cx="9144000" cy="5817173"/>
          </a:xfrm>
        </p:spPr>
      </p:pic>
      <p:cxnSp>
        <p:nvCxnSpPr>
          <p:cNvPr id="6" name="直線コネクタ 5"/>
          <p:cNvCxnSpPr/>
          <p:nvPr/>
        </p:nvCxnSpPr>
        <p:spPr>
          <a:xfrm>
            <a:off x="2081489" y="5856864"/>
            <a:ext cx="48332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 flipV="1">
            <a:off x="2522484" y="2804944"/>
            <a:ext cx="1287700" cy="26990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2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本研究のモチベーション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FCNC</a:t>
            </a:r>
            <a:r>
              <a:rPr lang="en-US" altLang="ja-JP" dirty="0"/>
              <a:t> </a:t>
            </a:r>
            <a:r>
              <a:rPr lang="en-US" altLang="ja-JP" dirty="0" smtClean="0"/>
              <a:t>process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SM</a:t>
            </a:r>
            <a:r>
              <a:rPr kumimoji="1" lang="ja-JP" altLang="en-US" dirty="0" smtClean="0"/>
              <a:t>では強く抑制される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FCNC process</a:t>
            </a:r>
            <a:r>
              <a:rPr lang="ja-JP" altLang="en-US" dirty="0" smtClean="0"/>
              <a:t>の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</a:t>
            </a:r>
            <a:br>
              <a:rPr lang="en-US" altLang="ja-JP" dirty="0" smtClean="0"/>
            </a:br>
            <a:r>
              <a:rPr lang="ja-JP" altLang="en-US" dirty="0" smtClean="0"/>
              <a:t>の</a:t>
            </a:r>
            <a:r>
              <a:rPr lang="en-US" altLang="ja-JP" dirty="0" smtClean="0"/>
              <a:t>BF</a:t>
            </a:r>
            <a:r>
              <a:rPr lang="ja-JP" altLang="en-US" dirty="0" smtClean="0"/>
              <a:t>を精密測定して</a:t>
            </a:r>
            <a:r>
              <a:rPr lang="en-US" altLang="ja-JP" dirty="0" smtClean="0"/>
              <a:t>SM</a:t>
            </a:r>
            <a:r>
              <a:rPr lang="ja-JP" altLang="en-US" dirty="0" smtClean="0"/>
              <a:t>からのズレを探る</a:t>
            </a:r>
            <a:endParaRPr lang="en-US" altLang="ja-JP" dirty="0"/>
          </a:p>
          <a:p>
            <a:pPr lvl="2"/>
            <a:r>
              <a:rPr lang="en-US" altLang="ja-JP" dirty="0" smtClean="0"/>
              <a:t>New process, new heavy particle</a:t>
            </a:r>
            <a:r>
              <a:rPr lang="ja-JP" altLang="en-US" dirty="0" smtClean="0"/>
              <a:t>の寄与を見る</a:t>
            </a:r>
            <a:endParaRPr lang="en-US" altLang="ja-JP" dirty="0" smtClean="0"/>
          </a:p>
          <a:p>
            <a:r>
              <a:rPr lang="en-US" altLang="ja-JP" dirty="0" smtClean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-) = (3.2 ± 0.2) x 10</a:t>
            </a:r>
            <a:r>
              <a:rPr lang="en-US" altLang="ja-JP" baseline="30000" dirty="0" smtClean="0"/>
              <a:t>-9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BF(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-) =(0.10 ± 0.01) x 10</a:t>
            </a:r>
            <a:r>
              <a:rPr lang="en-US" altLang="ja-JP" baseline="30000" dirty="0"/>
              <a:t>-</a:t>
            </a:r>
            <a:r>
              <a:rPr lang="en-US" altLang="ja-JP" baseline="30000" dirty="0" smtClean="0"/>
              <a:t>9</a:t>
            </a:r>
          </a:p>
          <a:p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</a:t>
            </a:r>
            <a:r>
              <a:rPr lang="en-US" altLang="ja-JP" dirty="0" smtClean="0"/>
              <a:t>&lt; 1.4 </a:t>
            </a:r>
            <a:r>
              <a:rPr lang="en-US" altLang="ja-JP" dirty="0"/>
              <a:t>x 10</a:t>
            </a:r>
            <a:r>
              <a:rPr lang="en-US" altLang="ja-JP" baseline="30000" dirty="0" smtClean="0"/>
              <a:t>-8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lang="en-US" altLang="ja-JP" dirty="0" smtClean="0"/>
              <a:t>)  &lt; 3.2 </a:t>
            </a:r>
            <a:r>
              <a:rPr lang="en-US" altLang="ja-JP" dirty="0"/>
              <a:t>x 10</a:t>
            </a:r>
            <a:r>
              <a:rPr lang="en-US" altLang="ja-JP" baseline="30000" dirty="0"/>
              <a:t>-9</a:t>
            </a:r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57654" y="369474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SM</a:t>
            </a:r>
            <a:r>
              <a:rPr kumimoji="1" lang="ja-JP" altLang="en-US" dirty="0" smtClean="0"/>
              <a:t>期待値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57654" y="4600923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先行実験の結果</a:t>
            </a:r>
            <a:endParaRPr kumimoji="1" lang="en-US" altLang="ja-JP" dirty="0" smtClean="0"/>
          </a:p>
          <a:p>
            <a:r>
              <a:rPr kumimoji="1" lang="en-US" altLang="ja-JP" dirty="0" smtClean="0"/>
              <a:t>(CL : 95%)</a:t>
            </a:r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4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fitting and final 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つの</a:t>
            </a:r>
            <a:r>
              <a:rPr kumimoji="1" lang="en-US" altLang="ja-JP" dirty="0" smtClean="0"/>
              <a:t>BDT bin</a:t>
            </a:r>
            <a:r>
              <a:rPr kumimoji="1" lang="ja-JP" altLang="en-US" dirty="0" smtClean="0"/>
              <a:t>内にある</a:t>
            </a:r>
            <a:r>
              <a:rPr kumimoji="1" lang="en-US" altLang="ja-JP" dirty="0" smtClean="0"/>
              <a:t>mass</a:t>
            </a:r>
            <a:r>
              <a:rPr kumimoji="1" lang="ja-JP" altLang="en-US" dirty="0" smtClean="0"/>
              <a:t>に対し</a:t>
            </a:r>
            <a:r>
              <a:rPr kumimoji="1" lang="en-US" altLang="ja-JP" dirty="0" smtClean="0"/>
              <a:t>simultaneous </a:t>
            </a:r>
            <a:r>
              <a:rPr kumimoji="1" lang="en-US" altLang="ja-JP" dirty="0" err="1" smtClean="0"/>
              <a:t>unbinned</a:t>
            </a:r>
            <a:r>
              <a:rPr kumimoji="1" lang="en-US" altLang="ja-JP" dirty="0" smtClean="0"/>
              <a:t> likelihood fit </a:t>
            </a:r>
            <a:r>
              <a:rPr kumimoji="1" lang="ja-JP" altLang="en-US" dirty="0" smtClean="0"/>
              <a:t>をかけて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</a:t>
            </a:r>
            <a:r>
              <a:rPr lang="ja-JP" altLang="en-US" dirty="0" smtClean="0"/>
              <a:t>の</a:t>
            </a:r>
            <a:r>
              <a:rPr kumimoji="1" lang="en-US" altLang="ja-JP" dirty="0" smtClean="0"/>
              <a:t>BF</a:t>
            </a:r>
            <a:r>
              <a:rPr kumimoji="1" lang="ja-JP" altLang="en-US" dirty="0" smtClean="0"/>
              <a:t>を決定する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結果：</a:t>
            </a:r>
            <a:r>
              <a:rPr kumimoji="1" lang="en-US" altLang="ja-JP" dirty="0" smtClean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kumimoji="1" lang="en-US" altLang="ja-JP" dirty="0" smtClean="0"/>
              <a:t>) = (0.8</a:t>
            </a:r>
            <a:r>
              <a:rPr kumimoji="1" lang="en-US" altLang="ja-JP" baseline="30000" dirty="0" smtClean="0"/>
              <a:t>+1.8</a:t>
            </a:r>
            <a:r>
              <a:rPr kumimoji="1" lang="en-US" altLang="ja-JP" baseline="-25000" dirty="0" smtClean="0"/>
              <a:t>-1.3</a:t>
            </a:r>
            <a:r>
              <a:rPr kumimoji="1" lang="en-US" altLang="ja-JP" dirty="0" smtClean="0"/>
              <a:t>) x 10</a:t>
            </a:r>
            <a:r>
              <a:rPr kumimoji="1" lang="en-US" altLang="ja-JP" baseline="30000" dirty="0" smtClean="0"/>
              <a:t>-9</a:t>
            </a:r>
            <a:r>
              <a:rPr kumimoji="1" lang="en-US" altLang="ja-JP" dirty="0" smtClean="0"/>
              <a:t> </a:t>
            </a:r>
            <a:endParaRPr lang="en-US" altLang="ja-JP" baseline="-25000" dirty="0"/>
          </a:p>
          <a:p>
            <a:r>
              <a:rPr kumimoji="1" lang="en-US" altLang="ja-JP" dirty="0" smtClean="0"/>
              <a:t>upper limit</a:t>
            </a:r>
            <a:r>
              <a:rPr kumimoji="1" lang="ja-JP" altLang="en-US" dirty="0" smtClean="0"/>
              <a:t>をつける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詳しくは論文、正直良くわからなかった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= (3.2 ± 0.2) x 10</a:t>
            </a:r>
            <a:r>
              <a:rPr lang="en-US" altLang="ja-JP" baseline="30000" dirty="0"/>
              <a:t>-9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=(0.10 ± 0.01) x 10</a:t>
            </a:r>
            <a:r>
              <a:rPr lang="en-US" altLang="ja-JP" baseline="30000" dirty="0"/>
              <a:t>-9</a:t>
            </a:r>
          </a:p>
          <a:p>
            <a:pPr lvl="1"/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&lt; 1.4 x 10</a:t>
            </a:r>
            <a:r>
              <a:rPr lang="en-US" altLang="ja-JP" baseline="30000" dirty="0"/>
              <a:t>-8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 &lt; 3.2 x 10</a:t>
            </a:r>
            <a:r>
              <a:rPr lang="en-US" altLang="ja-JP" baseline="30000" dirty="0"/>
              <a:t>-</a:t>
            </a:r>
            <a:r>
              <a:rPr lang="en-US" altLang="ja-JP" baseline="30000" dirty="0" smtClean="0"/>
              <a:t>9</a:t>
            </a:r>
          </a:p>
          <a:p>
            <a:pPr lvl="1"/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&lt; </a:t>
            </a:r>
            <a:r>
              <a:rPr lang="en-US" altLang="ja-JP" dirty="0" smtClean="0"/>
              <a:t>4.5 </a:t>
            </a:r>
            <a:r>
              <a:rPr lang="en-US" altLang="ja-JP" dirty="0"/>
              <a:t>x 10</a:t>
            </a:r>
            <a:r>
              <a:rPr lang="en-US" altLang="ja-JP" baseline="30000" dirty="0" smtClean="0"/>
              <a:t>-9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 &lt; </a:t>
            </a:r>
            <a:r>
              <a:rPr lang="en-US" altLang="ja-JP" dirty="0" smtClean="0"/>
              <a:t>1.03 </a:t>
            </a:r>
            <a:r>
              <a:rPr lang="en-US" altLang="ja-JP" dirty="0"/>
              <a:t>x 10</a:t>
            </a:r>
            <a:r>
              <a:rPr lang="en-US" altLang="ja-JP" baseline="30000" dirty="0"/>
              <a:t>-9</a:t>
            </a:r>
          </a:p>
          <a:p>
            <a:pPr marL="349250" lvl="1" indent="0">
              <a:buNone/>
            </a:pP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21418" y="370249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SM</a:t>
            </a:r>
            <a:r>
              <a:rPr kumimoji="1" lang="ja-JP" altLang="en-US" dirty="0" smtClean="0"/>
              <a:t>期待値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8977" y="4277757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先行実験の結果</a:t>
            </a:r>
            <a:endParaRPr kumimoji="1" lang="en-US" altLang="ja-JP" dirty="0" smtClean="0"/>
          </a:p>
          <a:p>
            <a:r>
              <a:rPr kumimoji="1" lang="en-US" altLang="ja-JP" dirty="0" smtClean="0"/>
              <a:t>(CL : 95%)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8977" y="4972846"/>
            <a:ext cx="1557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en-US" dirty="0" smtClean="0"/>
              <a:t>本研究</a:t>
            </a:r>
            <a:r>
              <a:rPr kumimoji="1" lang="ja-JP" altLang="en-US" dirty="0" smtClean="0"/>
              <a:t>の結果</a:t>
            </a:r>
            <a:endParaRPr kumimoji="1" lang="en-US" altLang="ja-JP" dirty="0" smtClean="0"/>
          </a:p>
          <a:p>
            <a:r>
              <a:rPr kumimoji="1" lang="en-US" altLang="ja-JP" dirty="0" smtClean="0"/>
              <a:t>(CL : 95%)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69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-37747"/>
            <a:ext cx="7770813" cy="1429871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2012 June ➝ 2013 Jan.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689" b="1819"/>
          <a:stretch/>
        </p:blipFill>
        <p:spPr>
          <a:xfrm>
            <a:off x="685800" y="1724423"/>
            <a:ext cx="7770813" cy="5133577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685800" y="1078092"/>
            <a:ext cx="822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どうやら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</a:t>
            </a:r>
            <a:r>
              <a:rPr lang="ja-JP" altLang="en-US" dirty="0" smtClean="0"/>
              <a:t>の方は</a:t>
            </a:r>
            <a:r>
              <a:rPr lang="en-US" altLang="ja-JP" dirty="0" smtClean="0"/>
              <a:t>3.5σ</a:t>
            </a:r>
            <a:r>
              <a:rPr lang="ja-JP" altLang="en-US" dirty="0" smtClean="0"/>
              <a:t>の統計有意で</a:t>
            </a:r>
            <a:r>
              <a:rPr kumimoji="1" lang="ja-JP" altLang="en-US" dirty="0" smtClean="0"/>
              <a:t>発見された模様（新たに</a:t>
            </a:r>
            <a:r>
              <a:rPr kumimoji="1" lang="en-US" altLang="ja-JP" dirty="0" smtClean="0"/>
              <a:t>8GeV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beam </a:t>
            </a:r>
          </a:p>
          <a:p>
            <a:r>
              <a:rPr kumimoji="1" lang="en-US" altLang="ja-JP" dirty="0" smtClean="0"/>
              <a:t>run</a:t>
            </a:r>
            <a:r>
              <a:rPr kumimoji="1" lang="ja-JP" altLang="en-US" dirty="0" smtClean="0"/>
              <a:t>のデータ</a:t>
            </a:r>
            <a:r>
              <a:rPr kumimoji="1" lang="en-US" altLang="ja-JP" dirty="0" smtClean="0"/>
              <a:t>1.1fb</a:t>
            </a:r>
            <a:r>
              <a:rPr kumimoji="1" lang="en-US" altLang="ja-JP" baseline="30000" dirty="0" smtClean="0"/>
              <a:t>-1</a:t>
            </a:r>
            <a:r>
              <a:rPr kumimoji="1" lang="ja-JP" altLang="en-US" dirty="0" smtClean="0"/>
              <a:t>が加わった）。　解析手段はほぼ変わらない。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94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2013 Jan.</a:t>
            </a:r>
            <a:r>
              <a:rPr kumimoji="1" lang="ja-JP" altLang="en-US" dirty="0" smtClean="0"/>
              <a:t>の結果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</a:t>
            </a:r>
            <a:r>
              <a:rPr lang="en-US" altLang="ja-JP" dirty="0" smtClean="0"/>
              <a:t>) = (3.2</a:t>
            </a:r>
            <a:r>
              <a:rPr lang="en-US" altLang="ja-JP" baseline="30000" dirty="0" smtClean="0"/>
              <a:t>+1.5</a:t>
            </a:r>
            <a:r>
              <a:rPr lang="en-US" altLang="ja-JP" baseline="-25000" dirty="0" smtClean="0"/>
              <a:t>-1.2</a:t>
            </a:r>
            <a:r>
              <a:rPr lang="en-US" altLang="ja-JP" dirty="0" smtClean="0"/>
              <a:t>) x 10</a:t>
            </a:r>
            <a:r>
              <a:rPr lang="en-US" altLang="ja-JP" baseline="30000" dirty="0" smtClean="0"/>
              <a:t>-9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which </a:t>
            </a:r>
            <a:r>
              <a:rPr lang="en-US" altLang="ja-JP" dirty="0"/>
              <a:t>is in agreement with the SM prediction. This is </a:t>
            </a:r>
            <a:r>
              <a:rPr lang="en-US" altLang="ja-JP" dirty="0" smtClean="0"/>
              <a:t>the</a:t>
            </a:r>
            <a:r>
              <a:rPr lang="en-US" altLang="ja-JP" dirty="0"/>
              <a:t> </a:t>
            </a:r>
            <a:r>
              <a:rPr lang="en-US" altLang="ja-JP" dirty="0" smtClean="0"/>
              <a:t>first evidence. (SM : </a:t>
            </a:r>
            <a:r>
              <a:rPr lang="en-US" altLang="ja-JP" dirty="0"/>
              <a:t>BF(</a:t>
            </a:r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s</a:t>
            </a:r>
            <a:r>
              <a:rPr lang="en-US" altLang="ja-JP" dirty="0"/>
              <a:t> 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/>
              <a:t>-) = (3.2 ± 0.2) x 10</a:t>
            </a:r>
            <a:r>
              <a:rPr lang="en-US" altLang="ja-JP" baseline="30000" dirty="0"/>
              <a:t>-9</a:t>
            </a:r>
            <a:r>
              <a:rPr lang="en-US" altLang="ja-JP" dirty="0" smtClean="0"/>
              <a:t>)</a:t>
            </a:r>
            <a:endParaRPr lang="en-US" altLang="ja-JP" b="1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まとめ：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相変わらず</a:t>
            </a:r>
            <a:r>
              <a:rPr lang="en-US" altLang="ja-JP" dirty="0" smtClean="0"/>
              <a:t>SM </a:t>
            </a:r>
            <a:r>
              <a:rPr lang="en-US" altLang="ja-JP" dirty="0" smtClean="0"/>
              <a:t>consistent</a:t>
            </a:r>
            <a:r>
              <a:rPr lang="ja-JP" altLang="en-US" dirty="0" smtClean="0"/>
              <a:t>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946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使用文献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PRL 108, 231801 (2012</a:t>
            </a:r>
            <a:r>
              <a:rPr lang="en-US" altLang="ja-JP" dirty="0" smtClean="0"/>
              <a:t>) (</a:t>
            </a:r>
            <a:r>
              <a:rPr lang="ja-JP" altLang="en-US" dirty="0" smtClean="0"/>
              <a:t>解析手法について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r>
              <a:rPr lang="en-US" altLang="ja-JP" dirty="0"/>
              <a:t>PRL 110, 021801 (2013</a:t>
            </a:r>
            <a:r>
              <a:rPr lang="en-US" altLang="ja-JP" dirty="0" smtClean="0"/>
              <a:t>) (</a:t>
            </a:r>
            <a:r>
              <a:rPr lang="ja-JP" altLang="en-US" dirty="0" smtClean="0"/>
              <a:t>最新結果について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4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4585" y="89647"/>
            <a:ext cx="8100658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先行実験に比べ優れている点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0.37 fb</a:t>
            </a:r>
            <a:r>
              <a:rPr lang="en-US" altLang="ja-JP" baseline="30000" dirty="0" smtClean="0"/>
              <a:t>-1 </a:t>
            </a:r>
            <a:r>
              <a:rPr lang="en-US" altLang="ja-JP" dirty="0" smtClean="0"/>
              <a:t>➝ 1.0 </a:t>
            </a:r>
            <a:r>
              <a:rPr lang="en-US" altLang="ja-JP" dirty="0"/>
              <a:t>fb</a:t>
            </a:r>
            <a:r>
              <a:rPr lang="en-US" altLang="ja-JP" baseline="30000" dirty="0"/>
              <a:t>-</a:t>
            </a:r>
            <a:r>
              <a:rPr lang="en-US" altLang="ja-JP" baseline="30000" dirty="0" smtClean="0"/>
              <a:t>1</a:t>
            </a:r>
            <a:r>
              <a:rPr lang="ja-JP" altLang="en-US" baseline="30000" dirty="0" smtClean="0"/>
              <a:t>　</a:t>
            </a:r>
            <a:endParaRPr lang="en-US" altLang="ja-JP" baseline="30000" dirty="0" smtClean="0"/>
          </a:p>
          <a:p>
            <a:r>
              <a:rPr lang="en-US" altLang="ja-JP" dirty="0" smtClean="0"/>
              <a:t>event selection</a:t>
            </a:r>
            <a:r>
              <a:rPr lang="ja-JP" altLang="en-US" dirty="0" smtClean="0"/>
              <a:t>の改善</a:t>
            </a:r>
            <a:endParaRPr lang="en-US" altLang="ja-JP" dirty="0" smtClean="0"/>
          </a:p>
          <a:p>
            <a:r>
              <a:rPr kumimoji="1" lang="ja-JP" altLang="en-US" dirty="0" smtClean="0"/>
              <a:t>最適化された</a:t>
            </a:r>
            <a:r>
              <a:rPr kumimoji="1" lang="en-US" altLang="ja-JP" dirty="0" smtClean="0"/>
              <a:t>binning</a:t>
            </a:r>
          </a:p>
          <a:p>
            <a:r>
              <a:rPr lang="en-US" altLang="ja-JP" dirty="0" smtClean="0"/>
              <a:t>peaking BG </a:t>
            </a:r>
            <a:r>
              <a:rPr lang="ja-JP" altLang="en-US" dirty="0" smtClean="0"/>
              <a:t>の削減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4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LHCb</a:t>
            </a:r>
            <a:r>
              <a:rPr kumimoji="1" lang="ja-JP" altLang="en-US" dirty="0" smtClean="0"/>
              <a:t>検出器の</a:t>
            </a:r>
            <a:r>
              <a:rPr lang="ja-JP" altLang="en-US" dirty="0" smtClean="0"/>
              <a:t>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9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3707" y="89647"/>
            <a:ext cx="8351946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終状態に</a:t>
            </a:r>
            <a:r>
              <a:rPr kumimoji="1" lang="en-US" altLang="ja-JP" dirty="0" err="1" smtClean="0"/>
              <a:t>muon</a:t>
            </a:r>
            <a:r>
              <a:rPr kumimoji="1" lang="ja-JP" altLang="en-US" dirty="0" smtClean="0"/>
              <a:t>を含む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イベントに作用するトリガー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6634" y="1600200"/>
            <a:ext cx="8876531" cy="4291013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①</a:t>
            </a:r>
            <a:r>
              <a:rPr kumimoji="1" lang="ja-JP" altLang="en-US" dirty="0" smtClean="0"/>
              <a:t>ハードウェアのトリガー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     ↓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②</a:t>
            </a:r>
            <a:r>
              <a:rPr kumimoji="1" lang="ja-JP" altLang="en-US" dirty="0" smtClean="0"/>
              <a:t>ソフトウェアのトリガー</a:t>
            </a:r>
            <a:r>
              <a:rPr kumimoji="1" lang="en-US" altLang="ja-JP" dirty="0" smtClean="0"/>
              <a:t>(high-level trigger : HLT) 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段階で起きる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①single </a:t>
            </a:r>
            <a:r>
              <a:rPr kumimoji="1" lang="en-US" altLang="ja-JP" dirty="0" err="1" smtClean="0"/>
              <a:t>muon</a:t>
            </a:r>
            <a:r>
              <a:rPr kumimoji="1" lang="en-US" altLang="ja-JP" dirty="0" smtClean="0"/>
              <a:t> decision : P</a:t>
            </a:r>
            <a:r>
              <a:rPr kumimoji="1" lang="en-US" altLang="ja-JP" baseline="-25000" dirty="0" smtClean="0"/>
              <a:t>T</a:t>
            </a:r>
            <a:r>
              <a:rPr kumimoji="1" lang="en-US" altLang="ja-JP" dirty="0" smtClean="0"/>
              <a:t> &gt; 1.5GeV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        </a:t>
            </a:r>
            <a:r>
              <a:rPr kumimoji="1" lang="en-US" altLang="ja-JP" dirty="0" err="1" smtClean="0"/>
              <a:t>dimuon</a:t>
            </a:r>
            <a:r>
              <a:rPr kumimoji="1" lang="en-US" altLang="ja-JP" dirty="0" smtClean="0"/>
              <a:t> decision : </a:t>
            </a:r>
            <a:r>
              <a:rPr kumimoji="1" lang="en-US" altLang="ja-JP" dirty="0" err="1" smtClean="0"/>
              <a:t>sqrt</a:t>
            </a:r>
            <a:r>
              <a:rPr kumimoji="1" lang="en-US" altLang="ja-JP" dirty="0" smtClean="0"/>
              <a:t>(P</a:t>
            </a:r>
            <a:r>
              <a:rPr kumimoji="1" lang="en-US" altLang="ja-JP" baseline="-25000" dirty="0" smtClean="0"/>
              <a:t>T,1</a:t>
            </a:r>
            <a:r>
              <a:rPr kumimoji="1" lang="en-US" altLang="ja-JP" dirty="0" smtClean="0"/>
              <a:t>P</a:t>
            </a:r>
            <a:r>
              <a:rPr kumimoji="1" lang="en-US" altLang="ja-JP" baseline="-25000" dirty="0" smtClean="0"/>
              <a:t>T,2</a:t>
            </a:r>
            <a:r>
              <a:rPr kumimoji="1" lang="en-US" altLang="ja-JP" dirty="0" smtClean="0"/>
              <a:t>) &gt; 1.3GeV</a:t>
            </a:r>
          </a:p>
          <a:p>
            <a:pPr marL="0" indent="0">
              <a:buNone/>
            </a:pPr>
            <a:r>
              <a:rPr kumimoji="1" lang="en-US" altLang="ja-JP" dirty="0" smtClean="0"/>
              <a:t>②</a:t>
            </a:r>
            <a:r>
              <a:rPr kumimoji="1" lang="ja-JP" altLang="en-US" dirty="0" smtClean="0"/>
              <a:t>全トラックは</a:t>
            </a:r>
            <a:r>
              <a:rPr kumimoji="1" lang="en-US" altLang="ja-JP" dirty="0" smtClean="0"/>
              <a:t>PT &gt; 0.5GeV</a:t>
            </a:r>
            <a:br>
              <a:rPr kumimoji="1" lang="en-US" altLang="ja-JP" dirty="0" smtClean="0"/>
            </a:br>
            <a:r>
              <a:rPr kumimoji="1" lang="en-US" altLang="ja-JP" dirty="0" smtClean="0"/>
              <a:t>   </a:t>
            </a:r>
            <a:r>
              <a:rPr lang="en-US" altLang="ja-JP" dirty="0" smtClean="0"/>
              <a:t>single </a:t>
            </a:r>
            <a:r>
              <a:rPr lang="en-US" altLang="ja-JP" dirty="0" err="1" smtClean="0"/>
              <a:t>muon</a:t>
            </a:r>
            <a:r>
              <a:rPr lang="en-US" altLang="ja-JP" dirty="0" smtClean="0"/>
              <a:t> trigger decision : IP &gt; 0.1 mm , P</a:t>
            </a:r>
            <a:r>
              <a:rPr lang="en-US" altLang="ja-JP" baseline="-25000" dirty="0" smtClean="0"/>
              <a:t>T</a:t>
            </a:r>
            <a:r>
              <a:rPr lang="en-US" altLang="ja-JP" dirty="0" smtClean="0"/>
              <a:t> &gt; 1.0GeV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           </a:t>
            </a:r>
            <a:r>
              <a:rPr lang="en-US" altLang="ja-JP" dirty="0" err="1" smtClean="0"/>
              <a:t>dimuon</a:t>
            </a:r>
            <a:r>
              <a:rPr lang="en-US" altLang="ja-JP" dirty="0" smtClean="0"/>
              <a:t> trigger decision : </a:t>
            </a:r>
            <a:r>
              <a:rPr lang="en-US" altLang="ja-JP" dirty="0"/>
              <a:t>m</a:t>
            </a:r>
            <a:r>
              <a:rPr lang="en-US" altLang="ja-JP" baseline="-25000" dirty="0" smtClean="0">
                <a:latin typeface="Symbol" charset="2"/>
                <a:cs typeface="Symbol" charset="2"/>
              </a:rPr>
              <a:t>mm</a:t>
            </a:r>
            <a:r>
              <a:rPr lang="en-US" altLang="ja-JP" dirty="0" smtClean="0"/>
              <a:t> &gt; 4700MeV 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i="1" baseline="-25000" dirty="0" smtClean="0"/>
              <a:t>(s)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</a:t>
            </a:r>
            <a:r>
              <a:rPr lang="ja-JP" altLang="en-US" dirty="0" smtClean="0"/>
              <a:t>の</a:t>
            </a:r>
            <a:r>
              <a:rPr lang="en-US" altLang="ja-JP" dirty="0" smtClean="0"/>
              <a:t>selection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898" y="1550894"/>
            <a:ext cx="8287365" cy="4758328"/>
          </a:xfrm>
        </p:spPr>
        <p:txBody>
          <a:bodyPr>
            <a:normAutofit/>
          </a:bodyPr>
          <a:lstStyle/>
          <a:p>
            <a:r>
              <a:rPr lang="en-US" altLang="ja-JP" i="1" dirty="0"/>
              <a:t>B</a:t>
            </a:r>
            <a:r>
              <a:rPr lang="en-US" altLang="ja-JP" i="1" baseline="30000" dirty="0"/>
              <a:t>0</a:t>
            </a:r>
            <a:r>
              <a:rPr lang="en-US" altLang="ja-JP" i="1" baseline="-25000" dirty="0"/>
              <a:t>(s</a:t>
            </a:r>
            <a:r>
              <a:rPr lang="en-US" altLang="ja-JP" i="1" baseline="-25000" dirty="0" smtClean="0"/>
              <a:t>)</a:t>
            </a:r>
            <a:r>
              <a:rPr lang="ja-JP" altLang="en-US" dirty="0" smtClean="0"/>
              <a:t>を組むために以下の</a:t>
            </a:r>
            <a:r>
              <a:rPr lang="en-US" altLang="ja-JP" dirty="0" smtClean="0"/>
              <a:t>high Quality</a:t>
            </a:r>
            <a:r>
              <a:rPr lang="ja-JP" altLang="en-US" dirty="0" smtClean="0"/>
              <a:t>な</a:t>
            </a:r>
            <a:r>
              <a:rPr lang="en-US" altLang="ja-JP" dirty="0" err="1" smtClean="0"/>
              <a:t>muon</a:t>
            </a:r>
            <a:r>
              <a:rPr lang="ja-JP" altLang="en-US" dirty="0" smtClean="0"/>
              <a:t>を要求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つの</a:t>
            </a:r>
            <a:r>
              <a:rPr kumimoji="1" lang="en-US" altLang="ja-JP" dirty="0" err="1" smtClean="0"/>
              <a:t>muon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PV(</a:t>
            </a:r>
            <a:r>
              <a:rPr lang="en-US" altLang="ja-JP" dirty="0" smtClean="0"/>
              <a:t>primary vertex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に置き換えることができる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χ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ndf</a:t>
            </a:r>
            <a:r>
              <a:rPr lang="en-US" altLang="ja-JP" dirty="0" smtClean="0"/>
              <a:t> &lt; 9</a:t>
            </a:r>
            <a:r>
              <a:rPr lang="en-US" altLang="ja-JP" dirty="0"/>
              <a:t>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SV(secondary vertex)</a:t>
            </a:r>
            <a:r>
              <a:rPr lang="ja-JP" altLang="en-US" dirty="0" smtClean="0"/>
              <a:t>が測定されている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SV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PV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15</a:t>
            </a:r>
            <a:r>
              <a:rPr kumimoji="1" lang="ja-JP" altLang="en-US" dirty="0" smtClean="0"/>
              <a:t>以上の飛程</a:t>
            </a:r>
            <a:r>
              <a:rPr kumimoji="1" lang="en-US" altLang="ja-JP" dirty="0" smtClean="0"/>
              <a:t>significance</a:t>
            </a:r>
            <a:r>
              <a:rPr lang="ja-JP" altLang="en-US" dirty="0" smtClean="0"/>
              <a:t>分だけ離れている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B</a:t>
            </a:r>
            <a:r>
              <a:rPr kumimoji="1" lang="ja-JP" altLang="en-US" dirty="0" smtClean="0"/>
              <a:t>候補の</a:t>
            </a:r>
            <a:r>
              <a:rPr kumimoji="1" lang="en-US" altLang="ja-JP" dirty="0" smtClean="0"/>
              <a:t>PV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1</a:t>
            </a:r>
            <a:r>
              <a:rPr lang="ja-JP" altLang="en-US" dirty="0" smtClean="0"/>
              <a:t>つ以上再構成されたとき、</a:t>
            </a:r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IP</a:t>
            </a:r>
            <a:r>
              <a:rPr lang="ja-JP" altLang="en-US" dirty="0" smtClean="0"/>
              <a:t>が最小のものが選ばれる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IP/</a:t>
            </a:r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IP</a:t>
            </a:r>
            <a:r>
              <a:rPr lang="en-US" altLang="ja-JP" dirty="0" smtClean="0"/>
              <a:t> &lt; 5 </a:t>
            </a:r>
            <a:r>
              <a:rPr lang="ja-JP" altLang="en-US" dirty="0" smtClean="0"/>
              <a:t>の候補だけ保持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候補の内、</a:t>
            </a:r>
            <a:r>
              <a:rPr lang="en-US" altLang="ja-JP" dirty="0" smtClean="0"/>
              <a:t>P &lt; 500GeV, 0.25 &lt; PT &lt; 40 </a:t>
            </a:r>
            <a:r>
              <a:rPr lang="en-US" altLang="ja-JP" dirty="0" err="1" smtClean="0"/>
              <a:t>GeV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でないものを除外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崩壊時刻</a:t>
            </a:r>
            <a:r>
              <a:rPr lang="en-US" altLang="ja-JP" dirty="0" smtClean="0"/>
              <a:t> &lt; 9 x </a:t>
            </a:r>
            <a:r>
              <a:rPr lang="en-US" altLang="ja-JP" dirty="0" err="1" smtClean="0"/>
              <a:t>τ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i="1" baseline="-25000" dirty="0" smtClean="0"/>
              <a:t>s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の候補を保持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B</a:t>
            </a:r>
            <a:r>
              <a:rPr kumimoji="1" lang="ja-JP" altLang="en-US" dirty="0" smtClean="0"/>
              <a:t>候補の内</a:t>
            </a:r>
            <a:r>
              <a:rPr kumimoji="1" lang="en-US" altLang="ja-JP" dirty="0" smtClean="0"/>
              <a:t>PT</a:t>
            </a:r>
            <a:r>
              <a:rPr lang="en-US" altLang="ja-JP" dirty="0" smtClean="0"/>
              <a:t> &lt; 500MeV</a:t>
            </a:r>
            <a:r>
              <a:rPr lang="ja-JP" altLang="en-US" dirty="0" smtClean="0"/>
              <a:t>のものは除外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elastic </a:t>
            </a:r>
            <a:r>
              <a:rPr kumimoji="1" lang="en-US" altLang="ja-JP" dirty="0" err="1" smtClean="0"/>
              <a:t>diphoton</a:t>
            </a:r>
            <a:r>
              <a:rPr kumimoji="1" lang="en-US" altLang="ja-JP" dirty="0" smtClean="0"/>
              <a:t> production </a:t>
            </a:r>
            <a:r>
              <a:rPr kumimoji="1" lang="ja-JP" altLang="en-US" dirty="0" smtClean="0"/>
              <a:t>から来る</a:t>
            </a:r>
            <a:r>
              <a:rPr kumimoji="1" lang="en-US" altLang="ja-JP" dirty="0" err="1" smtClean="0"/>
              <a:t>dimuon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90%</a:t>
            </a:r>
            <a:r>
              <a:rPr kumimoji="1" lang="ja-JP" altLang="en-US" dirty="0" smtClean="0"/>
              <a:t>は除外される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残りの</a:t>
            </a:r>
            <a:r>
              <a:rPr lang="en-US" altLang="ja-JP" dirty="0" smtClean="0"/>
              <a:t>main BG</a:t>
            </a:r>
            <a:r>
              <a:rPr lang="ja-JP" altLang="en-US" dirty="0" smtClean="0"/>
              <a:t>は</a:t>
            </a:r>
            <a:r>
              <a:rPr lang="en-US" altLang="ja-JP" dirty="0" err="1" smtClean="0"/>
              <a:t>semileptonic</a:t>
            </a:r>
            <a:r>
              <a:rPr lang="en-US" altLang="ja-JP" dirty="0" smtClean="0"/>
              <a:t> b-hadron decays (</a:t>
            </a:r>
            <a:r>
              <a:rPr lang="en-US" altLang="ja-JP" dirty="0" err="1" smtClean="0"/>
              <a:t>bbbar</a:t>
            </a:r>
            <a:r>
              <a:rPr lang="en-US" altLang="ja-JP" dirty="0" smtClean="0"/>
              <a:t> to </a:t>
            </a:r>
            <a:r>
              <a:rPr lang="en-US" altLang="ja-JP" dirty="0" err="1" smtClean="0"/>
              <a:t>mu+mu-X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normalization mode</a:t>
            </a:r>
            <a:r>
              <a:rPr kumimoji="1" lang="ja-JP" altLang="en-US" dirty="0" smtClean="0"/>
              <a:t>の説明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55335"/>
            <a:ext cx="7770813" cy="425702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①B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 ➝ J/</a:t>
            </a:r>
            <a:r>
              <a:rPr kumimoji="1" lang="en-US" altLang="ja-JP" dirty="0" err="1" smtClean="0"/>
              <a:t>ψK</a:t>
            </a:r>
            <a:r>
              <a:rPr kumimoji="1" lang="en-US" altLang="ja-JP" baseline="30000" dirty="0" smtClean="0"/>
              <a:t>+  </a:t>
            </a:r>
            <a:r>
              <a:rPr lang="en-US" altLang="ja-JP" dirty="0" smtClean="0"/>
              <a:t>②B</a:t>
            </a:r>
            <a:r>
              <a:rPr lang="en-US" altLang="ja-JP" baseline="30000" dirty="0" smtClean="0"/>
              <a:t>0</a:t>
            </a:r>
            <a:r>
              <a:rPr lang="en-US" altLang="ja-JP" baseline="-25000" dirty="0" smtClean="0"/>
              <a:t>s</a:t>
            </a:r>
            <a:r>
              <a:rPr lang="en-US" altLang="ja-JP" dirty="0" smtClean="0"/>
              <a:t> ➝ J/</a:t>
            </a:r>
            <a:r>
              <a:rPr lang="en-US" altLang="ja-JP" dirty="0" err="1" smtClean="0"/>
              <a:t>ψφ</a:t>
            </a:r>
            <a:r>
              <a:rPr lang="en-US" altLang="ja-JP" dirty="0"/>
              <a:t> </a:t>
            </a:r>
            <a:r>
              <a:rPr lang="en-US" altLang="ja-JP" dirty="0" smtClean="0"/>
              <a:t> ③B</a:t>
            </a:r>
            <a:r>
              <a:rPr lang="en-US" altLang="ja-JP" baseline="30000" dirty="0" smtClean="0"/>
              <a:t>0</a:t>
            </a:r>
            <a:r>
              <a:rPr lang="en-US" altLang="ja-JP" dirty="0" smtClean="0"/>
              <a:t> ➝ K</a:t>
            </a:r>
            <a:r>
              <a:rPr lang="en-US" altLang="ja-JP" baseline="30000" dirty="0" smtClean="0"/>
              <a:t>+</a:t>
            </a:r>
            <a:r>
              <a:rPr lang="en-US" altLang="ja-JP" dirty="0" smtClean="0"/>
              <a:t>π</a:t>
            </a:r>
            <a:r>
              <a:rPr lang="en-US" altLang="ja-JP" baseline="30000" dirty="0" smtClean="0"/>
              <a:t>-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①② : </a:t>
            </a:r>
            <a:r>
              <a:rPr lang="ja-JP" altLang="en-US" dirty="0" smtClean="0"/>
              <a:t>シグナルと似たようなトリガーと</a:t>
            </a:r>
            <a:r>
              <a:rPr lang="en-US" altLang="ja-JP" dirty="0" err="1" smtClean="0"/>
              <a:t>muon</a:t>
            </a:r>
            <a:r>
              <a:rPr lang="ja-JP" altLang="en-US" dirty="0" smtClean="0"/>
              <a:t>同定効率を持つが、終状態のトラック数が異なる</a:t>
            </a:r>
            <a:endParaRPr lang="en-US" altLang="ja-JP" dirty="0" smtClean="0"/>
          </a:p>
          <a:p>
            <a:pPr>
              <a:buFont typeface="Arial"/>
              <a:buChar char="•"/>
            </a:pPr>
            <a:r>
              <a:rPr kumimoji="1" lang="en-US" altLang="ja-JP" dirty="0" smtClean="0"/>
              <a:t>③ : </a:t>
            </a:r>
            <a:r>
              <a:rPr kumimoji="1" lang="ja-JP" altLang="en-US" dirty="0" smtClean="0"/>
              <a:t>シグナルと似た</a:t>
            </a:r>
            <a:r>
              <a:rPr kumimoji="1" lang="en-US" altLang="ja-JP" dirty="0" smtClean="0"/>
              <a:t>topology</a:t>
            </a:r>
            <a:r>
              <a:rPr kumimoji="1" lang="ja-JP" altLang="en-US" dirty="0" smtClean="0"/>
              <a:t>を持つが、異なるトリガーで</a:t>
            </a:r>
            <a:r>
              <a:rPr kumimoji="1" lang="en-US" altLang="ja-JP" dirty="0" smtClean="0"/>
              <a:t>selection</a:t>
            </a:r>
            <a:r>
              <a:rPr kumimoji="1" lang="ja-JP" altLang="en-US" dirty="0" smtClean="0"/>
              <a:t>を行う</a:t>
            </a:r>
            <a:endParaRPr kumimoji="1" lang="en-US" altLang="ja-JP" dirty="0" smtClean="0"/>
          </a:p>
          <a:p>
            <a:pPr>
              <a:buFont typeface="Arial"/>
              <a:buChar char="•"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⇛ </a:t>
            </a:r>
            <a:r>
              <a:rPr kumimoji="1" lang="en-US" altLang="ja-JP" u="sng" dirty="0" smtClean="0"/>
              <a:t>common systematic uncertainties</a:t>
            </a:r>
            <a:r>
              <a:rPr kumimoji="1" lang="ja-JP" altLang="en-US" u="sng" dirty="0" smtClean="0"/>
              <a:t>を小さくするため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①〜③</a:t>
            </a:r>
            <a:r>
              <a:rPr kumimoji="1" lang="ja-JP" altLang="en-US" dirty="0" smtClean="0"/>
              <a:t>のチャンネルの</a:t>
            </a:r>
            <a:r>
              <a:rPr kumimoji="1" lang="en-US" altLang="ja-JP" dirty="0" smtClean="0"/>
              <a:t>selection</a:t>
            </a:r>
            <a:r>
              <a:rPr kumimoji="1" lang="ja-JP" altLang="en-US" dirty="0" smtClean="0"/>
              <a:t>はできるだけシグナルの</a:t>
            </a:r>
            <a:r>
              <a:rPr kumimoji="1" lang="en-US" altLang="ja-JP" dirty="0" smtClean="0"/>
              <a:t>selection</a:t>
            </a:r>
            <a:r>
              <a:rPr kumimoji="1" lang="ja-JP" altLang="en-US" dirty="0" smtClean="0"/>
              <a:t>と似るようにする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86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multivariate selection (MVS)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6" y="1869141"/>
            <a:ext cx="8070077" cy="4257022"/>
          </a:xfrm>
        </p:spPr>
        <p:txBody>
          <a:bodyPr>
            <a:normAutofit/>
          </a:bodyPr>
          <a:lstStyle/>
          <a:p>
            <a:r>
              <a:rPr kumimoji="1" lang="en-US" altLang="ja-JP" u="sng" dirty="0" smtClean="0"/>
              <a:t>MVS</a:t>
            </a:r>
            <a:r>
              <a:rPr kumimoji="1" lang="ja-JP" altLang="en-US" u="sng" dirty="0" smtClean="0"/>
              <a:t>は、残った</a:t>
            </a:r>
            <a:r>
              <a:rPr kumimoji="1" lang="en-US" altLang="ja-JP" u="sng" dirty="0" smtClean="0"/>
              <a:t>BG</a:t>
            </a:r>
            <a:r>
              <a:rPr kumimoji="1" lang="ja-JP" altLang="en-US" u="sng" dirty="0" smtClean="0"/>
              <a:t>の</a:t>
            </a:r>
            <a:r>
              <a:rPr kumimoji="1" lang="en-US" altLang="ja-JP" u="sng" dirty="0" smtClean="0"/>
              <a:t>80%</a:t>
            </a:r>
            <a:r>
              <a:rPr kumimoji="1" lang="ja-JP" altLang="en-US" u="sng" dirty="0" smtClean="0"/>
              <a:t>を除外し、シグナルの</a:t>
            </a:r>
            <a:r>
              <a:rPr kumimoji="1" lang="en-US" altLang="ja-JP" u="sng" dirty="0" smtClean="0"/>
              <a:t>92%</a:t>
            </a:r>
            <a:r>
              <a:rPr kumimoji="1" lang="ja-JP" altLang="en-US" u="sng" dirty="0" smtClean="0"/>
              <a:t>を保持する</a:t>
            </a:r>
            <a:endParaRPr kumimoji="1" lang="en-US" altLang="ja-JP" u="sng" dirty="0" smtClean="0"/>
          </a:p>
          <a:p>
            <a:r>
              <a:rPr lang="en-US" altLang="ja-JP" dirty="0" smtClean="0"/>
              <a:t>MVS</a:t>
            </a:r>
            <a:r>
              <a:rPr lang="ja-JP" altLang="en-US" dirty="0" smtClean="0"/>
              <a:t>は以下のように多変数アルゴリズムのパフォーマンスを改善する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詳しくは文献</a:t>
            </a:r>
            <a:r>
              <a:rPr lang="en-US" altLang="ja-JP" dirty="0" smtClean="0"/>
              <a:t>[9]</a:t>
            </a:r>
            <a:r>
              <a:rPr lang="ja-JP" altLang="en-US" dirty="0" smtClean="0"/>
              <a:t>か論文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854" y="121023"/>
            <a:ext cx="8736299" cy="142987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ここまでの作業で得られる</a:t>
            </a:r>
            <a:r>
              <a:rPr kumimoji="1" lang="en-US" altLang="ja-JP" dirty="0" err="1" smtClean="0"/>
              <a:t>muon</a:t>
            </a:r>
            <a:r>
              <a:rPr kumimoji="1" lang="en-US" altLang="ja-JP" dirty="0" smtClean="0"/>
              <a:t> pair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前述のトリガー、</a:t>
            </a:r>
            <a:r>
              <a:rPr kumimoji="1" lang="en-US" altLang="ja-JP" dirty="0" smtClean="0"/>
              <a:t>selection</a:t>
            </a:r>
            <a:r>
              <a:rPr kumimoji="1" lang="ja-JP" altLang="en-US" dirty="0" smtClean="0"/>
              <a:t>で、</a:t>
            </a:r>
            <a:r>
              <a:rPr kumimoji="1" lang="en-US" altLang="ja-JP" dirty="0" smtClean="0"/>
              <a:t>[4900,6000]MeV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不変質量をもつ</a:t>
            </a:r>
            <a:r>
              <a:rPr lang="en-US" altLang="ja-JP" u="sng" dirty="0" err="1" smtClean="0"/>
              <a:t>muon</a:t>
            </a:r>
            <a:r>
              <a:rPr lang="en-US" altLang="ja-JP" u="sng" dirty="0" smtClean="0"/>
              <a:t> pair</a:t>
            </a:r>
            <a:r>
              <a:rPr lang="ja-JP" altLang="en-US" u="sng" dirty="0" smtClean="0"/>
              <a:t>は</a:t>
            </a:r>
            <a:r>
              <a:rPr lang="en-US" altLang="ja-JP" u="sng" dirty="0" smtClean="0"/>
              <a:t>17321</a:t>
            </a:r>
            <a:r>
              <a:rPr lang="ja-JP" altLang="en-US" u="sng" dirty="0" smtClean="0"/>
              <a:t>個</a:t>
            </a:r>
            <a:r>
              <a:rPr lang="ja-JP" altLang="en-US" dirty="0" smtClean="0"/>
              <a:t>になった</a:t>
            </a:r>
            <a:endParaRPr lang="en-US" altLang="ja-JP" dirty="0" smtClean="0"/>
          </a:p>
          <a:p>
            <a:r>
              <a:rPr kumimoji="1" lang="ja-JP" altLang="en-US" dirty="0" smtClean="0"/>
              <a:t>測定された</a:t>
            </a:r>
            <a:r>
              <a:rPr kumimoji="1" lang="en-US" altLang="ja-JP" dirty="0" err="1" smtClean="0"/>
              <a:t>bbbar</a:t>
            </a:r>
            <a:r>
              <a:rPr kumimoji="1" lang="en-US" altLang="ja-JP" dirty="0" smtClean="0"/>
              <a:t> cross section</a:t>
            </a:r>
            <a:r>
              <a:rPr kumimoji="1" lang="ja-JP" altLang="en-US" dirty="0" smtClean="0"/>
              <a:t>を前提としたとき、</a:t>
            </a:r>
            <a:r>
              <a:rPr kumimoji="1" lang="en-US" altLang="ja-JP" dirty="0" smtClean="0"/>
              <a:t>SM rate</a:t>
            </a:r>
            <a:r>
              <a:rPr kumimoji="1" lang="ja-JP" altLang="en-US" dirty="0" smtClean="0"/>
              <a:t>を仮定すると、このデータサンプル内には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i="1" baseline="-25000" dirty="0" smtClean="0"/>
              <a:t>s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 : 11.6 </a:t>
            </a:r>
            <a:r>
              <a:rPr lang="ja-JP" altLang="en-US" dirty="0" smtClean="0"/>
              <a:t>個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i="1" dirty="0" smtClean="0"/>
              <a:t>B</a:t>
            </a:r>
            <a:r>
              <a:rPr lang="en-US" altLang="ja-JP" i="1" baseline="30000" dirty="0" smtClean="0"/>
              <a:t>0</a:t>
            </a:r>
            <a:r>
              <a:rPr lang="en-US" altLang="ja-JP" dirty="0" smtClean="0"/>
              <a:t> </a:t>
            </a:r>
            <a:r>
              <a:rPr lang="en-US" altLang="ja-JP" dirty="0"/>
              <a:t>➝ 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err="1"/>
              <a:t>+</a:t>
            </a:r>
            <a:r>
              <a:rPr lang="en-US" altLang="ja-JP" dirty="0" err="1">
                <a:latin typeface="Symbol" charset="2"/>
                <a:cs typeface="Symbol" charset="2"/>
              </a:rPr>
              <a:t>m</a:t>
            </a:r>
            <a:r>
              <a:rPr lang="en-US" altLang="ja-JP" dirty="0" smtClean="0"/>
              <a:t>-</a:t>
            </a:r>
            <a:r>
              <a:rPr lang="en-US" altLang="ja-JP" dirty="0"/>
              <a:t>  </a:t>
            </a:r>
            <a:r>
              <a:rPr lang="en-US" altLang="ja-JP" dirty="0" smtClean="0"/>
              <a:t>: 1.3 </a:t>
            </a:r>
            <a:r>
              <a:rPr lang="ja-JP" altLang="en-US" dirty="0" smtClean="0"/>
              <a:t>個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 smtClean="0"/>
              <a:t>あることになる</a:t>
            </a: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2013/06/19</a:t>
            </a:r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論文講読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456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ストーリー">
  <a:themeElements>
    <a:clrScheme name="ストーリー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ストーリー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ストーリー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ストーリー.thmx</Template>
  <TotalTime>422</TotalTime>
  <Words>1254</Words>
  <Application>Microsoft Macintosh PowerPoint</Application>
  <PresentationFormat>画面に合わせる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ストーリー</vt:lpstr>
      <vt:lpstr>Strong Constraints  on the Rare Decays  B0s ➝ m+m- and B0 ➝ m+m-</vt:lpstr>
      <vt:lpstr>本研究のモチベーション</vt:lpstr>
      <vt:lpstr>先行実験に比べ優れている点</vt:lpstr>
      <vt:lpstr>LHCb検出器の説明</vt:lpstr>
      <vt:lpstr>終状態にmuonを含む イベントに作用するトリガー</vt:lpstr>
      <vt:lpstr>B0(s) ➝ m+m-のselection</vt:lpstr>
      <vt:lpstr>normalization modeの説明</vt:lpstr>
      <vt:lpstr>multivariate selection (MVS)</vt:lpstr>
      <vt:lpstr>ここまでの作業で得られるmuon pair</vt:lpstr>
      <vt:lpstr>binning 1/6</vt:lpstr>
      <vt:lpstr>binning 2/6</vt:lpstr>
      <vt:lpstr>binning 3/6</vt:lpstr>
      <vt:lpstr>binning 4/6</vt:lpstr>
      <vt:lpstr>binning 5/6</vt:lpstr>
      <vt:lpstr>binning 6/6</vt:lpstr>
      <vt:lpstr>BFの計算の仕方</vt:lpstr>
      <vt:lpstr>再びbinning</vt:lpstr>
      <vt:lpstr>結果 1/2</vt:lpstr>
      <vt:lpstr>結果 2/2</vt:lpstr>
      <vt:lpstr>fitting and final result</vt:lpstr>
      <vt:lpstr>2012 June ➝ 2013 Jan.</vt:lpstr>
      <vt:lpstr>2013 Jan.の結果</vt:lpstr>
      <vt:lpstr>使用文献</vt:lpstr>
    </vt:vector>
  </TitlesOfParts>
  <Company>東北大学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Strong Constraints  on the Rare Decays  B0s ➝ m+m- and B0 ➝ m+m-</dc:title>
  <dc:creator>森 達哉</dc:creator>
  <cp:lastModifiedBy>森 達哉</cp:lastModifiedBy>
  <cp:revision>19</cp:revision>
  <dcterms:created xsi:type="dcterms:W3CDTF">2013-06-19T01:16:19Z</dcterms:created>
  <dcterms:modified xsi:type="dcterms:W3CDTF">2013-06-19T08:20:44Z</dcterms:modified>
</cp:coreProperties>
</file>