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8"/>
  </p:notesMasterIdLst>
  <p:sldIdLst>
    <p:sldId id="289" r:id="rId2"/>
    <p:sldId id="290" r:id="rId3"/>
    <p:sldId id="287" r:id="rId4"/>
    <p:sldId id="259" r:id="rId5"/>
    <p:sldId id="267" r:id="rId6"/>
    <p:sldId id="269" r:id="rId7"/>
    <p:sldId id="270" r:id="rId8"/>
    <p:sldId id="275" r:id="rId9"/>
    <p:sldId id="281" r:id="rId10"/>
    <p:sldId id="278" r:id="rId11"/>
    <p:sldId id="279" r:id="rId12"/>
    <p:sldId id="285" r:id="rId13"/>
    <p:sldId id="288" r:id="rId14"/>
    <p:sldId id="276" r:id="rId15"/>
    <p:sldId id="284" r:id="rId16"/>
    <p:sldId id="283" r:id="rId17"/>
  </p:sldIdLst>
  <p:sldSz cx="9144000" cy="6858000" type="screen4x3"/>
  <p:notesSz cx="7099300" cy="10223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6666FF"/>
    <a:srgbClr val="00FF00"/>
    <a:srgbClr val="FF0707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175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175"/>
          </a:xfrm>
          <a:prstGeom prst="rect">
            <a:avLst/>
          </a:prstGeom>
        </p:spPr>
        <p:txBody>
          <a:bodyPr vert="horz" lIns="94677" tIns="47338" rIns="94677" bIns="47338" rtlCol="0"/>
          <a:lstStyle>
            <a:lvl1pPr algn="r">
              <a:defRPr sz="1100"/>
            </a:lvl1pPr>
          </a:lstStyle>
          <a:p>
            <a:fld id="{D0F63151-F038-4012-B17C-B80389C41676}" type="datetimeFigureOut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77" tIns="47338" rIns="94677" bIns="4733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56165"/>
            <a:ext cx="5679440" cy="4600575"/>
          </a:xfrm>
          <a:prstGeom prst="rect">
            <a:avLst/>
          </a:prstGeom>
        </p:spPr>
        <p:txBody>
          <a:bodyPr vert="horz" lIns="94677" tIns="47338" rIns="94677" bIns="4733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710551"/>
            <a:ext cx="3076363" cy="511175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6" y="9710551"/>
            <a:ext cx="3076363" cy="511175"/>
          </a:xfrm>
          <a:prstGeom prst="rect">
            <a:avLst/>
          </a:prstGeom>
        </p:spPr>
        <p:txBody>
          <a:bodyPr vert="horz" lIns="94677" tIns="47338" rIns="94677" bIns="47338" rtlCol="0" anchor="b"/>
          <a:lstStyle>
            <a:lvl1pPr algn="r">
              <a:defRPr sz="1100"/>
            </a:lvl1pPr>
          </a:lstStyle>
          <a:p>
            <a:fld id="{B9FAE302-8A6E-4544-941A-8475D93DA8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AE302-8A6E-4544-941A-8475D93DA83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AE302-8A6E-4544-941A-8475D93DA83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AE302-8A6E-4544-941A-8475D93DA83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AE302-8A6E-4544-941A-8475D93DA83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AE302-8A6E-4544-941A-8475D93DA83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6B12B-939D-41EB-B28E-9170F346FE4D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F455-7BEA-4F59-BBC5-CCBEB4A48283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C7A-04AA-4781-A4B9-84B46833A91B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DCEE-D072-428D-BFAA-62991F711F3A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0D51-7913-4417-9BB1-8D3650DBECA4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495C-8C6D-40B9-81FD-C2EC8B1E4F91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2BCA-C189-482B-9381-4524EAFD6A0B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C45A-A8ED-48AF-BD85-05ABD6F484B5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0E42-3C8F-4E9E-948F-EAED529FEA37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556C-2EB5-4185-B37A-6C67D2EC9C8A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83FE-DC3F-4F7B-AD99-72C3646AAA87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E18E-02F1-4020-A07C-A5CFE0A41B61}" type="datetime1">
              <a:rPr kumimoji="1" lang="ja-JP" altLang="en-US" smtClean="0"/>
              <a:pPr/>
              <a:t>2009/9/11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EEB2-DA29-4764-86E9-75C78995488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 smtClean="0">
                <a:latin typeface="ＭＳ Ｐゴシック" pitchFamily="50" charset="-128"/>
                <a:ea typeface="ＭＳ Ｐゴシック" pitchFamily="50" charset="-128"/>
              </a:rPr>
              <a:t>ILC-FPCCD</a:t>
            </a:r>
            <a:r>
              <a:rPr lang="ja-JP" altLang="en-US" sz="3600" b="1" dirty="0" smtClean="0"/>
              <a:t>バーテックス検出器のための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 smtClean="0"/>
              <a:t>読み出し回路の開発</a:t>
            </a:r>
            <a:endParaRPr kumimoji="1" lang="ja-JP" altLang="en-US" sz="3600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144000" cy="1000132"/>
          </a:xfrm>
        </p:spPr>
        <p:txBody>
          <a:bodyPr>
            <a:normAutofit/>
          </a:bodyPr>
          <a:lstStyle/>
          <a:p>
            <a:pPr algn="r"/>
            <a:r>
              <a:rPr lang="en-US" altLang="ja-JP" sz="2400" dirty="0">
                <a:solidFill>
                  <a:schemeClr val="tx1"/>
                </a:solidFill>
                <a:latin typeface="+mj-ea"/>
                <a:ea typeface="+mj-ea"/>
              </a:rPr>
              <a:t>9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+mj-ea"/>
                <a:ea typeface="+mj-ea"/>
              </a:rPr>
              <a:t>/11</a:t>
            </a:r>
            <a:r>
              <a:rPr lang="en-US" altLang="ja-JP" sz="2400" dirty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東北大理</a:t>
            </a:r>
            <a:r>
              <a:rPr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板垣憲之輔</a:t>
            </a:r>
            <a:endParaRPr lang="en-US" altLang="ja-JP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r"/>
            <a:r>
              <a:rPr lang="ja-JP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池田博一，杉本康博，田窪洋介</a:t>
            </a:r>
            <a:r>
              <a:rPr lang="en-US" altLang="ja-JP" sz="1800" dirty="0" smtClean="0">
                <a:solidFill>
                  <a:schemeClr val="tx1"/>
                </a:solidFill>
                <a:latin typeface="+mj-ea"/>
                <a:ea typeface="+mj-ea"/>
              </a:rPr>
              <a:t>,</a:t>
            </a:r>
            <a:r>
              <a:rPr lang="ja-JP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長嶺忠，宮本彰也，山本均，吉田幸平</a:t>
            </a:r>
            <a:endParaRPr kumimoji="1" lang="ja-JP" altLang="en-US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1028704" y="3071810"/>
            <a:ext cx="5257808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内容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　国際リニアコライダー（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ILC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）・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ILD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　バーテックス検出器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　読み出し回路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　試験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　読み出し回路単体での動作検証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　高精細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CCD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の読み出し試験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+mj-ea"/>
              </a:rPr>
              <a:t>ADC</a:t>
            </a:r>
            <a:r>
              <a:rPr lang="ja-JP" altLang="en-US" dirty="0" smtClean="0">
                <a:latin typeface="+mj-ea"/>
              </a:rPr>
              <a:t>出力がない問題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84109" y="6072230"/>
            <a:ext cx="5975781" cy="642918"/>
          </a:xfrm>
        </p:spPr>
        <p:txBody>
          <a:bodyPr>
            <a:noAutofit/>
          </a:bodyPr>
          <a:lstStyle/>
          <a:p>
            <a:pPr algn="ctr">
              <a:buFont typeface="ＭＳ Ｐゴシック" pitchFamily="50" charset="-128"/>
              <a:buChar char="➫"/>
            </a:pPr>
            <a:r>
              <a:rPr lang="en-US" altLang="ja-JP" sz="2800" dirty="0" smtClean="0"/>
              <a:t> </a:t>
            </a:r>
            <a:r>
              <a:rPr lang="ja-JP" altLang="en-US" sz="2800" dirty="0" smtClean="0">
                <a:latin typeface="+mn-ea"/>
              </a:rPr>
              <a:t>スイッチング回路を設計しなおした</a:t>
            </a:r>
            <a:endParaRPr lang="en-US" altLang="ja-JP" sz="2800" dirty="0" smtClean="0">
              <a:latin typeface="+mn-ea"/>
            </a:endParaRPr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-214346" y="1928802"/>
            <a:ext cx="4143404" cy="4214842"/>
            <a:chOff x="-214346" y="1962137"/>
            <a:chExt cx="4143404" cy="4214842"/>
          </a:xfrm>
        </p:grpSpPr>
        <p:pic>
          <p:nvPicPr>
            <p:cNvPr id="5" name="Picture 5" descr="C:\K.Itagaki\ミーティングスライド\2009年\冬の学校\linear_1_0_4_4_0_vref500_fi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06" y="2147069"/>
              <a:ext cx="3762375" cy="3762374"/>
            </a:xfrm>
            <a:prstGeom prst="rect">
              <a:avLst/>
            </a:prstGeom>
            <a:noFill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-214346" y="1962137"/>
              <a:ext cx="1130297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altLang="ja-JP" sz="1400" dirty="0" smtClean="0">
                  <a:solidFill>
                    <a:srgbClr val="000000"/>
                  </a:solidFill>
                  <a:latin typeface="+mn-lt"/>
                </a:rPr>
                <a:t>ADC</a:t>
              </a:r>
              <a:endParaRPr lang="ja-JP" altLang="en-GB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428861" y="5857892"/>
              <a:ext cx="1500197" cy="319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ja-JP" altLang="en-US" sz="1400" dirty="0" smtClean="0">
                  <a:solidFill>
                    <a:srgbClr val="000000"/>
                  </a:solidFill>
                </a:rPr>
                <a:t>入力電圧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+mn-lt"/>
                </a:rPr>
                <a:t>(mV)</a:t>
              </a:r>
              <a:endParaRPr lang="ja-JP" altLang="en-GB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28596" y="2673128"/>
              <a:ext cx="2500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aseline="20000" dirty="0" smtClean="0">
                  <a:solidFill>
                    <a:schemeClr val="tx1"/>
                  </a:solidFill>
                </a:rPr>
                <a:t>●  </a:t>
              </a:r>
              <a:r>
                <a:rPr kumimoji="1" lang="en-US" altLang="ja-JP" sz="1800" dirty="0" smtClean="0">
                  <a:solidFill>
                    <a:schemeClr val="tx1"/>
                  </a:solidFill>
                </a:rPr>
                <a:t>: </a:t>
              </a:r>
              <a:r>
                <a:rPr lang="ja-JP" altLang="en-US" dirty="0" smtClean="0">
                  <a:latin typeface="+mn-ea"/>
                </a:rPr>
                <a:t>測定値</a:t>
              </a:r>
              <a:endParaRPr kumimoji="1" lang="en-US" altLang="ja-JP" sz="180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00000"/>
                </a:lnSpc>
              </a:pPr>
              <a:r>
                <a:rPr kumimoji="1" lang="ja-JP" altLang="en-US" sz="1800" dirty="0" smtClean="0">
                  <a:solidFill>
                    <a:schemeClr val="tx1"/>
                  </a:solidFill>
                  <a:latin typeface="+mn-ea"/>
                </a:rPr>
                <a:t>   </a:t>
              </a:r>
              <a:r>
                <a:rPr kumimoji="1" lang="en-US" altLang="ja-JP" sz="1800" dirty="0" smtClean="0">
                  <a:solidFill>
                    <a:schemeClr val="tx1"/>
                  </a:solidFill>
                  <a:latin typeface="+mn-ea"/>
                </a:rPr>
                <a:t>: </a:t>
              </a:r>
              <a:r>
                <a:rPr lang="ja-JP" altLang="en-US" dirty="0" smtClean="0">
                  <a:latin typeface="+mn-ea"/>
                </a:rPr>
                <a:t>シミュレーション</a:t>
              </a:r>
              <a:endParaRPr kumimoji="1" lang="ja-JP" altLang="en-US" sz="1800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500034" y="3133026"/>
              <a:ext cx="14287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rot="16200000" flipH="1">
              <a:off x="1714479" y="3248021"/>
              <a:ext cx="428628" cy="4286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1500166" y="2819393"/>
              <a:ext cx="1143008" cy="2857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5214942" y="1643050"/>
            <a:ext cx="3571900" cy="2076470"/>
            <a:chOff x="5214942" y="1781158"/>
            <a:chExt cx="3571900" cy="2076470"/>
          </a:xfrm>
        </p:grpSpPr>
        <p:pic>
          <p:nvPicPr>
            <p:cNvPr id="13" name="Picture 2" descr="C:\K.Itagaki\画像\電荷再分配型AD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4942" y="2098819"/>
              <a:ext cx="3571900" cy="1758809"/>
            </a:xfrm>
            <a:prstGeom prst="rect">
              <a:avLst/>
            </a:prstGeom>
            <a:noFill/>
          </p:spPr>
        </p:pic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5429288" y="1781158"/>
              <a:ext cx="3214678" cy="357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000" tIns="74520" rIns="108000" bIns="63000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ja-JP" altLang="en-US" dirty="0" smtClean="0">
                  <a:latin typeface="+mn-ea"/>
                </a:rPr>
                <a:t>電荷再分配型</a:t>
              </a:r>
              <a:r>
                <a:rPr lang="en-US" altLang="ja-JP" dirty="0" smtClean="0">
                  <a:latin typeface="+mn-ea"/>
                </a:rPr>
                <a:t>ADC</a:t>
              </a:r>
              <a:endParaRPr lang="en-US" sz="18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330240" y="2327610"/>
              <a:ext cx="1374972" cy="1357322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コンテンツ プレースホルダ 4"/>
          <p:cNvSpPr txBox="1">
            <a:spLocks/>
          </p:cNvSpPr>
          <p:nvPr/>
        </p:nvSpPr>
        <p:spPr>
          <a:xfrm>
            <a:off x="0" y="1071546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2400" dirty="0" smtClean="0">
                <a:latin typeface="+mn-ea"/>
              </a:rPr>
              <a:t>スイッチング回路の</a:t>
            </a:r>
            <a:r>
              <a:rPr lang="ja-JP" altLang="en-US" sz="2400" dirty="0" smtClean="0"/>
              <a:t>浮遊容量によって</a:t>
            </a:r>
            <a:r>
              <a:rPr lang="en-US" altLang="ja-JP" sz="2400" dirty="0" smtClean="0"/>
              <a:t>ADC</a:t>
            </a:r>
            <a:r>
              <a:rPr lang="ja-JP" altLang="en-US" sz="2400" dirty="0" smtClean="0"/>
              <a:t>キャパシターの比が崩れている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43338" y="3790958"/>
            <a:ext cx="564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ja-JP" altLang="en-US" sz="2400" dirty="0" smtClean="0"/>
              <a:t> </a:t>
            </a:r>
            <a:r>
              <a:rPr lang="en-US" altLang="ja-JP" sz="2400" dirty="0" smtClean="0">
                <a:latin typeface="+mn-ea"/>
              </a:rPr>
              <a:t>ADC</a:t>
            </a:r>
            <a:r>
              <a:rPr lang="ja-JP" altLang="en-US" sz="2400" dirty="0" smtClean="0">
                <a:latin typeface="+mn-ea"/>
              </a:rPr>
              <a:t>出力を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+mn-ea"/>
              </a:rPr>
              <a:t>MATLAB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+mn-ea"/>
              </a:rPr>
              <a:t>でシミュレートした</a:t>
            </a:r>
            <a:endParaRPr kumimoji="1"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ja-JP" altLang="en-US" sz="2400" dirty="0" smtClean="0">
                <a:latin typeface="+mn-ea"/>
              </a:rPr>
              <a:t> 各キャパシターの容量を大きくした結果と実際の測定値がよく一致した</a:t>
            </a:r>
            <a:endParaRPr kumimoji="1" lang="en-US" altLang="ja-JP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5786" y="1845222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ADC</a:t>
            </a:r>
            <a:r>
              <a:rPr kumimoji="1" lang="ja-JP" altLang="en-US" dirty="0" smtClean="0"/>
              <a:t>出力対入力電圧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28596" y="-24"/>
            <a:ext cx="8286808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+mj-ea"/>
              </a:rPr>
              <a:t>新しい回路のシミュレーション結果</a:t>
            </a:r>
            <a:endParaRPr kumimoji="1" lang="ja-JP" altLang="en-US" dirty="0">
              <a:latin typeface="+mj-ea"/>
            </a:endParaRP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643438" y="928670"/>
          <a:ext cx="4071966" cy="568407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57322"/>
                <a:gridCol w="1428760"/>
                <a:gridCol w="1285884"/>
              </a:tblGrid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baseline="0" dirty="0" smtClean="0">
                          <a:latin typeface="+mn-ea"/>
                          <a:ea typeface="+mn-ea"/>
                        </a:rPr>
                        <a:t>入力信号（</a:t>
                      </a:r>
                      <a:r>
                        <a:rPr kumimoji="1" lang="en-US" altLang="ja-JP" sz="1400" baseline="0" dirty="0" smtClean="0">
                          <a:latin typeface="+mn-ea"/>
                          <a:ea typeface="+mn-ea"/>
                        </a:rPr>
                        <a:t>mV</a:t>
                      </a:r>
                      <a:r>
                        <a:rPr kumimoji="1" lang="ja-JP" altLang="en-US" sz="1400" baseline="0" dirty="0" smtClean="0"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4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400" baseline="0" dirty="0" smtClean="0">
                          <a:latin typeface="+mn-ea"/>
                          <a:ea typeface="+mn-ea"/>
                        </a:rPr>
                        <a:t>出力ビット</a:t>
                      </a:r>
                      <a:endParaRPr kumimoji="1" lang="ja-JP" altLang="en-US" sz="14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000000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</a:t>
                      </a:r>
                      <a:endParaRPr kumimoji="1" lang="ja-JP" altLang="en-US" sz="16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8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</a:rPr>
                        <a:t>000001</a:t>
                      </a:r>
                      <a:endParaRPr kumimoji="1" lang="ja-JP" altLang="en-US" sz="16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16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000010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24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000011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3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32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000100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40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000101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5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48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000110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6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56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000111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7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64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001000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8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72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001001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9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80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001010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88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001011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11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96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001100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12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104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001101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13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112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001110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14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120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001111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aseline="0" dirty="0" smtClean="0">
                          <a:latin typeface="+mn-ea"/>
                          <a:ea typeface="+mn-ea"/>
                        </a:rPr>
                        <a:t>15</a:t>
                      </a:r>
                      <a:endParaRPr kumimoji="1" lang="ja-JP" altLang="en-US" sz="1600" baseline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28597" y="1082837"/>
            <a:ext cx="4214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 出力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1</a:t>
            </a:r>
            <a:r>
              <a:rPr lang="ja-JP" altLang="en-US" sz="2400" dirty="0" err="1" smtClean="0"/>
              <a:t>ずつ</a:t>
            </a:r>
            <a:r>
              <a:rPr lang="ja-JP" altLang="en-US" sz="2400" dirty="0" smtClean="0"/>
              <a:t>変化させた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 出力に異常はない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endParaRPr kumimoji="1" lang="en-US" altLang="ja-JP" sz="2400" dirty="0" smtClean="0">
              <a:latin typeface="+mn-ea"/>
            </a:endParaRPr>
          </a:p>
          <a:p>
            <a:endParaRPr kumimoji="1"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kumimoji="1"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kumimoji="1"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kumimoji="1"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kumimoji="1" lang="en-US" altLang="ja-JP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endParaRPr lang="en-US" altLang="ja-JP" sz="2400" dirty="0" smtClean="0">
              <a:latin typeface="+mn-ea"/>
            </a:endParaRPr>
          </a:p>
          <a:p>
            <a:endParaRPr lang="en-US" altLang="ja-JP" sz="2400" dirty="0" smtClean="0">
              <a:latin typeface="+mn-ea"/>
            </a:endParaRPr>
          </a:p>
          <a:p>
            <a:pPr>
              <a:buFont typeface="ＭＳ Ｐゴシック" pitchFamily="50" charset="-128"/>
              <a:buChar char="➫"/>
            </a:pPr>
            <a:r>
              <a:rPr kumimoji="1" lang="ja-JP" altLang="en-US" sz="2400" dirty="0" smtClean="0">
                <a:latin typeface="+mn-ea"/>
              </a:rPr>
              <a:t> 次回試作で採用</a:t>
            </a:r>
            <a:endParaRPr kumimoji="1" lang="ja-JP" altLang="en-US" sz="2400" dirty="0">
              <a:latin typeface="+mn-ea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85720" y="2061267"/>
            <a:ext cx="4286280" cy="4010939"/>
            <a:chOff x="285720" y="1737412"/>
            <a:chExt cx="4286280" cy="4010939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071803" y="5429264"/>
              <a:ext cx="1500197" cy="319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ja-JP" altLang="en-US" sz="1400" dirty="0" smtClean="0">
                  <a:solidFill>
                    <a:srgbClr val="000000"/>
                  </a:solidFill>
                </a:rPr>
                <a:t>入力電圧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+mn-lt"/>
                </a:rPr>
                <a:t>(mV)</a:t>
              </a:r>
              <a:endParaRPr lang="ja-JP" altLang="en-GB" sz="1400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285720" y="1737412"/>
              <a:ext cx="3786214" cy="3691852"/>
              <a:chOff x="214282" y="2725304"/>
              <a:chExt cx="3786214" cy="3691852"/>
            </a:xfrm>
          </p:grpSpPr>
          <p:pic>
            <p:nvPicPr>
              <p:cNvPr id="19458" name="Picture 2" descr="C:\K.Itagaki\ミーティングスライド\2009年\夏の学校\newcircuit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4282" y="2725304"/>
                <a:ext cx="3786214" cy="3691852"/>
              </a:xfrm>
              <a:prstGeom prst="rect">
                <a:avLst/>
              </a:prstGeom>
              <a:noFill/>
            </p:spPr>
          </p:pic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26993" y="2811921"/>
                <a:ext cx="1130297" cy="3905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81720" tIns="78480" rIns="81720" bIns="40680"/>
              <a:lstStyle/>
              <a:p>
                <a:pPr algn="ctr" hangingPunct="0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altLang="ja-JP" sz="1400" dirty="0" smtClean="0">
                    <a:solidFill>
                      <a:srgbClr val="000000"/>
                    </a:solidFill>
                    <a:latin typeface="+mn-lt"/>
                  </a:rPr>
                  <a:t>ADC</a:t>
                </a:r>
                <a:endParaRPr lang="ja-JP" altLang="en-GB" sz="14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ノイズの温度変化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857892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温度を変えてペデスタル分布を測定した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ADC</a:t>
            </a:r>
            <a:r>
              <a:rPr lang="ja-JP" altLang="en-US" sz="2400" dirty="0" smtClean="0"/>
              <a:t>の欠けの含み方により、分布の広がりに差が出る</a:t>
            </a:r>
            <a:endParaRPr kumimoji="1" lang="en-US" altLang="ja-JP" sz="2400" dirty="0" smtClean="0"/>
          </a:p>
          <a:p>
            <a:pPr>
              <a:buClr>
                <a:schemeClr val="tx1"/>
              </a:buClr>
            </a:pPr>
            <a:r>
              <a:rPr kumimoji="1" lang="ja-JP" altLang="en-US" sz="2400" dirty="0" smtClean="0">
                <a:solidFill>
                  <a:srgbClr val="FF0000"/>
                </a:solidFill>
              </a:rPr>
              <a:t>温度変化による有意な差はない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ＭＳ Ｐゴシック" pitchFamily="50" charset="-128"/>
              <a:buChar char="➫"/>
            </a:pPr>
            <a:r>
              <a:rPr kumimoji="1" lang="ja-JP" altLang="en-US" sz="2400" dirty="0" smtClean="0"/>
              <a:t>次回試作で詳細に調べる</a:t>
            </a:r>
            <a:endParaRPr kumimoji="1" lang="en-US" altLang="ja-JP" sz="2400" dirty="0" smtClean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785786" y="1430730"/>
            <a:ext cx="6997251" cy="4130932"/>
            <a:chOff x="785786" y="1369770"/>
            <a:chExt cx="6997251" cy="4130932"/>
          </a:xfrm>
        </p:grpSpPr>
        <p:pic>
          <p:nvPicPr>
            <p:cNvPr id="40962" name="Picture 2" descr="C:\K.Itagaki\ミーティングスライド\2009年\秋学会\nois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0298" y="1369770"/>
              <a:ext cx="4214842" cy="4130932"/>
            </a:xfrm>
            <a:prstGeom prst="rect">
              <a:avLst/>
            </a:prstGeom>
            <a:noFill/>
          </p:spPr>
        </p:pic>
        <p:sp>
          <p:nvSpPr>
            <p:cNvPr id="15" name="正方形/長方形 14"/>
            <p:cNvSpPr/>
            <p:nvPr/>
          </p:nvSpPr>
          <p:spPr>
            <a:xfrm>
              <a:off x="2497444" y="5322584"/>
              <a:ext cx="4357718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571736" y="5008557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-40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644586" y="5000636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-20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757114" y="500063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0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72136" y="5000636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20</a:t>
              </a:r>
              <a:endParaRPr kumimoji="1" lang="ja-JP" altLang="en-US" sz="2400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416474" y="1866888"/>
              <a:ext cx="285752" cy="3143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392664" y="320897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0</a:t>
              </a:r>
              <a:endParaRPr kumimoji="1" lang="ja-JP" altLang="en-US" sz="2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94456" y="18233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/>
                <a:t>4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345376" y="4619933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/>
                <a:t>-4</a:t>
              </a:r>
              <a:endParaRPr kumimoji="1" lang="ja-JP" altLang="en-US" sz="2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250086" y="505111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温度（℃）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85786" y="1428736"/>
              <a:ext cx="199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RMS</a:t>
              </a:r>
              <a:r>
                <a:rPr kumimoji="1" lang="ja-JP" altLang="en-US" dirty="0" smtClean="0"/>
                <a:t>（</a:t>
              </a:r>
              <a:r>
                <a:rPr kumimoji="1" lang="en-US" altLang="ja-JP" dirty="0" smtClean="0"/>
                <a:t>ADC</a:t>
              </a:r>
              <a:r>
                <a:rPr kumimoji="1" lang="ja-JP" altLang="en-US" dirty="0" smtClean="0"/>
                <a:t>カウント）</a:t>
              </a:r>
              <a:endParaRPr kumimoji="1" lang="ja-JP" altLang="en-US" dirty="0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1994516" y="2939412"/>
              <a:ext cx="521497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2000232" y="3225164"/>
              <a:ext cx="521497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7210444" y="2867974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0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.6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rot="5400000">
              <a:off x="7042644" y="3081494"/>
              <a:ext cx="285752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Fine Pixel CCD</a:t>
            </a:r>
            <a:r>
              <a:rPr lang="ja-JP" altLang="en-US" dirty="0" smtClean="0"/>
              <a:t> サンプル</a:t>
            </a:r>
            <a:endParaRPr kumimoji="1" lang="ja-JP" altLang="en-US" dirty="0" smtClean="0">
              <a:latin typeface="Cambria Math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571768"/>
          </a:xfrm>
        </p:spPr>
        <p:txBody>
          <a:bodyPr/>
          <a:lstStyle/>
          <a:p>
            <a:r>
              <a:rPr lang="ja-JP" altLang="en-US" sz="2800" dirty="0" smtClean="0"/>
              <a:t>技術確立のための試作品</a:t>
            </a:r>
            <a:endParaRPr lang="en-US" altLang="ja-JP" sz="2800" dirty="0" smtClean="0"/>
          </a:p>
          <a:p>
            <a:pPr lvl="1"/>
            <a:r>
              <a:rPr lang="ja-JP" altLang="en-US" sz="2400" dirty="0" smtClean="0">
                <a:solidFill>
                  <a:schemeClr val="tx1"/>
                </a:solidFill>
              </a:rPr>
              <a:t>ピクセル・サイズ：</a:t>
            </a:r>
            <a:r>
              <a:rPr lang="en-US" altLang="ja-JP" sz="2400" dirty="0" smtClean="0">
                <a:solidFill>
                  <a:schemeClr val="tx1"/>
                </a:solidFill>
              </a:rPr>
              <a:t>12μm </a:t>
            </a:r>
            <a:r>
              <a:rPr lang="en-US" altLang="ja-JP" sz="24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×</a:t>
            </a:r>
            <a:r>
              <a:rPr lang="en-US" altLang="ja-JP" sz="2400" dirty="0" smtClean="0">
                <a:solidFill>
                  <a:schemeClr val="tx1"/>
                </a:solidFill>
              </a:rPr>
              <a:t> 12μm</a:t>
            </a:r>
          </a:p>
          <a:p>
            <a:pPr lvl="1"/>
            <a:r>
              <a:rPr lang="ja-JP" altLang="en-US" sz="2400" dirty="0" smtClean="0">
                <a:solidFill>
                  <a:schemeClr val="tx1"/>
                </a:solidFill>
              </a:rPr>
              <a:t>有感層：</a:t>
            </a:r>
            <a:r>
              <a:rPr lang="en-US" altLang="ja-JP" sz="2400" dirty="0" smtClean="0">
                <a:solidFill>
                  <a:schemeClr val="tx1"/>
                </a:solidFill>
              </a:rPr>
              <a:t>15μm</a:t>
            </a:r>
          </a:p>
          <a:p>
            <a:pPr lvl="1"/>
            <a:r>
              <a:rPr lang="ja-JP" altLang="en-US" sz="2400" dirty="0" smtClean="0">
                <a:solidFill>
                  <a:schemeClr val="tx1"/>
                </a:solidFill>
              </a:rPr>
              <a:t>チャンネル数：</a:t>
            </a:r>
            <a:r>
              <a:rPr lang="en-US" altLang="ja-JP" sz="2400" dirty="0" smtClean="0">
                <a:solidFill>
                  <a:schemeClr val="tx1"/>
                </a:solidFill>
              </a:rPr>
              <a:t>4ch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ja-JP" dirty="0" smtClean="0"/>
              <a:t>512 </a:t>
            </a:r>
            <a:r>
              <a:rPr lang="en-US" altLang="ja-JP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×</a:t>
            </a:r>
            <a:r>
              <a:rPr lang="en-US" altLang="ja-JP" dirty="0" smtClean="0"/>
              <a:t> 128 pix/</a:t>
            </a:r>
            <a:r>
              <a:rPr lang="en-US" altLang="ja-JP" dirty="0" err="1" smtClean="0"/>
              <a:t>ch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grpSp>
        <p:nvGrpSpPr>
          <p:cNvPr id="2" name="グループ化 11"/>
          <p:cNvGrpSpPr/>
          <p:nvPr/>
        </p:nvGrpSpPr>
        <p:grpSpPr>
          <a:xfrm>
            <a:off x="5716619" y="1071564"/>
            <a:ext cx="3355975" cy="2571750"/>
            <a:chOff x="5645181" y="4143380"/>
            <a:chExt cx="3355975" cy="257175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5181" y="4143380"/>
              <a:ext cx="3355975" cy="25717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6279387" y="5088486"/>
              <a:ext cx="1000125" cy="3703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9400" rIns="90000" bIns="46800">
              <a:spAutoFit/>
            </a:bodyPr>
            <a:lstStyle/>
            <a:p>
              <a:pPr>
                <a:lnSpc>
                  <a:spcPct val="95000"/>
                </a:lnSpc>
                <a:spcBef>
                  <a:spcPts val="12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/>
                <a:t>512pix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700868" y="4598992"/>
              <a:ext cx="1000125" cy="3703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9400" rIns="90000" bIns="46800">
              <a:spAutoFit/>
            </a:bodyPr>
            <a:lstStyle/>
            <a:p>
              <a:pPr>
                <a:lnSpc>
                  <a:spcPct val="95000"/>
                </a:lnSpc>
                <a:spcBef>
                  <a:spcPts val="12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/>
                <a:t>128pix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6834218" y="5003805"/>
              <a:ext cx="179388" cy="720725"/>
            </a:xfrm>
            <a:prstGeom prst="upDownArrow">
              <a:avLst>
                <a:gd name="adj1" fmla="val 0"/>
                <a:gd name="adj2" fmla="val 39154"/>
              </a:avLst>
            </a:prstGeom>
            <a:solidFill>
              <a:srgbClr val="FFFF00"/>
            </a:solidFill>
            <a:ln w="36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6905656" y="4860930"/>
              <a:ext cx="215900" cy="179387"/>
            </a:xfrm>
            <a:prstGeom prst="leftRightArrow">
              <a:avLst>
                <a:gd name="adj1" fmla="val 0"/>
                <a:gd name="adj2" fmla="val 17791"/>
              </a:avLst>
            </a:prstGeom>
            <a:solidFill>
              <a:srgbClr val="FFFF00"/>
            </a:solidFill>
            <a:ln w="36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391150" y="4521820"/>
            <a:ext cx="6324122" cy="2193328"/>
            <a:chOff x="1176836" y="4042069"/>
            <a:chExt cx="6324122" cy="2193328"/>
          </a:xfrm>
        </p:grpSpPr>
        <p:grpSp>
          <p:nvGrpSpPr>
            <p:cNvPr id="14" name="グループ化 42"/>
            <p:cNvGrpSpPr/>
            <p:nvPr/>
          </p:nvGrpSpPr>
          <p:grpSpPr>
            <a:xfrm>
              <a:off x="1176836" y="4042069"/>
              <a:ext cx="5695035" cy="2193328"/>
              <a:chOff x="1176836" y="4450382"/>
              <a:chExt cx="5695035" cy="2193328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5314265" y="4772048"/>
                <a:ext cx="500062" cy="187166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3263911" y="4914923"/>
                <a:ext cx="714375" cy="1000125"/>
              </a:xfrm>
              <a:prstGeom prst="rect">
                <a:avLst/>
              </a:prstGeom>
              <a:solidFill>
                <a:srgbClr val="FF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1344769" y="4700610"/>
                <a:ext cx="857251" cy="1928813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0" name="左矢印 19"/>
              <p:cNvSpPr/>
              <p:nvPr/>
            </p:nvSpPr>
            <p:spPr>
              <a:xfrm>
                <a:off x="3994161" y="5484850"/>
                <a:ext cx="1258887" cy="358760"/>
              </a:xfrm>
              <a:prstGeom prst="leftArrow">
                <a:avLst/>
              </a:prstGeom>
              <a:solidFill>
                <a:srgbClr val="00FF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1" name="左矢印 20"/>
              <p:cNvSpPr/>
              <p:nvPr/>
            </p:nvSpPr>
            <p:spPr>
              <a:xfrm>
                <a:off x="2239973" y="6199230"/>
                <a:ext cx="3024188" cy="358755"/>
              </a:xfrm>
              <a:prstGeom prst="leftArrow">
                <a:avLst/>
              </a:prstGeom>
              <a:solidFill>
                <a:srgbClr val="00FF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2" name="右矢印 21"/>
              <p:cNvSpPr/>
              <p:nvPr/>
            </p:nvSpPr>
            <p:spPr>
              <a:xfrm>
                <a:off x="2247911" y="4986360"/>
                <a:ext cx="1008062" cy="285750"/>
              </a:xfrm>
              <a:prstGeom prst="rightArrow">
                <a:avLst/>
              </a:prstGeom>
              <a:solidFill>
                <a:srgbClr val="FF33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3" name="右矢印 22"/>
              <p:cNvSpPr/>
              <p:nvPr/>
            </p:nvSpPr>
            <p:spPr>
              <a:xfrm>
                <a:off x="4015864" y="4986360"/>
                <a:ext cx="1260475" cy="285750"/>
              </a:xfrm>
              <a:prstGeom prst="rightArrow">
                <a:avLst/>
              </a:prstGeom>
              <a:solidFill>
                <a:srgbClr val="FF33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4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2205996" y="4697435"/>
                <a:ext cx="10715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ja-JP" altLang="en-US" sz="2000" dirty="0" smtClean="0">
                    <a:solidFill>
                      <a:srgbClr val="FF0000"/>
                    </a:solidFill>
                  </a:rPr>
                  <a:t>データ</a:t>
                </a:r>
                <a:endParaRPr lang="ja-JP" alt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4176723" y="4716485"/>
                <a:ext cx="8953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ja-JP" altLang="en-US" sz="2000" dirty="0" smtClean="0">
                    <a:solidFill>
                      <a:srgbClr val="FF0000"/>
                    </a:solidFill>
                  </a:rPr>
                  <a:t>データ</a:t>
                </a:r>
                <a:endParaRPr lang="ja-JP" alt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6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3865136" y="5821559"/>
                <a:ext cx="13239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ja-JP" altLang="en-US" sz="2000" dirty="0" smtClean="0">
                    <a:solidFill>
                      <a:srgbClr val="0070C0"/>
                    </a:solidFill>
                    <a:latin typeface="+mn-lt"/>
                  </a:rPr>
                  <a:t>制御</a:t>
                </a:r>
                <a:endParaRPr lang="ja-JP" altLang="en-US" sz="2000" dirty="0">
                  <a:solidFill>
                    <a:srgbClr val="0070C0"/>
                  </a:solidFill>
                  <a:latin typeface="+mn-lt"/>
                </a:endParaRPr>
              </a:p>
            </p:txBody>
          </p:sp>
          <p:sp>
            <p:nvSpPr>
              <p:cNvPr id="27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3184536" y="5296866"/>
                <a:ext cx="85725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>
                    <a:solidFill>
                      <a:schemeClr val="tx1"/>
                    </a:solidFill>
                    <a:latin typeface="+mn-ea"/>
                  </a:rPr>
                  <a:t>ASIC</a:t>
                </a:r>
                <a:endParaRPr lang="ja-JP" altLang="en-US" sz="20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4778379" y="4450382"/>
                <a:ext cx="1546230" cy="320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 smtClean="0">
                    <a:solidFill>
                      <a:schemeClr val="tx1"/>
                    </a:solidFill>
                    <a:latin typeface="+mn-lt"/>
                  </a:rPr>
                  <a:t>VME-GPIO</a:t>
                </a:r>
                <a:endParaRPr lang="ja-JP" altLang="en-US" sz="2000" dirty="0">
                  <a:latin typeface="+mn-lt"/>
                </a:endParaRPr>
              </a:p>
            </p:txBody>
          </p:sp>
          <p:sp>
            <p:nvSpPr>
              <p:cNvPr id="29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1176836" y="5484850"/>
                <a:ext cx="12239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ja-JP" sz="2000" dirty="0">
                    <a:solidFill>
                      <a:schemeClr val="tx1"/>
                    </a:solidFill>
                    <a:latin typeface="+mn-ea"/>
                  </a:rPr>
                  <a:t>FPCCD</a:t>
                </a:r>
                <a:endParaRPr lang="ja-JP" altLang="en-US" sz="20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812567" y="5131370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データ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左矢印 30"/>
              <p:cNvSpPr/>
              <p:nvPr/>
            </p:nvSpPr>
            <p:spPr>
              <a:xfrm>
                <a:off x="5844029" y="5856322"/>
                <a:ext cx="642942" cy="358760"/>
              </a:xfrm>
              <a:prstGeom prst="leftArrow">
                <a:avLst/>
              </a:prstGeom>
              <a:solidFill>
                <a:srgbClr val="00FF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2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5547896" y="6151847"/>
                <a:ext cx="13239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ja-JP" altLang="en-US" sz="2000" dirty="0" smtClean="0">
                    <a:solidFill>
                      <a:srgbClr val="0070C0"/>
                    </a:solidFill>
                    <a:latin typeface="+mn-lt"/>
                  </a:rPr>
                  <a:t>制御</a:t>
                </a:r>
                <a:endParaRPr lang="ja-JP" altLang="en-US" sz="2000" dirty="0">
                  <a:solidFill>
                    <a:srgbClr val="0070C0"/>
                  </a:solidFill>
                  <a:latin typeface="+mn-lt"/>
                </a:endParaRPr>
              </a:p>
            </p:txBody>
          </p:sp>
          <p:sp>
            <p:nvSpPr>
              <p:cNvPr id="33" name="右矢印 32"/>
              <p:cNvSpPr/>
              <p:nvPr/>
            </p:nvSpPr>
            <p:spPr>
              <a:xfrm>
                <a:off x="5883293" y="5434018"/>
                <a:ext cx="617533" cy="280998"/>
              </a:xfrm>
              <a:prstGeom prst="rightArrow">
                <a:avLst/>
              </a:prstGeom>
              <a:solidFill>
                <a:srgbClr val="FF33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5" name="正方形/長方形 14"/>
            <p:cNvSpPr/>
            <p:nvPr/>
          </p:nvSpPr>
          <p:spPr>
            <a:xfrm>
              <a:off x="6643702" y="5000636"/>
              <a:ext cx="857256" cy="785818"/>
            </a:xfrm>
            <a:prstGeom prst="rect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4"/>
            <p:cNvSpPr txBox="1">
              <a:spLocks noChangeArrowheads="1"/>
            </p:cNvSpPr>
            <p:nvPr/>
          </p:nvSpPr>
          <p:spPr bwMode="auto">
            <a:xfrm>
              <a:off x="6643702" y="5241280"/>
              <a:ext cx="857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altLang="ja-JP" sz="2000" dirty="0" smtClean="0">
                  <a:latin typeface="+mn-ea"/>
                </a:rPr>
                <a:t>PC</a:t>
              </a:r>
              <a:endParaRPr lang="ja-JP" altLang="en-US" sz="20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34" name="コンテンツ プレースホルダ 2"/>
          <p:cNvSpPr txBox="1">
            <a:spLocks/>
          </p:cNvSpPr>
          <p:nvPr/>
        </p:nvSpPr>
        <p:spPr>
          <a:xfrm>
            <a:off x="423834" y="3342322"/>
            <a:ext cx="6143668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読み出し回路と接続した</a:t>
            </a:r>
            <a:endParaRPr kumimoji="1" lang="en-US" altLang="ja-JP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CCD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の制御ロジックも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FPGA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に実装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でコントロール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FPCCD</a:t>
            </a:r>
            <a:r>
              <a:rPr lang="ja-JP" altLang="en-US" dirty="0" smtClean="0"/>
              <a:t>の読み出し</a:t>
            </a:r>
            <a:endParaRPr kumimoji="1" lang="ja-JP" altLang="en-US" dirty="0"/>
          </a:p>
        </p:txBody>
      </p:sp>
      <p:sp>
        <p:nvSpPr>
          <p:cNvPr id="50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42876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読み出し回路の出力を</a:t>
            </a:r>
            <a:r>
              <a:rPr kumimoji="1" lang="en-US" altLang="ja-JP" sz="2400" dirty="0" smtClean="0"/>
              <a:t>FPGA</a:t>
            </a:r>
            <a:r>
              <a:rPr kumimoji="1" lang="ja-JP" altLang="en-US" sz="2400" dirty="0" smtClean="0"/>
              <a:t>に一次保存する必要がある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FPGA</a:t>
            </a:r>
            <a:r>
              <a:rPr kumimoji="1" lang="ja-JP" altLang="en-US" sz="2400" dirty="0" smtClean="0"/>
              <a:t>の容量の限界から全ピクセルデータを保存できない</a:t>
            </a:r>
            <a:endParaRPr kumimoji="1" lang="en-US" altLang="ja-JP" sz="2400" dirty="0" smtClean="0"/>
          </a:p>
          <a:p>
            <a:pPr>
              <a:buFont typeface="ＭＳ Ｐゴシック" pitchFamily="50" charset="-128"/>
              <a:buChar char="➫"/>
            </a:pP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1</a:t>
            </a:r>
            <a:r>
              <a:rPr lang="en-US" altLang="ja-JP" sz="2400" dirty="0" smtClean="0"/>
              <a:t>pixel</a:t>
            </a:r>
            <a:r>
              <a:rPr lang="ja-JP" altLang="en-US" sz="2400" dirty="0" smtClean="0"/>
              <a:t>につき</a:t>
            </a:r>
            <a:r>
              <a:rPr kumimoji="1" lang="en-US" altLang="ja-JP" sz="2400" dirty="0" smtClean="0"/>
              <a:t>1bit</a:t>
            </a:r>
            <a:r>
              <a:rPr kumimoji="1" lang="ja-JP" altLang="en-US" sz="2400" dirty="0" smtClean="0"/>
              <a:t>の情報を</a:t>
            </a:r>
            <a:r>
              <a:rPr kumimoji="1" lang="en-US" altLang="ja-JP" sz="2400" dirty="0" smtClean="0"/>
              <a:t>1channel</a:t>
            </a:r>
            <a:r>
              <a:rPr kumimoji="1" lang="ja-JP" altLang="en-US" sz="2400" dirty="0" smtClean="0"/>
              <a:t>分保存</a:t>
            </a:r>
            <a:r>
              <a:rPr lang="ja-JP" altLang="en-US" sz="2400" dirty="0" smtClean="0"/>
              <a:t>する</a:t>
            </a:r>
            <a:endParaRPr kumimoji="1" lang="ja-JP" altLang="en-US" sz="2400" dirty="0"/>
          </a:p>
        </p:txBody>
      </p:sp>
      <p:sp>
        <p:nvSpPr>
          <p:cNvPr id="37" name="スライド番号プレースホル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0" y="1115274"/>
            <a:ext cx="9166114" cy="3930541"/>
            <a:chOff x="0" y="1115274"/>
            <a:chExt cx="9166114" cy="3930541"/>
          </a:xfrm>
        </p:grpSpPr>
        <p:pic>
          <p:nvPicPr>
            <p:cNvPr id="44034" name="Picture 2" descr="C:\K.Itagaki\ミーティングスライド\2009年\秋学会\DSCN057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9520" y="2143116"/>
              <a:ext cx="1397167" cy="1093794"/>
            </a:xfrm>
            <a:prstGeom prst="rect">
              <a:avLst/>
            </a:prstGeom>
            <a:noFill/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6709992" y="4284093"/>
              <a:ext cx="245612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600" dirty="0" smtClean="0">
                  <a:solidFill>
                    <a:srgbClr val="FF0000"/>
                  </a:solidFill>
                </a:rPr>
                <a:t>遅い（～</a:t>
              </a:r>
              <a:r>
                <a:rPr kumimoji="1" lang="en-US" altLang="ja-JP" sz="2600" dirty="0" smtClean="0">
                  <a:solidFill>
                    <a:srgbClr val="FF0000"/>
                  </a:solidFill>
                </a:rPr>
                <a:t>10kbps</a:t>
              </a:r>
              <a:r>
                <a:rPr kumimoji="1" lang="ja-JP" altLang="en-US" sz="2600" dirty="0" smtClean="0">
                  <a:solidFill>
                    <a:srgbClr val="FF0000"/>
                  </a:solidFill>
                </a:rPr>
                <a:t>）</a:t>
              </a:r>
              <a:endParaRPr kumimoji="1" lang="ja-JP" alt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0" y="4214818"/>
              <a:ext cx="32263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512×128 pix/</a:t>
              </a:r>
              <a:r>
                <a:rPr lang="en-US" altLang="ja-JP" sz="2400" dirty="0" err="1" smtClean="0"/>
                <a:t>ch</a:t>
              </a:r>
              <a:r>
                <a:rPr lang="en-US" altLang="ja-JP" sz="2400" dirty="0" smtClean="0"/>
                <a:t> ×</a:t>
              </a:r>
              <a:r>
                <a:rPr lang="ja-JP" altLang="en-US" sz="2400" dirty="0" smtClean="0"/>
                <a:t> </a:t>
              </a:r>
              <a:r>
                <a:rPr lang="en-US" altLang="ja-JP" sz="2400" dirty="0" smtClean="0"/>
                <a:t>4ch</a:t>
              </a:r>
              <a:endParaRPr lang="en-US" altLang="ja-JP" sz="2400" dirty="0" smtClean="0"/>
            </a:p>
            <a:p>
              <a:r>
                <a:rPr kumimoji="1" lang="ja-JP" altLang="en-US" sz="2400" dirty="0" smtClean="0"/>
                <a:t>⇒ </a:t>
              </a:r>
              <a:r>
                <a:rPr lang="ja-JP" altLang="en-US" sz="2400" dirty="0" smtClean="0"/>
                <a:t>～</a:t>
              </a:r>
              <a:r>
                <a:rPr lang="en-US" altLang="ja-JP" sz="2400" dirty="0" smtClean="0"/>
                <a:t>260,000pix</a:t>
              </a:r>
              <a:endParaRPr kumimoji="1" lang="ja-JP" altLang="en-US" sz="2400" dirty="0"/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56558" y="1115274"/>
              <a:ext cx="8587408" cy="3576184"/>
              <a:chOff x="56558" y="1000108"/>
              <a:chExt cx="8587408" cy="3576184"/>
            </a:xfrm>
          </p:grpSpPr>
          <p:pic>
            <p:nvPicPr>
              <p:cNvPr id="36" name="Picture 22" descr="C:\Users\takubo\Desktop\P101087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558" y="1643050"/>
                <a:ext cx="3144265" cy="2357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 Box 11"/>
              <p:cNvSpPr txBox="1">
                <a:spLocks noChangeArrowheads="1"/>
              </p:cNvSpPr>
              <p:nvPr/>
            </p:nvSpPr>
            <p:spPr bwMode="auto">
              <a:xfrm>
                <a:off x="7748616" y="1214422"/>
                <a:ext cx="895350" cy="3317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5048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latin typeface="+mn-ea"/>
                  </a:rPr>
                  <a:t>PC</a:t>
                </a:r>
              </a:p>
            </p:txBody>
          </p:sp>
          <p:grpSp>
            <p:nvGrpSpPr>
              <p:cNvPr id="3" name="グループ化 5"/>
              <p:cNvGrpSpPr/>
              <p:nvPr/>
            </p:nvGrpSpPr>
            <p:grpSpPr>
              <a:xfrm>
                <a:off x="3088648" y="2000240"/>
                <a:ext cx="1878013" cy="1571637"/>
                <a:chOff x="3194053" y="3857628"/>
                <a:chExt cx="1878013" cy="1571637"/>
              </a:xfrm>
            </p:grpSpPr>
            <p:sp>
              <p:nvSpPr>
                <p:cNvPr id="7" name="AutoShape 8"/>
                <p:cNvSpPr>
                  <a:spLocks noChangeArrowheads="1"/>
                </p:cNvSpPr>
                <p:nvPr/>
              </p:nvSpPr>
              <p:spPr bwMode="auto">
                <a:xfrm rot="10800000">
                  <a:off x="3336930" y="5021278"/>
                  <a:ext cx="1643073" cy="407987"/>
                </a:xfrm>
                <a:prstGeom prst="leftArrow">
                  <a:avLst>
                    <a:gd name="adj1" fmla="val 50000"/>
                    <a:gd name="adj2" fmla="val 124222"/>
                  </a:avLst>
                </a:prstGeom>
                <a:solidFill>
                  <a:srgbClr val="99CCFF"/>
                </a:solidFill>
                <a:ln w="9360">
                  <a:solidFill>
                    <a:srgbClr val="99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" name="AutoShape 8"/>
                <p:cNvSpPr>
                  <a:spLocks noChangeArrowheads="1"/>
                </p:cNvSpPr>
                <p:nvPr/>
              </p:nvSpPr>
              <p:spPr bwMode="auto">
                <a:xfrm>
                  <a:off x="3336929" y="4378334"/>
                  <a:ext cx="1643073" cy="407987"/>
                </a:xfrm>
                <a:prstGeom prst="leftArrow">
                  <a:avLst>
                    <a:gd name="adj1" fmla="val 50000"/>
                    <a:gd name="adj2" fmla="val 124222"/>
                  </a:avLst>
                </a:prstGeom>
                <a:solidFill>
                  <a:srgbClr val="99CCFF"/>
                </a:solidFill>
                <a:ln w="9360">
                  <a:solidFill>
                    <a:srgbClr val="99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" name="AutoShape 8"/>
                <p:cNvSpPr>
                  <a:spLocks noChangeArrowheads="1"/>
                </p:cNvSpPr>
                <p:nvPr/>
              </p:nvSpPr>
              <p:spPr bwMode="auto">
                <a:xfrm>
                  <a:off x="3333731" y="3857628"/>
                  <a:ext cx="1646272" cy="407987"/>
                </a:xfrm>
                <a:prstGeom prst="leftArrow">
                  <a:avLst>
                    <a:gd name="adj1" fmla="val 50000"/>
                    <a:gd name="adj2" fmla="val 124222"/>
                  </a:avLst>
                </a:prstGeom>
                <a:solidFill>
                  <a:srgbClr val="99CCFF"/>
                </a:solidFill>
                <a:ln w="9360">
                  <a:solidFill>
                    <a:srgbClr val="99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94053" y="3897687"/>
                  <a:ext cx="1878013" cy="3873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77040" rIns="90000" bIns="45000"/>
                <a:lstStyle/>
                <a:p>
                  <a:pPr algn="ctr">
                    <a:lnSpc>
                      <a:spcPct val="8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1500" dirty="0" smtClean="0">
                      <a:solidFill>
                        <a:srgbClr val="0000FF"/>
                      </a:solidFill>
                      <a:latin typeface="+mn-ea"/>
                    </a:rPr>
                    <a:t>Parameter setting</a:t>
                  </a:r>
                  <a:endParaRPr lang="en-US" sz="1500" dirty="0">
                    <a:solidFill>
                      <a:srgbClr val="0000FF"/>
                    </a:solidFill>
                    <a:latin typeface="+mn-ea"/>
                  </a:endParaRPr>
                </a:p>
              </p:txBody>
            </p:sp>
            <p:sp>
              <p:nvSpPr>
                <p:cNvPr id="1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194053" y="4429134"/>
                  <a:ext cx="1878013" cy="3873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77040" rIns="90000" bIns="45000"/>
                <a:lstStyle/>
                <a:p>
                  <a:pPr algn="ctr">
                    <a:lnSpc>
                      <a:spcPct val="8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1500" dirty="0" smtClean="0">
                      <a:solidFill>
                        <a:srgbClr val="0000FF"/>
                      </a:solidFill>
                      <a:latin typeface="+mn-ea"/>
                    </a:rPr>
                    <a:t>Operation signal</a:t>
                  </a:r>
                  <a:endParaRPr lang="en-US" sz="1500" dirty="0">
                    <a:solidFill>
                      <a:srgbClr val="0000FF"/>
                    </a:solidFill>
                    <a:latin typeface="+mn-ea"/>
                  </a:endParaRPr>
                </a:p>
              </p:txBody>
            </p:sp>
            <p:sp>
              <p:nvSpPr>
                <p:cNvPr id="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728744" y="5043138"/>
                  <a:ext cx="1081087" cy="3571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87840" rIns="90000" bIns="45000"/>
                <a:lstStyle/>
                <a:p>
                  <a:pPr algn="ctr">
                    <a:lnSpc>
                      <a:spcPct val="8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2000" dirty="0" smtClean="0">
                      <a:solidFill>
                        <a:srgbClr val="0000FF"/>
                      </a:solidFill>
                      <a:latin typeface="+mn-ea"/>
                    </a:rPr>
                    <a:t>Data</a:t>
                  </a:r>
                  <a:endParaRPr lang="en-US" sz="2000" dirty="0">
                    <a:solidFill>
                      <a:srgbClr val="0000FF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6" name="グループ化 18"/>
              <p:cNvGrpSpPr/>
              <p:nvPr/>
            </p:nvGrpSpPr>
            <p:grpSpPr>
              <a:xfrm>
                <a:off x="4929190" y="1000108"/>
                <a:ext cx="1593703" cy="3576184"/>
                <a:chOff x="4716622" y="2857496"/>
                <a:chExt cx="1593703" cy="3576184"/>
              </a:xfrm>
            </p:grpSpPr>
            <p:sp>
              <p:nvSpPr>
                <p:cNvPr id="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953003" y="2857496"/>
                  <a:ext cx="1306512" cy="3333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131040" rIns="90000" bIns="45000"/>
                <a:lstStyle/>
                <a:p>
                  <a:pPr algn="ctr">
                    <a:lnSpc>
                      <a:spcPct val="62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1800" dirty="0" smtClean="0">
                      <a:solidFill>
                        <a:srgbClr val="000000"/>
                      </a:solidFill>
                      <a:latin typeface="+mn-ea"/>
                    </a:rPr>
                    <a:t>GNV-250</a:t>
                  </a:r>
                  <a:endParaRPr lang="en-US" sz="1800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  <p:pic>
              <p:nvPicPr>
                <p:cNvPr id="21" name="Picture 2" descr="C:\K.Itagaki\写真\GPIO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716622" y="3190871"/>
                  <a:ext cx="1593703" cy="3242809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9" name="AutoShape 28"/>
              <p:cNvSpPr>
                <a:spLocks noChangeArrowheads="1"/>
              </p:cNvSpPr>
              <p:nvPr/>
            </p:nvSpPr>
            <p:spPr bwMode="auto">
              <a:xfrm>
                <a:off x="1055520" y="2984480"/>
                <a:ext cx="357190" cy="373082"/>
              </a:xfrm>
              <a:prstGeom prst="roundRect">
                <a:avLst>
                  <a:gd name="adj" fmla="val 292"/>
                </a:avLst>
              </a:prstGeom>
              <a:noFill/>
              <a:ln w="360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600505" y="2643182"/>
                <a:ext cx="1242996" cy="3638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3104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800" dirty="0" smtClean="0">
                    <a:solidFill>
                      <a:srgbClr val="FFFF00"/>
                    </a:solidFill>
                    <a:latin typeface="+mn-lt"/>
                  </a:rPr>
                  <a:t>ASIC</a:t>
                </a:r>
                <a:endParaRPr lang="en-US" sz="1800" dirty="0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31" name="AutoShape 28"/>
              <p:cNvSpPr>
                <a:spLocks noChangeArrowheads="1"/>
              </p:cNvSpPr>
              <p:nvPr/>
            </p:nvSpPr>
            <p:spPr bwMode="auto">
              <a:xfrm>
                <a:off x="1928794" y="2714620"/>
                <a:ext cx="500066" cy="428629"/>
              </a:xfrm>
              <a:prstGeom prst="roundRect">
                <a:avLst>
                  <a:gd name="adj" fmla="val 292"/>
                </a:avLst>
              </a:prstGeom>
              <a:noFill/>
              <a:ln w="360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>
                <a:off x="1543894" y="2357430"/>
                <a:ext cx="1242996" cy="3638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3104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dirty="0" smtClean="0">
                    <a:solidFill>
                      <a:srgbClr val="FFFF00"/>
                    </a:solidFill>
                  </a:rPr>
                  <a:t>CCD</a:t>
                </a:r>
                <a:endParaRPr lang="en-US" sz="1800" dirty="0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6215074" y="2571744"/>
                <a:ext cx="1357322" cy="642942"/>
              </a:xfrm>
              <a:prstGeom prst="ellipse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" name="直線矢印コネクタ 34"/>
              <p:cNvCxnSpPr>
                <a:endCxn id="33" idx="4"/>
              </p:cNvCxnSpPr>
              <p:nvPr/>
            </p:nvCxnSpPr>
            <p:spPr>
              <a:xfrm rot="16200000" flipV="1">
                <a:off x="6504831" y="3603590"/>
                <a:ext cx="956404" cy="17859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円/楕円 41"/>
              <p:cNvSpPr/>
              <p:nvPr/>
            </p:nvSpPr>
            <p:spPr>
              <a:xfrm>
                <a:off x="1571604" y="2357430"/>
                <a:ext cx="1285884" cy="10001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4" name="直線矢印コネクタ 43"/>
              <p:cNvCxnSpPr>
                <a:stCxn id="42" idx="4"/>
              </p:cNvCxnSpPr>
              <p:nvPr/>
            </p:nvCxnSpPr>
            <p:spPr>
              <a:xfrm rot="5400000">
                <a:off x="1772063" y="3728607"/>
                <a:ext cx="813528" cy="7143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AutoShape 8"/>
              <p:cNvSpPr>
                <a:spLocks noChangeArrowheads="1"/>
              </p:cNvSpPr>
              <p:nvPr/>
            </p:nvSpPr>
            <p:spPr bwMode="auto">
              <a:xfrm rot="10800000">
                <a:off x="6586118" y="2714620"/>
                <a:ext cx="714380" cy="407987"/>
              </a:xfrm>
              <a:prstGeom prst="leftArrow">
                <a:avLst>
                  <a:gd name="adj1" fmla="val 50000"/>
                  <a:gd name="adj2" fmla="val 86868"/>
                </a:avLst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6392161" y="2728475"/>
                <a:ext cx="1081087" cy="3571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87840" rIns="90000" bIns="45000"/>
              <a:lstStyle/>
              <a:p>
                <a:pPr algn="ctr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2000" dirty="0" smtClean="0">
                    <a:solidFill>
                      <a:srgbClr val="0000FF"/>
                    </a:solidFill>
                    <a:latin typeface="+mn-ea"/>
                  </a:rPr>
                  <a:t>Data</a:t>
                </a:r>
                <a:endParaRPr lang="en-US" sz="2000" dirty="0">
                  <a:solidFill>
                    <a:srgbClr val="0000FF"/>
                  </a:solidFill>
                  <a:latin typeface="+mn-ea"/>
                </a:endParaRPr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auto">
              <a:xfrm>
                <a:off x="6572264" y="1949443"/>
                <a:ext cx="717578" cy="407987"/>
              </a:xfrm>
              <a:prstGeom prst="leftArrow">
                <a:avLst>
                  <a:gd name="adj1" fmla="val 50000"/>
                  <a:gd name="adj2" fmla="val 80076"/>
                </a:avLst>
              </a:prstGeom>
              <a:solidFill>
                <a:srgbClr val="99CCFF"/>
              </a:solidFill>
              <a:ln w="936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" name="Text Box 9"/>
              <p:cNvSpPr txBox="1">
                <a:spLocks noChangeArrowheads="1"/>
              </p:cNvSpPr>
              <p:nvPr/>
            </p:nvSpPr>
            <p:spPr bwMode="auto">
              <a:xfrm>
                <a:off x="5980135" y="2000240"/>
                <a:ext cx="1878013" cy="3873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77040" rIns="90000" bIns="45000"/>
              <a:lstStyle/>
              <a:p>
                <a:pPr algn="ctr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500" dirty="0" smtClean="0">
                    <a:solidFill>
                      <a:srgbClr val="0000FF"/>
                    </a:solidFill>
                    <a:latin typeface="+mn-ea"/>
                  </a:rPr>
                  <a:t>Control</a:t>
                </a:r>
                <a:endParaRPr lang="en-US" sz="1500" dirty="0">
                  <a:solidFill>
                    <a:srgbClr val="0000FF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FPCCD</a:t>
            </a:r>
            <a:r>
              <a:rPr kumimoji="1" lang="ja-JP" altLang="en-US" dirty="0" smtClean="0"/>
              <a:t>の光への反応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64435" y="928670"/>
            <a:ext cx="6615130" cy="592933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 </a:t>
            </a:r>
            <a:r>
              <a:rPr lang="en-US" altLang="ja-JP" sz="2400" dirty="0" smtClean="0"/>
              <a:t>CCD</a:t>
            </a:r>
            <a:r>
              <a:rPr lang="ja-JP" altLang="en-US" sz="2400" dirty="0" smtClean="0"/>
              <a:t>の光への反応をみた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512×128</a:t>
            </a:r>
            <a:r>
              <a:rPr kumimoji="1" lang="ja-JP" altLang="en-US" sz="2400" dirty="0" smtClean="0"/>
              <a:t> ピクセル、左端</a:t>
            </a:r>
            <a:r>
              <a:rPr kumimoji="1" lang="en-US" altLang="ja-JP" sz="2400" dirty="0" smtClean="0"/>
              <a:t>8</a:t>
            </a:r>
            <a:r>
              <a:rPr kumimoji="1" lang="ja-JP" altLang="en-US" sz="2400" dirty="0" smtClean="0"/>
              <a:t>ピクセルはダミー</a:t>
            </a:r>
            <a:endParaRPr kumimoji="1" lang="en-US" altLang="ja-JP" sz="2400" dirty="0" smtClean="0"/>
          </a:p>
          <a:p>
            <a:pPr>
              <a:buFont typeface="ＭＳ Ｐゴシック" pitchFamily="50" charset="-128"/>
              <a:buChar char="➫"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FPCCD</a:t>
            </a:r>
            <a:r>
              <a:rPr lang="ja-JP" altLang="en-US" sz="2400" dirty="0" smtClean="0"/>
              <a:t>が光に反応している様子を読み出せた</a:t>
            </a:r>
            <a:endParaRPr lang="en-US" altLang="ja-JP" sz="2400" dirty="0" smtClean="0"/>
          </a:p>
          <a:p>
            <a:pPr>
              <a:buFont typeface="ＭＳ Ｐゴシック" pitchFamily="50" charset="-128"/>
              <a:buChar char="➫"/>
            </a:pPr>
            <a:r>
              <a:rPr kumimoji="1" lang="ja-JP" altLang="en-US" sz="2400" dirty="0" smtClean="0"/>
              <a:t> 今後、画像を読み出す</a:t>
            </a:r>
            <a:endParaRPr kumimoji="1" lang="en-US" altLang="ja-JP" sz="2400" dirty="0" smtClean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21506" name="Picture 2" descr="C:\K.Itagaki\ミーティングスライド\2009年\夏の学校\nolight_re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480" y="1629835"/>
            <a:ext cx="6491668" cy="180582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23472" y="4066457"/>
            <a:ext cx="114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遮光なし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034" y="2137631"/>
            <a:ext cx="114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遮光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57950" y="1088669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黒 ： 光に反応していない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白 ： 光に反応している</a:t>
            </a:r>
            <a:endParaRPr kumimoji="1" lang="ja-JP" altLang="en-US" dirty="0"/>
          </a:p>
        </p:txBody>
      </p:sp>
      <p:pic>
        <p:nvPicPr>
          <p:cNvPr id="39940" name="Picture 4" descr="C:\K.Itagaki\ミーティングスライド\2009年\秋学会\図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42838"/>
            <a:ext cx="6500858" cy="1797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000108"/>
            <a:ext cx="8686800" cy="5857892"/>
          </a:xfrm>
        </p:spPr>
        <p:txBody>
          <a:bodyPr>
            <a:normAutofit/>
          </a:bodyPr>
          <a:lstStyle/>
          <a:p>
            <a:pPr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solidFill>
                  <a:srgbClr val="000000"/>
                </a:solidFill>
                <a:latin typeface="+mn-ea"/>
              </a:rPr>
              <a:t>ILC</a:t>
            </a: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に用いる</a:t>
            </a:r>
            <a:r>
              <a:rPr lang="en-US" altLang="ja-JP" sz="2400" dirty="0" smtClean="0">
                <a:solidFill>
                  <a:srgbClr val="000000"/>
                </a:solidFill>
                <a:latin typeface="+mn-ea"/>
              </a:rPr>
              <a:t>FPCCD</a:t>
            </a: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バーテックス検出器を開発している</a:t>
            </a:r>
            <a:endParaRPr lang="en-US" altLang="ja-JP" sz="2400" dirty="0" smtClean="0">
              <a:solidFill>
                <a:srgbClr val="000000"/>
              </a:solidFill>
              <a:latin typeface="+mn-ea"/>
            </a:endParaRPr>
          </a:p>
          <a:p>
            <a:pPr lvl="1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読み出し回路</a:t>
            </a:r>
            <a:endParaRPr lang="en-US" altLang="ja-JP" sz="2400" dirty="0" smtClean="0">
              <a:solidFill>
                <a:srgbClr val="000000"/>
              </a:solidFill>
              <a:latin typeface="+mn-ea"/>
            </a:endParaRP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消費電力 ＜ </a:t>
            </a:r>
            <a:r>
              <a:rPr lang="en-US" altLang="ja-JP" sz="2400" dirty="0" smtClean="0">
                <a:solidFill>
                  <a:srgbClr val="000000"/>
                </a:solidFill>
                <a:latin typeface="+mn-ea"/>
              </a:rPr>
              <a:t>6mW/</a:t>
            </a:r>
            <a:r>
              <a:rPr lang="en-US" altLang="ja-JP" sz="2400" dirty="0" err="1" smtClean="0">
                <a:solidFill>
                  <a:srgbClr val="000000"/>
                </a:solidFill>
                <a:latin typeface="+mn-ea"/>
              </a:rPr>
              <a:t>ch</a:t>
            </a:r>
            <a:endParaRPr lang="en-US" altLang="ja-JP" sz="2400" dirty="0" smtClean="0">
              <a:solidFill>
                <a:srgbClr val="000000"/>
              </a:solidFill>
              <a:latin typeface="+mn-ea"/>
            </a:endParaRP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読み出し速度 ～ </a:t>
            </a:r>
            <a:r>
              <a:rPr lang="en-US" altLang="ja-JP" sz="2400" dirty="0" smtClean="0">
                <a:solidFill>
                  <a:srgbClr val="000000"/>
                </a:solidFill>
                <a:latin typeface="+mn-ea"/>
              </a:rPr>
              <a:t>10Mpix/sec</a:t>
            </a: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ノイズレベル ＜ </a:t>
            </a:r>
            <a:r>
              <a:rPr lang="en-US" altLang="ja-JP" sz="2400" dirty="0" smtClean="0">
                <a:solidFill>
                  <a:srgbClr val="000000"/>
                </a:solidFill>
                <a:latin typeface="+mn-ea"/>
              </a:rPr>
              <a:t>30e</a:t>
            </a:r>
          </a:p>
          <a:p>
            <a:pPr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試作読み出し回路の性能</a:t>
            </a:r>
            <a:endParaRPr lang="en-GB" altLang="ja-JP" sz="2400" dirty="0" smtClean="0">
              <a:solidFill>
                <a:srgbClr val="000000"/>
              </a:solidFill>
              <a:latin typeface="+mn-ea"/>
            </a:endParaRPr>
          </a:p>
          <a:p>
            <a:pPr marL="914400" lvl="2" indent="0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 読み出し速度～</a:t>
            </a:r>
            <a:r>
              <a:rPr lang="en-US" altLang="ja-JP" sz="2400" dirty="0" smtClean="0">
                <a:solidFill>
                  <a:srgbClr val="000000"/>
                </a:solidFill>
                <a:latin typeface="+mn-ea"/>
              </a:rPr>
              <a:t>1.5Mpix/sec</a:t>
            </a:r>
          </a:p>
          <a:p>
            <a:pPr marL="914400" lvl="2" indent="0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 ノイズレベル ～ </a:t>
            </a:r>
            <a:r>
              <a:rPr lang="en-US" altLang="ja-JP" sz="2400" dirty="0" smtClean="0">
                <a:solidFill>
                  <a:srgbClr val="000000"/>
                </a:solidFill>
                <a:latin typeface="+mn-ea"/>
              </a:rPr>
              <a:t>45e</a:t>
            </a:r>
            <a:endParaRPr lang="en-GB" altLang="ja-JP" sz="2400" dirty="0" smtClean="0">
              <a:solidFill>
                <a:srgbClr val="000000"/>
              </a:solidFill>
              <a:latin typeface="+mn-ea"/>
            </a:endParaRPr>
          </a:p>
          <a:p>
            <a:pPr marL="914400" lvl="2" indent="0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 出力に欠け</a:t>
            </a:r>
            <a:endParaRPr lang="en-US" altLang="ja-JP" sz="2400" dirty="0" smtClean="0">
              <a:solidFill>
                <a:srgbClr val="000000"/>
              </a:solidFill>
              <a:latin typeface="+mn-ea"/>
            </a:endParaRPr>
          </a:p>
          <a:p>
            <a:pPr marL="914400" lvl="2" indent="0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4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スイッチング回路を再設計：シミュレーションに問題なし</a:t>
            </a:r>
            <a:endParaRPr lang="en-US" altLang="ja-JP" sz="2400" dirty="0" smtClean="0">
              <a:latin typeface="+mn-ea"/>
            </a:endParaRPr>
          </a:p>
          <a:p>
            <a:pPr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試作</a:t>
            </a:r>
            <a:r>
              <a:rPr lang="en-US" altLang="ja-JP" sz="2400" dirty="0" smtClean="0">
                <a:solidFill>
                  <a:srgbClr val="000000"/>
                </a:solidFill>
                <a:latin typeface="+mn-ea"/>
              </a:rPr>
              <a:t>FPCCD</a:t>
            </a:r>
            <a:r>
              <a:rPr lang="ja-JP" altLang="en-US" sz="2400" dirty="0" smtClean="0">
                <a:solidFill>
                  <a:srgbClr val="000000"/>
                </a:solidFill>
                <a:latin typeface="+mn-ea"/>
              </a:rPr>
              <a:t>の読み出し</a:t>
            </a:r>
            <a:endParaRPr lang="en-US" altLang="ja-JP" sz="2400" dirty="0" smtClean="0">
              <a:solidFill>
                <a:srgbClr val="000000"/>
              </a:solidFill>
              <a:latin typeface="+mn-ea"/>
            </a:endParaRP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latin typeface="+mn-ea"/>
              </a:rPr>
              <a:t> </a:t>
            </a:r>
            <a:r>
              <a:rPr lang="en-US" altLang="ja-JP" sz="2400" dirty="0" smtClean="0">
                <a:latin typeface="+mn-ea"/>
              </a:rPr>
              <a:t>FPGA</a:t>
            </a:r>
            <a:r>
              <a:rPr lang="ja-JP" altLang="en-US" sz="2400" dirty="0" smtClean="0">
                <a:latin typeface="+mn-ea"/>
              </a:rPr>
              <a:t>の容量制限で全ピクセルを読み出せない</a:t>
            </a:r>
            <a:endParaRPr lang="en-US" altLang="ja-JP" sz="2400" dirty="0" smtClean="0">
              <a:latin typeface="+mn-ea"/>
            </a:endParaRP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dirty="0" smtClean="0">
                <a:latin typeface="+mn-ea"/>
              </a:rPr>
              <a:t>1ch</a:t>
            </a:r>
            <a:r>
              <a:rPr lang="ja-JP" altLang="en-US" sz="2400" dirty="0" smtClean="0">
                <a:latin typeface="+mn-ea"/>
              </a:rPr>
              <a:t>分のピクセルを</a:t>
            </a:r>
            <a:r>
              <a:rPr lang="en-US" altLang="ja-JP" sz="2400" dirty="0" smtClean="0">
                <a:latin typeface="+mn-ea"/>
              </a:rPr>
              <a:t>1bit</a:t>
            </a:r>
            <a:r>
              <a:rPr lang="ja-JP" altLang="en-US" sz="2400" dirty="0" smtClean="0">
                <a:latin typeface="+mn-ea"/>
              </a:rPr>
              <a:t>で読み出した</a:t>
            </a:r>
            <a:endParaRPr lang="en-US" altLang="ja-JP" sz="2400" dirty="0" smtClean="0">
              <a:latin typeface="+mn-ea"/>
            </a:endParaRP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latin typeface="+mn-ea"/>
              </a:rPr>
              <a:t> 光への反応を確認 ⇒ 画像を読み出す</a:t>
            </a:r>
            <a:endParaRPr lang="en-US" altLang="ja-JP" sz="2400" dirty="0" smtClean="0">
              <a:latin typeface="+mn-ea"/>
            </a:endParaRPr>
          </a:p>
          <a:p>
            <a:pPr lvl="2">
              <a:lnSpc>
                <a:spcPct val="83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latin typeface="+mn-ea"/>
              </a:rPr>
              <a:t> 全ピクセルを読み出せる読み出しボードを開発・テスト中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904039" y="69275"/>
            <a:ext cx="857256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38"/>
          <p:cNvGrpSpPr/>
          <p:nvPr/>
        </p:nvGrpSpPr>
        <p:grpSpPr>
          <a:xfrm>
            <a:off x="4944430" y="2561266"/>
            <a:ext cx="3571900" cy="1285884"/>
            <a:chOff x="5063805" y="1299508"/>
            <a:chExt cx="3984945" cy="1486550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4963" y="1957383"/>
              <a:ext cx="3633787" cy="828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5" name="AutoShape 2"/>
            <p:cNvSpPr>
              <a:spLocks noChangeArrowheads="1"/>
            </p:cNvSpPr>
            <p:nvPr/>
          </p:nvSpPr>
          <p:spPr bwMode="auto">
            <a:xfrm>
              <a:off x="6786578" y="1604952"/>
              <a:ext cx="860425" cy="252412"/>
            </a:xfrm>
            <a:prstGeom prst="leftRightArrow">
              <a:avLst>
                <a:gd name="adj1" fmla="val 50000"/>
                <a:gd name="adj2" fmla="val 67861"/>
              </a:avLst>
            </a:prstGeom>
            <a:solidFill>
              <a:srgbClr val="0070C0"/>
            </a:solidFill>
            <a:ln w="936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6715140" y="1299509"/>
              <a:ext cx="1536621" cy="2477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78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solidFill>
                    <a:srgbClr val="0070C0"/>
                  </a:solidFill>
                  <a:latin typeface="ＭＳ Ｐゴシック" charset="-128"/>
                </a:rPr>
                <a:t>～</a:t>
              </a:r>
              <a:r>
                <a:rPr lang="en-GB" sz="2000" dirty="0">
                  <a:solidFill>
                    <a:srgbClr val="0070C0"/>
                  </a:solidFill>
                  <a:latin typeface="ＭＳ Ｐゴシック" charset="-128"/>
                </a:rPr>
                <a:t>200ms</a:t>
              </a: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auto">
            <a:xfrm>
              <a:off x="5391150" y="1639877"/>
              <a:ext cx="1374775" cy="179387"/>
            </a:xfrm>
            <a:prstGeom prst="leftRightArrow">
              <a:avLst>
                <a:gd name="adj1" fmla="val 50000"/>
                <a:gd name="adj2" fmla="val 152565"/>
              </a:avLst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5063805" y="2371077"/>
              <a:ext cx="3347354" cy="4149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dirty="0" smtClean="0">
                  <a:solidFill>
                    <a:srgbClr val="333333"/>
                  </a:solidFill>
                  <a:latin typeface="+mn-ea"/>
                </a:rPr>
                <a:t>1トレイン</a:t>
              </a:r>
              <a:r>
                <a:rPr lang="ja-JP" altLang="en-US" sz="2000" dirty="0" smtClean="0">
                  <a:solidFill>
                    <a:srgbClr val="333333"/>
                  </a:solidFill>
                  <a:latin typeface="+mn-ea"/>
                </a:rPr>
                <a:t>～</a:t>
              </a:r>
              <a:r>
                <a:rPr lang="en-US" sz="2000" dirty="0" smtClean="0">
                  <a:solidFill>
                    <a:srgbClr val="333333"/>
                  </a:solidFill>
                  <a:latin typeface="+mn-ea"/>
                </a:rPr>
                <a:t>3000</a:t>
              </a:r>
              <a:r>
                <a:rPr lang="ja-JP" altLang="en-US" sz="2000" dirty="0" smtClean="0">
                  <a:solidFill>
                    <a:srgbClr val="333333"/>
                  </a:solidFill>
                  <a:latin typeface="+mn-ea"/>
                </a:rPr>
                <a:t>バンチ</a:t>
              </a:r>
              <a:r>
                <a:rPr lang="ar-SA" sz="2000" dirty="0" smtClean="0">
                  <a:solidFill>
                    <a:srgbClr val="333333"/>
                  </a:solidFill>
                  <a:latin typeface="ＭＳ Ｐゴシック" pitchFamily="50" charset="-128"/>
                  <a:cs typeface="Arial" charset="0"/>
                </a:rPr>
                <a:t>‏</a:t>
              </a:r>
              <a:endParaRPr lang="en-US" sz="2000" dirty="0">
                <a:solidFill>
                  <a:srgbClr val="333333"/>
                </a:solidFill>
                <a:latin typeface="ＭＳ Ｐゴシック" pitchFamily="50" charset="-128"/>
              </a:endParaRPr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5605477" y="1299508"/>
              <a:ext cx="1109663" cy="250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78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 smtClean="0">
                  <a:solidFill>
                    <a:srgbClr val="FF0000"/>
                  </a:solidFill>
                  <a:latin typeface="ＭＳ Ｐゴシック" charset="-128"/>
                </a:rPr>
                <a:t>～</a:t>
              </a:r>
              <a:r>
                <a:rPr lang="en-GB" sz="2000" dirty="0" smtClean="0">
                  <a:solidFill>
                    <a:srgbClr val="FF0000"/>
                  </a:solidFill>
                  <a:latin typeface="ＭＳ Ｐゴシック" charset="-128"/>
                </a:rPr>
                <a:t>1ms</a:t>
              </a:r>
              <a:endParaRPr lang="en-GB" sz="2000" dirty="0">
                <a:solidFill>
                  <a:srgbClr val="FF0000"/>
                </a:solidFill>
                <a:latin typeface="ＭＳ Ｐゴシック" charset="-128"/>
              </a:endParaRPr>
            </a:p>
          </p:txBody>
        </p:sp>
      </p:grpSp>
      <p:pic>
        <p:nvPicPr>
          <p:cNvPr id="23554" name="Picture 2" descr="C:\K.Itagaki\ミーティングスライド\2009年\秋学会\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676" y="3840175"/>
            <a:ext cx="2998480" cy="3017825"/>
          </a:xfrm>
          <a:prstGeom prst="rect">
            <a:avLst/>
          </a:prstGeom>
          <a:noFill/>
        </p:spPr>
      </p:pic>
      <p:grpSp>
        <p:nvGrpSpPr>
          <p:cNvPr id="6" name="グループ化 22"/>
          <p:cNvGrpSpPr/>
          <p:nvPr/>
        </p:nvGrpSpPr>
        <p:grpSpPr>
          <a:xfrm>
            <a:off x="5177993" y="902952"/>
            <a:ext cx="4251791" cy="1550457"/>
            <a:chOff x="5319319" y="3143248"/>
            <a:chExt cx="4251791" cy="1550457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9319" y="3143248"/>
              <a:ext cx="3876901" cy="15504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" name="テキスト ボックス 14"/>
            <p:cNvSpPr txBox="1"/>
            <p:nvPr/>
          </p:nvSpPr>
          <p:spPr>
            <a:xfrm rot="20905930">
              <a:off x="5695899" y="4313768"/>
              <a:ext cx="173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主線型加速器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0946303">
              <a:off x="7834066" y="3906038"/>
              <a:ext cx="173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主線型加速器</a:t>
              </a:r>
              <a:endParaRPr kumimoji="1" lang="ja-JP" altLang="en-US" dirty="0"/>
            </a:p>
          </p:txBody>
        </p:sp>
        <p:sp>
          <p:nvSpPr>
            <p:cNvPr id="20" name="星 4 19"/>
            <p:cNvSpPr/>
            <p:nvPr/>
          </p:nvSpPr>
          <p:spPr>
            <a:xfrm rot="1751119">
              <a:off x="7357431" y="3615819"/>
              <a:ext cx="512472" cy="931313"/>
            </a:xfrm>
            <a:prstGeom prst="star4">
              <a:avLst>
                <a:gd name="adj" fmla="val 7553"/>
              </a:avLst>
            </a:prstGeom>
            <a:gradFill flip="none" rotWithShape="1">
              <a:gsLst>
                <a:gs pos="0">
                  <a:srgbClr val="FFFF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929454" y="34290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衝突点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国際リニアコライダー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1142984"/>
            <a:ext cx="9144032" cy="5415433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latin typeface="+mn-ea"/>
              </a:rPr>
              <a:t>電子・陽電子線型加速器</a:t>
            </a:r>
            <a:endParaRPr kumimoji="1" lang="en-US" altLang="ja-JP" sz="2800" dirty="0" smtClean="0">
              <a:latin typeface="+mn-ea"/>
            </a:endParaRPr>
          </a:p>
          <a:p>
            <a:pPr lvl="1"/>
            <a:r>
              <a:rPr lang="ja-JP" altLang="en-US" sz="2400" dirty="0" smtClean="0">
                <a:latin typeface="+mn-ea"/>
              </a:rPr>
              <a:t>全長</a:t>
            </a:r>
            <a:r>
              <a:rPr lang="en-US" altLang="ja-JP" sz="2400" dirty="0" smtClean="0">
                <a:latin typeface="+mn-ea"/>
              </a:rPr>
              <a:t>30km</a:t>
            </a:r>
          </a:p>
          <a:p>
            <a:pPr lvl="1"/>
            <a:r>
              <a:rPr lang="ja-JP" altLang="en-US" sz="2400" dirty="0" smtClean="0">
                <a:latin typeface="+mn-ea"/>
              </a:rPr>
              <a:t>重心系</a:t>
            </a:r>
            <a:r>
              <a:rPr kumimoji="1" lang="ja-JP" altLang="en-US" sz="2400" dirty="0" smtClean="0">
                <a:latin typeface="+mn-ea"/>
              </a:rPr>
              <a:t>エネルギー </a:t>
            </a:r>
            <a:r>
              <a:rPr kumimoji="1" lang="en-US" altLang="ja-JP" sz="2400" dirty="0" smtClean="0">
                <a:latin typeface="+mn-ea"/>
              </a:rPr>
              <a:t>500GeV(</a:t>
            </a:r>
            <a:r>
              <a:rPr kumimoji="1" lang="ja-JP" altLang="en-US" sz="2400" dirty="0" smtClean="0">
                <a:latin typeface="+mn-ea"/>
              </a:rPr>
              <a:t>→</a:t>
            </a:r>
            <a:r>
              <a:rPr kumimoji="1" lang="en-US" altLang="ja-JP" sz="2400" dirty="0" smtClean="0">
                <a:latin typeface="+mn-ea"/>
              </a:rPr>
              <a:t>1TeV)</a:t>
            </a:r>
          </a:p>
          <a:p>
            <a:pPr lvl="1"/>
            <a:r>
              <a:rPr lang="ja-JP" altLang="en-US" sz="2400" dirty="0" smtClean="0">
                <a:latin typeface="+mn-ea"/>
              </a:rPr>
              <a:t>ビーム：</a:t>
            </a:r>
            <a:r>
              <a:rPr lang="en-US" altLang="ja-JP" sz="2400" dirty="0" smtClean="0">
                <a:latin typeface="+mn-ea"/>
              </a:rPr>
              <a:t>200ms</a:t>
            </a:r>
            <a:r>
              <a:rPr lang="ja-JP" altLang="en-US" sz="2400" dirty="0" smtClean="0">
                <a:latin typeface="+mn-ea"/>
              </a:rPr>
              <a:t>おきに衝突</a:t>
            </a:r>
            <a:endParaRPr lang="en-US" altLang="ja-JP" sz="2400" dirty="0" smtClean="0">
              <a:latin typeface="+mn-ea"/>
            </a:endParaRPr>
          </a:p>
          <a:p>
            <a:pPr>
              <a:buNone/>
            </a:pPr>
            <a:endParaRPr lang="en-US" altLang="ja-JP" dirty="0" smtClean="0">
              <a:latin typeface="+mn-ea"/>
            </a:endParaRPr>
          </a:p>
          <a:p>
            <a:endParaRPr kumimoji="1" lang="en-US" altLang="ja-JP" sz="2800" dirty="0" smtClean="0">
              <a:latin typeface="+mn-ea"/>
            </a:endParaRPr>
          </a:p>
          <a:p>
            <a:r>
              <a:rPr kumimoji="1" lang="en-US" altLang="ja-JP" sz="2800" dirty="0" smtClean="0">
                <a:latin typeface="+mn-ea"/>
              </a:rPr>
              <a:t>ILD(International Large Detector)</a:t>
            </a:r>
          </a:p>
          <a:p>
            <a:pPr lvl="1"/>
            <a:r>
              <a:rPr kumimoji="1" lang="en-US" altLang="ja-JP" sz="2400" dirty="0" smtClean="0">
                <a:latin typeface="+mn-ea"/>
              </a:rPr>
              <a:t>GLD</a:t>
            </a:r>
            <a:r>
              <a:rPr kumimoji="1" lang="ja-JP" altLang="en-US" sz="2400" dirty="0" smtClean="0">
                <a:latin typeface="+mn-ea"/>
              </a:rPr>
              <a:t>（アジア）と</a:t>
            </a:r>
            <a:r>
              <a:rPr kumimoji="1" lang="en-US" altLang="ja-JP" sz="2400" dirty="0" smtClean="0">
                <a:latin typeface="+mn-ea"/>
              </a:rPr>
              <a:t>LDC</a:t>
            </a:r>
            <a:r>
              <a:rPr kumimoji="1" lang="ja-JP" altLang="en-US" sz="2400" dirty="0" smtClean="0">
                <a:latin typeface="+mn-ea"/>
              </a:rPr>
              <a:t>（ヨーロッパ）が統合</a:t>
            </a:r>
            <a:endParaRPr kumimoji="1" lang="en-US" altLang="ja-JP" sz="2400" dirty="0" smtClean="0">
              <a:latin typeface="+mn-ea"/>
            </a:endParaRPr>
          </a:p>
          <a:p>
            <a:pPr lvl="1"/>
            <a:r>
              <a:rPr lang="ja-JP" altLang="en-US" sz="2400" dirty="0" smtClean="0">
                <a:latin typeface="+mn-ea"/>
              </a:rPr>
              <a:t>半径～</a:t>
            </a:r>
            <a:r>
              <a:rPr lang="en-US" altLang="ja-JP" sz="2400" dirty="0" smtClean="0">
                <a:latin typeface="+mn-ea"/>
              </a:rPr>
              <a:t>7m</a:t>
            </a:r>
            <a:r>
              <a:rPr lang="ja-JP" altLang="en-US" sz="2400" dirty="0" err="1" smtClean="0">
                <a:latin typeface="+mn-ea"/>
              </a:rPr>
              <a:t>、</a:t>
            </a:r>
            <a:r>
              <a:rPr lang="ja-JP" altLang="en-US" sz="2400" dirty="0" smtClean="0">
                <a:latin typeface="+mn-ea"/>
              </a:rPr>
              <a:t>長さ～</a:t>
            </a:r>
            <a:r>
              <a:rPr lang="en-US" altLang="ja-JP" sz="2400" dirty="0" smtClean="0">
                <a:latin typeface="+mn-ea"/>
              </a:rPr>
              <a:t>13m</a:t>
            </a:r>
          </a:p>
          <a:p>
            <a:pPr lvl="1"/>
            <a:r>
              <a:rPr kumimoji="1" lang="ja-JP" altLang="en-US" sz="2400" dirty="0" smtClean="0">
                <a:latin typeface="+mn-ea"/>
              </a:rPr>
              <a:t>磁場の強さ </a:t>
            </a:r>
            <a:r>
              <a:rPr kumimoji="1" lang="en-US" altLang="ja-JP" sz="2400" dirty="0" smtClean="0">
                <a:latin typeface="+mn-ea"/>
              </a:rPr>
              <a:t>: 3.5T</a:t>
            </a:r>
          </a:p>
          <a:p>
            <a:pPr lvl="1">
              <a:buFont typeface="Wingdings" pitchFamily="2" charset="2"/>
              <a:buChar char="ü"/>
            </a:pPr>
            <a:r>
              <a:rPr lang="ja-JP" altLang="en-US" sz="2400" dirty="0" smtClean="0">
                <a:latin typeface="+mn-ea"/>
              </a:rPr>
              <a:t> 他の測定器案：</a:t>
            </a:r>
            <a:r>
              <a:rPr lang="en-US" altLang="ja-JP" sz="2400" dirty="0" smtClean="0">
                <a:latin typeface="+mn-ea"/>
              </a:rPr>
              <a:t>SiD,4th</a:t>
            </a:r>
            <a:endParaRPr kumimoji="1" lang="en-US" altLang="ja-JP" sz="2400" dirty="0" smtClean="0">
              <a:latin typeface="+mn-ea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rot="10800000">
            <a:off x="6215076" y="5184470"/>
            <a:ext cx="714379" cy="24479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643570" y="5110475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7m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バーテックス検出器への要求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57717"/>
            <a:ext cx="8229600" cy="1056837"/>
          </a:xfrm>
        </p:spPr>
        <p:txBody>
          <a:bodyPr>
            <a:normAutofit fontScale="85000" lnSpcReduction="20000"/>
          </a:bodyPr>
          <a:lstStyle/>
          <a:p>
            <a:endParaRPr lang="en-US" altLang="ja-JP" sz="2800" dirty="0" smtClean="0"/>
          </a:p>
          <a:p>
            <a:r>
              <a:rPr lang="en-US" altLang="ja-JP" sz="2800" dirty="0" smtClean="0"/>
              <a:t>ILC</a:t>
            </a:r>
            <a:r>
              <a:rPr lang="ja-JP" altLang="en-US" sz="2800" dirty="0" smtClean="0"/>
              <a:t>の</a:t>
            </a:r>
            <a:r>
              <a:rPr lang="ja-JP" altLang="en-US" sz="2800" dirty="0" smtClean="0"/>
              <a:t>目的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Higgs</a:t>
            </a:r>
            <a:r>
              <a:rPr lang="ja-JP" altLang="en-US" sz="2400" dirty="0" smtClean="0"/>
              <a:t>の精密測定 ⇒ </a:t>
            </a:r>
            <a:r>
              <a:rPr lang="en-US" altLang="ja-JP" sz="2400" dirty="0" smtClean="0"/>
              <a:t>Higgs</a:t>
            </a:r>
            <a:r>
              <a:rPr lang="ja-JP" altLang="en-US" sz="2400" dirty="0" smtClean="0"/>
              <a:t>機構の検証</a:t>
            </a:r>
            <a:endParaRPr lang="en-US" altLang="ja-JP" sz="2400" dirty="0" smtClean="0"/>
          </a:p>
          <a:p>
            <a:endParaRPr kumimoji="1"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3305"/>
            <a:ext cx="3929058" cy="314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3286116" y="635795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Calibri" pitchFamily="34" charset="0"/>
              </a:rPr>
              <a:t>質量　</a:t>
            </a:r>
            <a:r>
              <a:rPr kumimoji="1" lang="en-US" altLang="ja-JP" sz="1400" dirty="0" err="1" smtClean="0">
                <a:solidFill>
                  <a:schemeClr val="tx1"/>
                </a:solidFill>
                <a:latin typeface="Calibri" pitchFamily="34" charset="0"/>
              </a:rPr>
              <a:t>GeV</a:t>
            </a:r>
            <a:endParaRPr kumimoji="1" lang="ja-JP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2" y="307181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Higgs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との結合定数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4786314" y="4395802"/>
          <a:ext cx="3635375" cy="1104900"/>
        </p:xfrm>
        <a:graphic>
          <a:graphicData uri="http://schemas.openxmlformats.org/presentationml/2006/ole">
            <p:oleObj spid="_x0000_s22530" name="数式" r:id="rId5" imgW="1485720" imgH="53316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928926" y="228599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ＭＳ Ｐゴシック" pitchFamily="50" charset="-128"/>
              <a:buChar char="➫"/>
            </a:pP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b,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c</a:t>
            </a:r>
            <a:r>
              <a:rPr lang="ja-JP" altLang="en-US" sz="2400" dirty="0" smtClean="0">
                <a:solidFill>
                  <a:srgbClr val="FF0000"/>
                </a:solidFill>
              </a:rPr>
              <a:t> を選別するためにバーテックス検出器に優れた崩壊点分解能が要求される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71934" y="3862699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崩壊点分解能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 rot="19206549">
            <a:off x="467090" y="5307155"/>
            <a:ext cx="1288976" cy="553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549317" y="6286544"/>
            <a:ext cx="2951113" cy="357166"/>
            <a:chOff x="346075" y="5929330"/>
            <a:chExt cx="2666815" cy="285752"/>
          </a:xfrm>
        </p:grpSpPr>
        <p:sp>
          <p:nvSpPr>
            <p:cNvPr id="15" name="正方形/長方形 14"/>
            <p:cNvSpPr/>
            <p:nvPr/>
          </p:nvSpPr>
          <p:spPr>
            <a:xfrm flipV="1">
              <a:off x="399267" y="5986465"/>
              <a:ext cx="2484511" cy="100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369948" y="5935518"/>
              <a:ext cx="642942" cy="279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  <a:latin typeface="Calibri" pitchFamily="34" charset="0"/>
                </a:rPr>
                <a:t>100</a:t>
              </a:r>
              <a:endParaRPr kumimoji="1" lang="ja-JP" altLang="en-US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352522" y="5931928"/>
              <a:ext cx="642942" cy="28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  <a:latin typeface="Calibri" pitchFamily="34" charset="0"/>
                </a:rPr>
                <a:t>10</a:t>
              </a:r>
              <a:endParaRPr kumimoji="1" lang="ja-JP" altLang="en-US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46075" y="5929330"/>
              <a:ext cx="642942" cy="28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endParaRPr kumimoji="1" lang="ja-JP" altLang="en-US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44"/>
          <p:cNvGrpSpPr/>
          <p:nvPr/>
        </p:nvGrpSpPr>
        <p:grpSpPr>
          <a:xfrm rot="16200000">
            <a:off x="5857882" y="3071809"/>
            <a:ext cx="2714644" cy="3286151"/>
            <a:chOff x="3714744" y="428604"/>
            <a:chExt cx="2714644" cy="3286151"/>
          </a:xfrm>
        </p:grpSpPr>
        <p:pic>
          <p:nvPicPr>
            <p:cNvPr id="14" name="Picture 2" descr="C:\Users\itagaki\Desktop\日立スライド\ディテクター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4744" y="428604"/>
              <a:ext cx="2464613" cy="3286151"/>
            </a:xfrm>
            <a:prstGeom prst="rect">
              <a:avLst/>
            </a:prstGeom>
            <a:noFill/>
          </p:spPr>
        </p:pic>
        <p:cxnSp>
          <p:nvCxnSpPr>
            <p:cNvPr id="15" name="直線矢印コネクタ 14"/>
            <p:cNvCxnSpPr/>
            <p:nvPr/>
          </p:nvCxnSpPr>
          <p:spPr>
            <a:xfrm rot="10800000" flipH="1" flipV="1">
              <a:off x="4232673" y="1214422"/>
              <a:ext cx="1732372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 rot="5400000">
              <a:off x="5780375" y="994036"/>
              <a:ext cx="9286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120mm</a:t>
              </a:r>
              <a:endParaRPr kumimoji="1" lang="ja-JP" altLang="en-US" dirty="0"/>
            </a:p>
          </p:txBody>
        </p:sp>
      </p:grpSp>
      <p:sp>
        <p:nvSpPr>
          <p:cNvPr id="3074" name="タイトル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Cambria Math" pitchFamily="18" charset="0"/>
              </a:rPr>
              <a:t>バーテックス検出器</a:t>
            </a:r>
            <a:endParaRPr kumimoji="1" lang="ja-JP" altLang="en-US" dirty="0" smtClean="0">
              <a:latin typeface="Cambria Math" pitchFamily="18" charset="0"/>
            </a:endParaRPr>
          </a:p>
        </p:txBody>
      </p:sp>
      <p:sp>
        <p:nvSpPr>
          <p:cNvPr id="3075" name="コンテンツ プレースホルダ 6"/>
          <p:cNvSpPr>
            <a:spLocks noGrp="1"/>
          </p:cNvSpPr>
          <p:nvPr>
            <p:ph idx="1"/>
          </p:nvPr>
        </p:nvSpPr>
        <p:spPr>
          <a:xfrm>
            <a:off x="285720" y="1228277"/>
            <a:ext cx="6000792" cy="5415433"/>
          </a:xfrm>
        </p:spPr>
        <p:txBody>
          <a:bodyPr>
            <a:normAutofit/>
          </a:bodyPr>
          <a:lstStyle/>
          <a:p>
            <a:r>
              <a:rPr lang="ja-JP" altLang="en-US" sz="2600" dirty="0" smtClean="0">
                <a:latin typeface="+mn-ea"/>
              </a:rPr>
              <a:t>ビーム衝突時に発生する電子・陽電子ペアがバックグラウンドになる</a:t>
            </a:r>
            <a:endParaRPr lang="en-US" altLang="ja-JP" sz="2600" dirty="0" smtClean="0">
              <a:latin typeface="+mn-ea"/>
            </a:endParaRPr>
          </a:p>
          <a:p>
            <a:pPr>
              <a:buFont typeface="ＭＳ Ｐゴシック" pitchFamily="50" charset="-128"/>
              <a:buChar char="➫"/>
            </a:pPr>
            <a:r>
              <a:rPr lang="ja-JP" altLang="en-US" sz="2600" dirty="0" smtClean="0">
                <a:latin typeface="+mn-ea"/>
              </a:rPr>
              <a:t> </a:t>
            </a:r>
            <a:r>
              <a:rPr lang="en-US" altLang="ja-JP" sz="2600" dirty="0" smtClean="0">
                <a:latin typeface="+mn-ea"/>
              </a:rPr>
              <a:t>pixel occupancy</a:t>
            </a:r>
            <a:r>
              <a:rPr lang="ja-JP" altLang="en-US" sz="2600" dirty="0" smtClean="0">
                <a:latin typeface="+mn-ea"/>
              </a:rPr>
              <a:t>を低くするためにピクセルを高精細にする</a:t>
            </a:r>
            <a:endParaRPr lang="en-US" altLang="ja-JP" sz="2600" dirty="0" smtClean="0">
              <a:latin typeface="+mn-ea"/>
            </a:endParaRPr>
          </a:p>
          <a:p>
            <a:endParaRPr kumimoji="1" lang="en-US" altLang="ja-JP" sz="2400" dirty="0" smtClean="0">
              <a:latin typeface="+mn-ea"/>
            </a:endParaRPr>
          </a:p>
          <a:p>
            <a:r>
              <a:rPr kumimoji="1" lang="en-US" altLang="ja-JP" sz="2400" u="sng" dirty="0" smtClean="0">
                <a:latin typeface="+mn-ea"/>
              </a:rPr>
              <a:t>FPCCD</a:t>
            </a:r>
            <a:r>
              <a:rPr kumimoji="1" lang="ja-JP" altLang="en-US" sz="2400" u="sng" dirty="0" smtClean="0">
                <a:latin typeface="+mn-ea"/>
              </a:rPr>
              <a:t> </a:t>
            </a:r>
            <a:r>
              <a:rPr lang="ja-JP" altLang="en-US" sz="2400" u="sng" dirty="0" smtClean="0">
                <a:latin typeface="+mn-ea"/>
              </a:rPr>
              <a:t>バーテックス検出器</a:t>
            </a:r>
            <a:endParaRPr lang="en-US" altLang="ja-JP" sz="2400" u="sng" dirty="0" smtClean="0">
              <a:latin typeface="+mn-ea"/>
            </a:endParaRPr>
          </a:p>
          <a:p>
            <a:pPr lvl="1"/>
            <a:r>
              <a:rPr lang="en-US" altLang="ja-JP" sz="2400" dirty="0" smtClean="0">
                <a:latin typeface="+mn-ea"/>
              </a:rPr>
              <a:t>Fine Pixel CCD</a:t>
            </a:r>
            <a:endParaRPr kumimoji="1" lang="en-US" altLang="ja-JP" sz="2400" dirty="0" smtClean="0">
              <a:latin typeface="+mn-ea"/>
            </a:endParaRPr>
          </a:p>
          <a:p>
            <a:pPr lvl="2"/>
            <a:r>
              <a:rPr kumimoji="1" lang="ja-JP" altLang="en-US" dirty="0" smtClean="0">
                <a:latin typeface="+mn-ea"/>
              </a:rPr>
              <a:t>ピクセル・サイズ：</a:t>
            </a:r>
            <a:r>
              <a:rPr kumimoji="1" lang="en-US" altLang="ja-JP" dirty="0" smtClean="0">
                <a:solidFill>
                  <a:srgbClr val="FF0000"/>
                </a:solidFill>
                <a:latin typeface="+mn-ea"/>
              </a:rPr>
              <a:t>5μm 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cs typeface="DejaVu Sans Mono" pitchFamily="49" charset="0"/>
              </a:rPr>
              <a:t>角</a:t>
            </a:r>
            <a:endParaRPr kumimoji="1" lang="en-US" altLang="ja-JP" dirty="0" smtClean="0">
              <a:solidFill>
                <a:srgbClr val="FF0000"/>
              </a:solidFill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有感層：</a:t>
            </a:r>
            <a:r>
              <a:rPr lang="en-US" altLang="ja-JP" dirty="0" smtClean="0">
                <a:latin typeface="+mn-ea"/>
              </a:rPr>
              <a:t>15μm</a:t>
            </a:r>
          </a:p>
          <a:p>
            <a:pPr lvl="1"/>
            <a:r>
              <a:rPr lang="en-US" altLang="ja-JP" sz="2400" dirty="0" smtClean="0">
                <a:latin typeface="+mn-ea"/>
              </a:rPr>
              <a:t>20,000 ×</a:t>
            </a:r>
            <a:r>
              <a:rPr lang="ja-JP" altLang="en-US" sz="2400" dirty="0" smtClean="0">
                <a:latin typeface="+mn-ea"/>
              </a:rPr>
              <a:t> </a:t>
            </a:r>
            <a:r>
              <a:rPr lang="en-US" altLang="ja-JP" sz="2400" dirty="0" smtClean="0">
                <a:latin typeface="+mn-ea"/>
              </a:rPr>
              <a:t>128 pix/</a:t>
            </a:r>
            <a:r>
              <a:rPr lang="en-US" altLang="ja-JP" sz="2400" dirty="0" err="1" smtClean="0">
                <a:latin typeface="+mn-ea"/>
              </a:rPr>
              <a:t>ch</a:t>
            </a:r>
            <a:endParaRPr lang="en-US" altLang="ja-JP" sz="2400" dirty="0" smtClean="0">
              <a:latin typeface="+mn-ea"/>
            </a:endParaRPr>
          </a:p>
          <a:p>
            <a:pPr lvl="1"/>
            <a:r>
              <a:rPr lang="ja-JP" altLang="en-US" sz="2400" dirty="0" smtClean="0">
                <a:latin typeface="+mn-ea"/>
              </a:rPr>
              <a:t>総チャンネル数 ～</a:t>
            </a:r>
            <a:r>
              <a:rPr lang="en-US" altLang="ja-JP" sz="2400" dirty="0" smtClean="0">
                <a:latin typeface="+mn-ea"/>
              </a:rPr>
              <a:t>6,000ch</a:t>
            </a:r>
          </a:p>
          <a:p>
            <a:pPr lvl="1">
              <a:buClr>
                <a:schemeClr val="tx1"/>
              </a:buClr>
            </a:pPr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二層構造</a:t>
            </a:r>
            <a:r>
              <a:rPr lang="ja-JP" altLang="en-US" sz="2400" dirty="0" smtClean="0">
                <a:latin typeface="+mn-ea"/>
              </a:rPr>
              <a:t>：ラダーの裏表に</a:t>
            </a:r>
            <a:r>
              <a:rPr lang="en-US" altLang="ja-JP" sz="2400" dirty="0" smtClean="0">
                <a:latin typeface="+mn-ea"/>
              </a:rPr>
              <a:t>CCD</a:t>
            </a: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pSp>
        <p:nvGrpSpPr>
          <p:cNvPr id="95" name="グループ化 94"/>
          <p:cNvGrpSpPr/>
          <p:nvPr/>
        </p:nvGrpSpPr>
        <p:grpSpPr>
          <a:xfrm>
            <a:off x="6199834" y="1428736"/>
            <a:ext cx="2729884" cy="1500198"/>
            <a:chOff x="6572264" y="1214422"/>
            <a:chExt cx="2729884" cy="1500198"/>
          </a:xfrm>
        </p:grpSpPr>
        <p:grpSp>
          <p:nvGrpSpPr>
            <p:cNvPr id="74" name="グループ化 73"/>
            <p:cNvGrpSpPr/>
            <p:nvPr/>
          </p:nvGrpSpPr>
          <p:grpSpPr>
            <a:xfrm>
              <a:off x="6572264" y="1214422"/>
              <a:ext cx="1785950" cy="1071570"/>
              <a:chOff x="6357950" y="1714488"/>
              <a:chExt cx="1785950" cy="1071570"/>
            </a:xfrm>
          </p:grpSpPr>
          <p:sp>
            <p:nvSpPr>
              <p:cNvPr id="18" name="右矢印 17"/>
              <p:cNvSpPr/>
              <p:nvPr/>
            </p:nvSpPr>
            <p:spPr>
              <a:xfrm>
                <a:off x="6357950" y="2143116"/>
                <a:ext cx="801058" cy="642942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" name="直線矢印コネクタ 19"/>
              <p:cNvCxnSpPr/>
              <p:nvPr/>
            </p:nvCxnSpPr>
            <p:spPr>
              <a:xfrm>
                <a:off x="7143768" y="2214554"/>
                <a:ext cx="500066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>
                <a:off x="7643834" y="2214554"/>
                <a:ext cx="500066" cy="168594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/>
              <p:cNvCxnSpPr/>
              <p:nvPr/>
            </p:nvCxnSpPr>
            <p:spPr>
              <a:xfrm rot="5400000" flipH="1" flipV="1">
                <a:off x="7605733" y="1752588"/>
                <a:ext cx="504828" cy="42862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グループ化 89"/>
            <p:cNvGrpSpPr/>
            <p:nvPr/>
          </p:nvGrpSpPr>
          <p:grpSpPr>
            <a:xfrm rot="10800000">
              <a:off x="7572396" y="1643050"/>
              <a:ext cx="1729752" cy="1071570"/>
              <a:chOff x="6414148" y="1714488"/>
              <a:chExt cx="1729752" cy="1071570"/>
            </a:xfrm>
          </p:grpSpPr>
          <p:sp>
            <p:nvSpPr>
              <p:cNvPr id="91" name="右矢印 90"/>
              <p:cNvSpPr/>
              <p:nvPr/>
            </p:nvSpPr>
            <p:spPr>
              <a:xfrm>
                <a:off x="6414148" y="2143116"/>
                <a:ext cx="801058" cy="64294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2" name="直線矢印コネクタ 91"/>
              <p:cNvCxnSpPr/>
              <p:nvPr/>
            </p:nvCxnSpPr>
            <p:spPr>
              <a:xfrm>
                <a:off x="7143768" y="2214554"/>
                <a:ext cx="500066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矢印コネクタ 92"/>
              <p:cNvCxnSpPr/>
              <p:nvPr/>
            </p:nvCxnSpPr>
            <p:spPr>
              <a:xfrm>
                <a:off x="7643834" y="2214554"/>
                <a:ext cx="500066" cy="16859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矢印コネクタ 93"/>
              <p:cNvCxnSpPr/>
              <p:nvPr/>
            </p:nvCxnSpPr>
            <p:spPr>
              <a:xfrm rot="5400000" flipH="1" flipV="1">
                <a:off x="7605733" y="1752588"/>
                <a:ext cx="504828" cy="428628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テキスト ボックス 95"/>
          <p:cNvSpPr txBox="1"/>
          <p:nvPr/>
        </p:nvSpPr>
        <p:spPr>
          <a:xfrm>
            <a:off x="6215074" y="1548458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e</a:t>
            </a:r>
            <a:r>
              <a:rPr kumimoji="1" lang="en-US" altLang="ja-JP" sz="2800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sz="2800" baseline="30000" dirty="0">
              <a:solidFill>
                <a:srgbClr val="0070C0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501090" y="156113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e</a:t>
            </a:r>
            <a:r>
              <a:rPr lang="en-US" altLang="ja-JP" sz="28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948298" y="1428736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γ</a:t>
            </a:r>
            <a:endParaRPr kumimoji="1" lang="ja-JP" altLang="en-US" sz="2800" baseline="300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805554" y="2357430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γ</a:t>
            </a:r>
            <a:endParaRPr kumimoji="1" lang="ja-JP" alt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6355787" y="4067195"/>
            <a:ext cx="2788245" cy="2219325"/>
            <a:chOff x="6284349" y="2714620"/>
            <a:chExt cx="2788245" cy="2219325"/>
          </a:xfrm>
        </p:grpSpPr>
        <p:pic>
          <p:nvPicPr>
            <p:cNvPr id="18434" name="Picture 2" descr="C:\K.Itagaki\ミーティングスライド\2009年\夏の学校\pixe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388" y="2714620"/>
              <a:ext cx="2476500" cy="2219325"/>
            </a:xfrm>
            <a:prstGeom prst="rect">
              <a:avLst/>
            </a:prstGeom>
            <a:noFill/>
          </p:spPr>
        </p:pic>
        <p:cxnSp>
          <p:nvCxnSpPr>
            <p:cNvPr id="22" name="直線矢印コネクタ 21"/>
            <p:cNvCxnSpPr/>
            <p:nvPr/>
          </p:nvCxnSpPr>
          <p:spPr>
            <a:xfrm rot="10800000" flipV="1">
              <a:off x="6284349" y="3458873"/>
              <a:ext cx="642942" cy="50006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58475" y="3000372"/>
              <a:ext cx="414773" cy="34117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rot="5400000">
              <a:off x="7723283" y="4506416"/>
              <a:ext cx="428626" cy="7144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 flipH="1" flipV="1">
              <a:off x="7893866" y="3061640"/>
              <a:ext cx="454177" cy="4589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8451590" y="3702610"/>
              <a:ext cx="621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pixel</a:t>
              </a:r>
              <a:endParaRPr kumimoji="1" lang="ja-JP" altLang="en-US" dirty="0"/>
            </a:p>
          </p:txBody>
        </p:sp>
      </p:grpSp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Cambria Math" pitchFamily="18" charset="0"/>
              </a:rPr>
              <a:t>読み出し回路への要求</a:t>
            </a:r>
            <a:endParaRPr kumimoji="1" lang="ja-JP" altLang="en-US" dirty="0" smtClean="0">
              <a:latin typeface="Cambria Math" pitchFamily="18" charset="0"/>
            </a:endParaRPr>
          </a:p>
        </p:txBody>
      </p:sp>
      <p:sp>
        <p:nvSpPr>
          <p:cNvPr id="10243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1154676"/>
            <a:ext cx="8775672" cy="5703324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>
                <a:solidFill>
                  <a:srgbClr val="0070C0"/>
                </a:solidFill>
              </a:rPr>
              <a:t>消費電力：</a:t>
            </a:r>
            <a:r>
              <a:rPr lang="en-US" altLang="ja-JP" sz="2800" dirty="0" smtClean="0">
                <a:solidFill>
                  <a:srgbClr val="0070C0"/>
                </a:solidFill>
              </a:rPr>
              <a:t>6 </a:t>
            </a:r>
            <a:r>
              <a:rPr lang="en-US" altLang="ja-JP" sz="2800" dirty="0" err="1" smtClean="0">
                <a:solidFill>
                  <a:srgbClr val="0070C0"/>
                </a:solidFill>
              </a:rPr>
              <a:t>mW</a:t>
            </a:r>
            <a:r>
              <a:rPr lang="en-US" altLang="ja-JP" sz="2800" dirty="0" smtClean="0">
                <a:solidFill>
                  <a:srgbClr val="0070C0"/>
                </a:solidFill>
              </a:rPr>
              <a:t>/</a:t>
            </a:r>
            <a:r>
              <a:rPr lang="en-US" altLang="ja-JP" sz="2800" dirty="0" err="1" smtClean="0">
                <a:solidFill>
                  <a:srgbClr val="0070C0"/>
                </a:solidFill>
              </a:rPr>
              <a:t>ch</a:t>
            </a:r>
            <a:r>
              <a:rPr lang="ja-JP" altLang="en-US" sz="2800" dirty="0" smtClean="0">
                <a:solidFill>
                  <a:srgbClr val="0070C0"/>
                </a:solidFill>
              </a:rPr>
              <a:t> 以下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sz="2400" dirty="0" smtClean="0"/>
              <a:t>クライオスタット内に設置</a:t>
            </a:r>
            <a:endParaRPr lang="en-US" altLang="ja-JP" sz="2400" dirty="0" smtClean="0"/>
          </a:p>
          <a:p>
            <a:pPr lvl="1">
              <a:buFont typeface="Wingdings" pitchFamily="2" charset="2"/>
              <a:buChar char="Ø"/>
            </a:pPr>
            <a:r>
              <a:rPr lang="ja-JP" altLang="en-US" sz="2400" dirty="0" smtClean="0"/>
              <a:t>全体の消費電力を</a:t>
            </a:r>
            <a:r>
              <a:rPr lang="en-US" altLang="ja-JP" sz="2400" dirty="0" smtClean="0"/>
              <a:t>100W</a:t>
            </a:r>
            <a:r>
              <a:rPr lang="ja-JP" altLang="en-US" sz="2400" dirty="0" smtClean="0"/>
              <a:t>以内に抑える</a:t>
            </a:r>
            <a:endParaRPr lang="en-US" altLang="ja-JP" sz="24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読み出し速度：</a:t>
            </a:r>
            <a:r>
              <a:rPr lang="en-US" altLang="ja-JP" sz="2800" dirty="0" smtClean="0">
                <a:solidFill>
                  <a:srgbClr val="0070C0"/>
                </a:solidFill>
              </a:rPr>
              <a:t>10 </a:t>
            </a:r>
            <a:r>
              <a:rPr lang="en-US" altLang="ja-JP" sz="2800" dirty="0" err="1" smtClean="0">
                <a:solidFill>
                  <a:srgbClr val="0070C0"/>
                </a:solidFill>
              </a:rPr>
              <a:t>Mpix</a:t>
            </a:r>
            <a:r>
              <a:rPr lang="en-US" altLang="ja-JP" sz="2800" dirty="0" smtClean="0">
                <a:solidFill>
                  <a:srgbClr val="0070C0"/>
                </a:solidFill>
              </a:rPr>
              <a:t>/sec</a:t>
            </a:r>
            <a:r>
              <a:rPr lang="ja-JP" altLang="en-US" sz="2800" dirty="0" smtClean="0">
                <a:solidFill>
                  <a:srgbClr val="0070C0"/>
                </a:solidFill>
              </a:rPr>
              <a:t> 以上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sz="2400" dirty="0" smtClean="0"/>
              <a:t>トレイン間に読み出す</a:t>
            </a:r>
            <a:endParaRPr lang="en-US" altLang="ja-JP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 smtClean="0"/>
              <a:t>20,000 x 128pix / 200ms</a:t>
            </a:r>
          </a:p>
          <a:p>
            <a:endParaRPr lang="en-US" altLang="ja-JP" sz="2000" dirty="0" smtClean="0">
              <a:solidFill>
                <a:srgbClr val="0070C0"/>
              </a:solidFill>
            </a:endParaRPr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ノイズレベル：</a:t>
            </a:r>
            <a:r>
              <a:rPr lang="en-US" altLang="ja-JP" sz="2800" dirty="0" smtClean="0">
                <a:solidFill>
                  <a:srgbClr val="0070C0"/>
                </a:solidFill>
              </a:rPr>
              <a:t>30</a:t>
            </a:r>
            <a:r>
              <a:rPr lang="ja-JP" altLang="en-US" sz="2800" dirty="0" smtClean="0">
                <a:solidFill>
                  <a:srgbClr val="0070C0"/>
                </a:solidFill>
              </a:rPr>
              <a:t>電子 以下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ja-JP" altLang="en-US" sz="2400" dirty="0" smtClean="0"/>
              <a:t>粒子の入射角によっては信号電荷が小さい</a:t>
            </a:r>
            <a:endParaRPr lang="en-US" altLang="ja-JP" sz="2400" dirty="0" smtClean="0"/>
          </a:p>
          <a:p>
            <a:pPr lvl="1">
              <a:buFont typeface="Wingdings" pitchFamily="2" charset="2"/>
              <a:buChar char="Ø"/>
            </a:pPr>
            <a:r>
              <a:rPr lang="ja-JP" altLang="en-US" sz="2400" dirty="0" smtClean="0"/>
              <a:t>ノイズを小さく抑える必要がある</a:t>
            </a:r>
            <a:endParaRPr lang="en-US" altLang="ja-JP" sz="2400" dirty="0" smtClean="0"/>
          </a:p>
          <a:p>
            <a:pPr lvl="1">
              <a:buFont typeface="Wingdings" pitchFamily="2" charset="2"/>
              <a:buChar char="Ø"/>
            </a:pPr>
            <a:endParaRPr lang="en-US" altLang="ja-JP" sz="2000" dirty="0" smtClean="0"/>
          </a:p>
          <a:p>
            <a:pPr>
              <a:buFont typeface="ＭＳ Ｐゴシック" pitchFamily="50" charset="-128"/>
              <a:buChar char="➫"/>
            </a:pPr>
            <a:r>
              <a:rPr lang="ja-JP" altLang="en-US" sz="2800" dirty="0" smtClean="0">
                <a:solidFill>
                  <a:srgbClr val="FF0000"/>
                </a:solidFill>
              </a:rPr>
              <a:t> 以上の条件を満たすよう回路を設計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5143504" y="2714620"/>
            <a:ext cx="3905246" cy="1486550"/>
            <a:chOff x="5143504" y="1299508"/>
            <a:chExt cx="3905246" cy="1486550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4963" y="1957383"/>
              <a:ext cx="3633787" cy="828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" name="AutoShape 2"/>
            <p:cNvSpPr>
              <a:spLocks noChangeArrowheads="1"/>
            </p:cNvSpPr>
            <p:nvPr/>
          </p:nvSpPr>
          <p:spPr bwMode="auto">
            <a:xfrm>
              <a:off x="6786578" y="1604952"/>
              <a:ext cx="860425" cy="252412"/>
            </a:xfrm>
            <a:prstGeom prst="leftRightArrow">
              <a:avLst>
                <a:gd name="adj1" fmla="val 50000"/>
                <a:gd name="adj2" fmla="val 67861"/>
              </a:avLst>
            </a:prstGeom>
            <a:solidFill>
              <a:srgbClr val="0070C0"/>
            </a:solidFill>
            <a:ln w="936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715140" y="1299508"/>
              <a:ext cx="1109663" cy="250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78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>
                  <a:solidFill>
                    <a:srgbClr val="0070C0"/>
                  </a:solidFill>
                  <a:latin typeface="ＭＳ Ｐゴシック" charset="-128"/>
                </a:rPr>
                <a:t>～</a:t>
              </a:r>
              <a:r>
                <a:rPr lang="en-GB" sz="2000" dirty="0">
                  <a:solidFill>
                    <a:srgbClr val="0070C0"/>
                  </a:solidFill>
                  <a:latin typeface="ＭＳ Ｐゴシック" charset="-128"/>
                </a:rPr>
                <a:t>200ms</a:t>
              </a: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5391150" y="1639877"/>
              <a:ext cx="1374775" cy="179387"/>
            </a:xfrm>
            <a:prstGeom prst="leftRightArrow">
              <a:avLst>
                <a:gd name="adj1" fmla="val 50000"/>
                <a:gd name="adj2" fmla="val 152565"/>
              </a:avLst>
            </a:pr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5143504" y="2371078"/>
              <a:ext cx="2857520" cy="384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dirty="0" smtClean="0">
                  <a:solidFill>
                    <a:srgbClr val="333333"/>
                  </a:solidFill>
                  <a:latin typeface="Calibri" pitchFamily="34" charset="0"/>
                </a:rPr>
                <a:t>1</a:t>
              </a:r>
              <a:r>
                <a:rPr lang="en-US" sz="2000" dirty="0" smtClean="0">
                  <a:solidFill>
                    <a:srgbClr val="333333"/>
                  </a:solidFill>
                  <a:latin typeface="ＭＳ Ｐゴシック" pitchFamily="50" charset="-128"/>
                </a:rPr>
                <a:t>トレイン</a:t>
              </a:r>
              <a:r>
                <a:rPr lang="ja-JP" altLang="en-US" sz="2000" dirty="0" smtClean="0">
                  <a:solidFill>
                    <a:srgbClr val="333333"/>
                  </a:solidFill>
                  <a:latin typeface="Calibri" pitchFamily="34" charset="0"/>
                </a:rPr>
                <a:t>～</a:t>
              </a:r>
              <a:r>
                <a:rPr lang="en-US" sz="2000" dirty="0" smtClean="0">
                  <a:solidFill>
                    <a:srgbClr val="333333"/>
                  </a:solidFill>
                  <a:latin typeface="Calibri" pitchFamily="34" charset="0"/>
                </a:rPr>
                <a:t>3000</a:t>
              </a:r>
              <a:r>
                <a:rPr lang="ja-JP" altLang="en-US" sz="2000" dirty="0" smtClean="0">
                  <a:solidFill>
                    <a:srgbClr val="333333"/>
                  </a:solidFill>
                  <a:latin typeface="Calibri" pitchFamily="34" charset="0"/>
                </a:rPr>
                <a:t>バンチ</a:t>
              </a:r>
              <a:r>
                <a:rPr lang="ar-SA" sz="2000" dirty="0" smtClean="0">
                  <a:solidFill>
                    <a:srgbClr val="333333"/>
                  </a:solidFill>
                  <a:latin typeface="ＭＳ Ｐゴシック" pitchFamily="50" charset="-128"/>
                  <a:cs typeface="Arial" charset="0"/>
                </a:rPr>
                <a:t>‏</a:t>
              </a:r>
              <a:endParaRPr lang="en-US" sz="2000" dirty="0">
                <a:solidFill>
                  <a:srgbClr val="333333"/>
                </a:solidFill>
                <a:latin typeface="ＭＳ Ｐゴシック" pitchFamily="50" charset="-128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5605477" y="1299508"/>
              <a:ext cx="1109663" cy="250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lnSpc>
                  <a:spcPct val="78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dirty="0" smtClean="0">
                  <a:solidFill>
                    <a:srgbClr val="FF0000"/>
                  </a:solidFill>
                  <a:latin typeface="ＭＳ Ｐゴシック" charset="-128"/>
                </a:rPr>
                <a:t>～</a:t>
              </a:r>
              <a:r>
                <a:rPr lang="en-GB" sz="2000" dirty="0" smtClean="0">
                  <a:solidFill>
                    <a:srgbClr val="FF0000"/>
                  </a:solidFill>
                  <a:latin typeface="ＭＳ Ｐゴシック" charset="-128"/>
                </a:rPr>
                <a:t>1ms</a:t>
              </a:r>
              <a:endParaRPr lang="en-GB" sz="2000" dirty="0">
                <a:solidFill>
                  <a:srgbClr val="FF0000"/>
                </a:solidFill>
                <a:latin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要求の解決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-32" y="1156839"/>
            <a:ext cx="8929750" cy="5201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消費電力：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</a:t>
            </a: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mW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以下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ja-JP" altLang="en-US" sz="2400" dirty="0" smtClean="0"/>
              <a:t>読み出し回路の主な電力消費源：</a:t>
            </a:r>
            <a:r>
              <a:rPr lang="en-US" altLang="ja-JP" sz="2400" dirty="0" smtClean="0"/>
              <a:t>ADC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ＭＳ Ｐゴシック" pitchFamily="50" charset="-128"/>
              <a:buChar char="➫"/>
            </a:pPr>
            <a:r>
              <a:rPr lang="ja-JP" altLang="en-US" sz="2600" dirty="0" smtClean="0">
                <a:solidFill>
                  <a:srgbClr val="FF0000"/>
                </a:solidFill>
              </a:rPr>
              <a:t>電荷再分配型</a:t>
            </a:r>
            <a:r>
              <a:rPr lang="en-US" altLang="ja-JP" sz="2600" dirty="0" smtClean="0">
                <a:solidFill>
                  <a:srgbClr val="FF0000"/>
                </a:solidFill>
              </a:rPr>
              <a:t>ADC</a:t>
            </a:r>
            <a:r>
              <a:rPr lang="ja-JP" altLang="en-US" sz="2600" dirty="0" smtClean="0">
                <a:solidFill>
                  <a:srgbClr val="FF0000"/>
                </a:solidFill>
              </a:rPr>
              <a:t>を使用：消費電力</a:t>
            </a:r>
            <a:r>
              <a:rPr lang="en-US" altLang="ja-JP" sz="2600" dirty="0" smtClean="0">
                <a:solidFill>
                  <a:srgbClr val="FF0000"/>
                </a:solidFill>
                <a:latin typeface="Calibri" pitchFamily="34" charset="0"/>
              </a:rPr>
              <a:t>&lt; 10μW/</a:t>
            </a:r>
            <a:r>
              <a:rPr lang="en-US" altLang="ja-JP" sz="2600" dirty="0" err="1" smtClean="0">
                <a:solidFill>
                  <a:srgbClr val="FF0000"/>
                </a:solidFill>
                <a:latin typeface="Calibri" pitchFamily="34" charset="0"/>
              </a:rPr>
              <a:t>ch</a:t>
            </a:r>
            <a:endParaRPr lang="en-US" altLang="ja-JP" sz="2600" dirty="0" smtClean="0">
              <a:solidFill>
                <a:srgbClr val="FF0000"/>
              </a:solidFill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400" dirty="0" smtClean="0">
                <a:latin typeface="Calibri" pitchFamily="34" charset="0"/>
              </a:rPr>
              <a:t>キャパシターに電荷を貯めて</a:t>
            </a:r>
            <a:r>
              <a:rPr lang="en-US" altLang="ja-JP" sz="2400" dirty="0" smtClean="0">
                <a:latin typeface="Calibri" pitchFamily="34" charset="0"/>
              </a:rPr>
              <a:t>A/D</a:t>
            </a:r>
            <a:r>
              <a:rPr lang="ja-JP" altLang="en-US" sz="2400" dirty="0" smtClean="0">
                <a:latin typeface="Calibri" pitchFamily="34" charset="0"/>
              </a:rPr>
              <a:t>変換</a:t>
            </a:r>
            <a:r>
              <a:rPr lang="ja-JP" altLang="en-US" sz="2400" dirty="0" smtClean="0"/>
              <a:t>するため低消費電力</a:t>
            </a:r>
            <a:endParaRPr lang="en-US" altLang="ja-JP" sz="2400" dirty="0" smtClean="0"/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400" dirty="0" smtClean="0"/>
              <a:t>ひとつのキャパシターが１ビットに対応</a:t>
            </a:r>
            <a:endParaRPr lang="en-US" altLang="ja-JP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読み出し速度：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</a:t>
            </a:r>
            <a:r>
              <a:rPr kumimoji="1" lang="en-US" altLang="ja-JP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Mpix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/sec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以上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電荷再分配型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ADC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の構造上高速動作に難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ＭＳ Ｐゴシック" pitchFamily="50" charset="-128"/>
              <a:buChar char="➫"/>
              <a:tabLst/>
              <a:defRPr/>
            </a:pPr>
            <a:r>
              <a:rPr lang="en-US" altLang="ja-JP" sz="2600" dirty="0" smtClean="0">
                <a:solidFill>
                  <a:srgbClr val="FF0000"/>
                </a:solidFill>
              </a:rPr>
              <a:t>5MHz</a:t>
            </a:r>
            <a:r>
              <a:rPr lang="ja-JP" altLang="en-US" sz="2600" dirty="0" smtClean="0">
                <a:solidFill>
                  <a:srgbClr val="FF0000"/>
                </a:solidFill>
              </a:rPr>
              <a:t>の</a:t>
            </a:r>
            <a:r>
              <a:rPr lang="en-US" altLang="ja-JP" sz="2600" dirty="0" smtClean="0">
                <a:solidFill>
                  <a:srgbClr val="FF0000"/>
                </a:solidFill>
              </a:rPr>
              <a:t>ADC</a:t>
            </a:r>
            <a:r>
              <a:rPr lang="ja-JP" altLang="en-US" sz="2600" dirty="0" smtClean="0">
                <a:solidFill>
                  <a:srgbClr val="FF0000"/>
                </a:solidFill>
              </a:rPr>
              <a:t> を</a:t>
            </a:r>
            <a:r>
              <a:rPr lang="en-US" altLang="ja-JP" sz="2600" dirty="0" smtClean="0">
                <a:solidFill>
                  <a:srgbClr val="FF0000"/>
                </a:solidFill>
              </a:rPr>
              <a:t>2</a:t>
            </a:r>
            <a:r>
              <a:rPr lang="ja-JP" altLang="en-US" sz="2600" dirty="0" smtClean="0">
                <a:solidFill>
                  <a:srgbClr val="FF0000"/>
                </a:solidFill>
              </a:rPr>
              <a:t>個使用</a:t>
            </a:r>
            <a:endParaRPr lang="en-US" altLang="ja-JP" sz="2600" dirty="0" smtClean="0">
              <a:solidFill>
                <a:srgbClr val="FF000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→"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7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70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10Mpix/sec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予想ノイズレベル：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電子 </a:t>
            </a:r>
            <a:r>
              <a:rPr lang="ja-JP" altLang="en-US" sz="2600" dirty="0" smtClean="0"/>
              <a:t>以下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32347" y="4572008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電荷再分配型</a:t>
            </a:r>
            <a:r>
              <a:rPr kumimoji="1" lang="en-US" altLang="ja-JP" dirty="0" smtClean="0"/>
              <a:t>ADC</a:t>
            </a:r>
            <a:endParaRPr kumimoji="1"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017" y="4929198"/>
            <a:ext cx="33639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読み出し回路の試作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56839"/>
            <a:ext cx="8229600" cy="4486739"/>
          </a:xfrm>
        </p:spPr>
        <p:txBody>
          <a:bodyPr>
            <a:normAutofit/>
          </a:bodyPr>
          <a:lstStyle/>
          <a:p>
            <a:r>
              <a:rPr kumimoji="1" lang="ja-JP" altLang="en-US" sz="2600" dirty="0" smtClean="0"/>
              <a:t>読み出し回路のデザイン</a:t>
            </a:r>
            <a:endParaRPr kumimoji="1" lang="en-US" altLang="ja-JP" sz="2600" dirty="0" smtClean="0"/>
          </a:p>
          <a:p>
            <a:endParaRPr lang="en-US" altLang="ja-JP" sz="2600" dirty="0" smtClean="0"/>
          </a:p>
          <a:p>
            <a:pPr>
              <a:buNone/>
            </a:pPr>
            <a:endParaRPr lang="en-US" altLang="ja-JP" sz="2600" dirty="0" smtClean="0"/>
          </a:p>
          <a:p>
            <a:r>
              <a:rPr kumimoji="1" lang="ja-JP" altLang="en-US" sz="2600" dirty="0" smtClean="0"/>
              <a:t>完成品</a:t>
            </a:r>
            <a:endParaRPr kumimoji="1" lang="en-US" altLang="ja-JP" sz="2600" dirty="0" smtClean="0"/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altLang="ja-JP" sz="2400" dirty="0" smtClean="0">
                <a:solidFill>
                  <a:srgbClr val="000000"/>
                </a:solidFill>
                <a:latin typeface="Calibri" pitchFamily="34" charset="0"/>
              </a:rPr>
              <a:t>0.35</a:t>
            </a:r>
            <a:r>
              <a:rPr lang="en-US" altLang="ja-JP" sz="2400" dirty="0" smtClean="0">
                <a:solidFill>
                  <a:srgbClr val="000000"/>
                </a:solidFill>
                <a:latin typeface="Calibri" pitchFamily="34" charset="0"/>
              </a:rPr>
              <a:t>μ</a:t>
            </a:r>
            <a:r>
              <a:rPr lang="en-GB" altLang="ja-JP" sz="2400" dirty="0" err="1" smtClean="0">
                <a:solidFill>
                  <a:srgbClr val="000000"/>
                </a:solidFill>
                <a:latin typeface="Calibri" pitchFamily="34" charset="0"/>
              </a:rPr>
              <a:t>mTSMCプロセス</a:t>
            </a:r>
            <a:r>
              <a:rPr lang="en-GB" altLang="ja-JP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ja-JP" altLang="en-US" sz="2400" dirty="0" smtClean="0">
                <a:solidFill>
                  <a:srgbClr val="000000"/>
                </a:solidFill>
                <a:latin typeface="Calibri" pitchFamily="34" charset="0"/>
              </a:rPr>
              <a:t>チップ</a:t>
            </a:r>
            <a:r>
              <a:rPr lang="en-GB" altLang="ja-JP" sz="2400" dirty="0" err="1" smtClean="0">
                <a:solidFill>
                  <a:srgbClr val="000000"/>
                </a:solidFill>
                <a:latin typeface="Calibri" pitchFamily="34" charset="0"/>
              </a:rPr>
              <a:t>サイズ</a:t>
            </a:r>
            <a:r>
              <a:rPr lang="en-GB" altLang="ja-JP" sz="2400" dirty="0" smtClean="0">
                <a:solidFill>
                  <a:srgbClr val="000000"/>
                </a:solidFill>
                <a:latin typeface="Calibri" pitchFamily="34" charset="0"/>
              </a:rPr>
              <a:t> ： 2.85 mm </a:t>
            </a:r>
            <a:r>
              <a:rPr lang="en-US" altLang="ja-JP" sz="240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×</a:t>
            </a:r>
            <a:r>
              <a:rPr lang="en-GB" altLang="ja-JP" sz="2400" dirty="0" smtClean="0">
                <a:solidFill>
                  <a:srgbClr val="000000"/>
                </a:solidFill>
                <a:latin typeface="Calibri" pitchFamily="34" charset="0"/>
              </a:rPr>
              <a:t> 2.85 mm</a:t>
            </a:r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altLang="ja-JP" sz="2400" dirty="0" err="1" smtClean="0">
                <a:solidFill>
                  <a:srgbClr val="000000"/>
                </a:solidFill>
                <a:latin typeface="Calibri" pitchFamily="34" charset="0"/>
              </a:rPr>
              <a:t>パッド数</a:t>
            </a:r>
            <a:r>
              <a:rPr lang="en-GB" altLang="ja-JP" sz="2400" dirty="0" smtClean="0">
                <a:solidFill>
                  <a:srgbClr val="000000"/>
                </a:solidFill>
                <a:latin typeface="Calibri" pitchFamily="34" charset="0"/>
              </a:rPr>
              <a:t> ： 80</a:t>
            </a:r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GB" altLang="ja-JP" sz="2400" dirty="0" err="1" smtClean="0">
                <a:solidFill>
                  <a:srgbClr val="000000"/>
                </a:solidFill>
                <a:latin typeface="Calibri" pitchFamily="34" charset="0"/>
              </a:rPr>
              <a:t>チャンネル数</a:t>
            </a:r>
            <a:r>
              <a:rPr lang="en-GB" altLang="ja-JP" sz="2400" dirty="0" smtClean="0">
                <a:solidFill>
                  <a:srgbClr val="000000"/>
                </a:solidFill>
                <a:latin typeface="Calibri" pitchFamily="34" charset="0"/>
              </a:rPr>
              <a:t> ： 8</a:t>
            </a:r>
          </a:p>
          <a:p>
            <a:pPr lvl="1">
              <a:buNone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ja-JP" altLang="en-US" sz="2400" dirty="0" smtClean="0">
                <a:solidFill>
                  <a:srgbClr val="000000"/>
                </a:solidFill>
                <a:latin typeface="Calibri" pitchFamily="34" charset="0"/>
              </a:rPr>
              <a:t>パッケージ ： </a:t>
            </a:r>
            <a:r>
              <a:rPr lang="en-US" altLang="ja-JP" sz="2400" dirty="0" smtClean="0">
                <a:solidFill>
                  <a:srgbClr val="000000"/>
                </a:solidFill>
                <a:latin typeface="Calibri" pitchFamily="34" charset="0"/>
              </a:rPr>
              <a:t>QFP-80 </a:t>
            </a:r>
            <a:r>
              <a:rPr lang="ja-JP" altLang="en-US" sz="2400" dirty="0" smtClean="0">
                <a:solidFill>
                  <a:srgbClr val="000000"/>
                </a:solidFill>
                <a:latin typeface="Calibri" pitchFamily="34" charset="0"/>
              </a:rPr>
              <a:t>ピン</a:t>
            </a:r>
            <a:endParaRPr lang="en-GB" altLang="ja-JP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" name="スライド番号プレースホル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4" name="グループ化 53"/>
          <p:cNvGrpSpPr/>
          <p:nvPr/>
        </p:nvGrpSpPr>
        <p:grpSpPr>
          <a:xfrm>
            <a:off x="142844" y="1695441"/>
            <a:ext cx="6141435" cy="876303"/>
            <a:chOff x="216515" y="5838845"/>
            <a:chExt cx="6141435" cy="876303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376095" y="5838845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>
                  <a:solidFill>
                    <a:srgbClr val="FF0000"/>
                  </a:solidFill>
                  <a:latin typeface="ＭＳ Ｐゴシック" charset="-128"/>
                  <a:ea typeface="ＭＳ Ｐ明朝" charset="-128"/>
                </a:rPr>
                <a:t>ADC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274273" y="6122061"/>
              <a:ext cx="815975" cy="363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1720" tIns="40680" rIns="81720" bIns="40680"/>
            <a:lstStyle/>
            <a:p>
              <a:pPr hangingPunct="0">
                <a:lnSpc>
                  <a:spcPct val="10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dirty="0" smtClean="0">
                  <a:solidFill>
                    <a:srgbClr val="FF0000"/>
                  </a:solidFill>
                  <a:latin typeface="Corbel" pitchFamily="32" charset="0"/>
                  <a:ea typeface="ＭＳ Ｐ明朝" charset="-128"/>
                </a:rPr>
                <a:t>CCD</a:t>
              </a:r>
              <a:endParaRPr lang="en-GB" sz="1400" dirty="0">
                <a:solidFill>
                  <a:srgbClr val="FF0000"/>
                </a:solidFill>
                <a:latin typeface="Corbel" pitchFamily="32" charset="0"/>
                <a:ea typeface="ＭＳ Ｐ明朝" charset="-128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5541975" y="6136985"/>
              <a:ext cx="815975" cy="3635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1720" tIns="40680" rIns="81720" bIns="40680"/>
            <a:lstStyle/>
            <a:p>
              <a:pPr hangingPunct="0">
                <a:lnSpc>
                  <a:spcPct val="104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dirty="0" err="1">
                  <a:solidFill>
                    <a:srgbClr val="FF0000"/>
                  </a:solidFill>
                  <a:latin typeface="Corbel" pitchFamily="32" charset="0"/>
                  <a:ea typeface="ＭＳ Ｐ明朝" charset="-128"/>
                </a:rPr>
                <a:t>出力</a:t>
              </a:r>
              <a:endParaRPr lang="en-GB" sz="1400" dirty="0">
                <a:solidFill>
                  <a:srgbClr val="FF0000"/>
                </a:solidFill>
                <a:latin typeface="Corbel" pitchFamily="32" charset="0"/>
                <a:ea typeface="ＭＳ Ｐ明朝" charset="-128"/>
              </a:endParaRP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216515" y="5996009"/>
              <a:ext cx="720725" cy="504825"/>
            </a:xfrm>
            <a:prstGeom prst="rightArrow">
              <a:avLst>
                <a:gd name="adj1" fmla="val 50000"/>
                <a:gd name="adj2" fmla="val 27594"/>
              </a:avLst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5516575" y="6000768"/>
              <a:ext cx="638184" cy="528638"/>
            </a:xfrm>
            <a:prstGeom prst="rightArrow">
              <a:avLst>
                <a:gd name="adj1" fmla="val 50000"/>
                <a:gd name="adj2" fmla="val 26351"/>
              </a:avLst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381492" y="6338911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>
                  <a:solidFill>
                    <a:srgbClr val="FF0000"/>
                  </a:solidFill>
                  <a:latin typeface="ＭＳ Ｐゴシック" charset="-128"/>
                  <a:ea typeface="ＭＳ Ｐ明朝" charset="-128"/>
                </a:rPr>
                <a:t>ADC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255656" y="6083653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 smtClean="0">
                  <a:solidFill>
                    <a:srgbClr val="FF0000"/>
                  </a:solidFill>
                  <a:latin typeface="ＭＳ Ｐゴシック" charset="-128"/>
                  <a:ea typeface="ＭＳ Ｐ明朝" charset="-128"/>
                </a:rPr>
                <a:t>CDS</a:t>
              </a:r>
              <a:endParaRPr lang="en-GB" sz="2000" b="1" dirty="0">
                <a:solidFill>
                  <a:srgbClr val="FF0000"/>
                </a:solidFill>
                <a:latin typeface="ＭＳ Ｐゴシック" charset="-128"/>
                <a:ea typeface="ＭＳ Ｐ明朝" charset="-128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145341" y="6072206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 smtClean="0">
                  <a:solidFill>
                    <a:srgbClr val="FF0000"/>
                  </a:solidFill>
                  <a:latin typeface="ＭＳ Ｐゴシック" charset="-128"/>
                  <a:ea typeface="ＭＳ Ｐ明朝" charset="-128"/>
                </a:rPr>
                <a:t>LPF</a:t>
              </a:r>
              <a:endParaRPr lang="en-GB" sz="2000" b="1" dirty="0">
                <a:solidFill>
                  <a:srgbClr val="FF0000"/>
                </a:solidFill>
                <a:latin typeface="ＭＳ Ｐゴシック" charset="-128"/>
                <a:ea typeface="ＭＳ Ｐ明朝" charset="-128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13556" y="6069008"/>
              <a:ext cx="804863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1720" tIns="78480" rIns="81720" bIns="40680"/>
            <a:lstStyle/>
            <a:p>
              <a:pPr algn="ctr" hangingPunct="0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dirty="0" smtClean="0">
                  <a:solidFill>
                    <a:srgbClr val="FF0000"/>
                  </a:solidFill>
                  <a:latin typeface="ＭＳ Ｐゴシック" charset="-128"/>
                  <a:ea typeface="ＭＳ Ｐ明朝" charset="-128"/>
                </a:rPr>
                <a:t>AMP</a:t>
              </a:r>
              <a:endParaRPr lang="en-GB" sz="2000" b="1" dirty="0">
                <a:solidFill>
                  <a:srgbClr val="FF0000"/>
                </a:solidFill>
                <a:latin typeface="ＭＳ Ｐゴシック" charset="-128"/>
                <a:ea typeface="ＭＳ Ｐ明朝" charset="-128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1842743" y="6262422"/>
              <a:ext cx="285752" cy="1588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988949" y="6259224"/>
              <a:ext cx="285752" cy="1588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カギ線コネクタ 15"/>
            <p:cNvCxnSpPr>
              <a:endCxn id="10" idx="1"/>
            </p:cNvCxnSpPr>
            <p:nvPr/>
          </p:nvCxnSpPr>
          <p:spPr>
            <a:xfrm>
              <a:off x="4074167" y="6286520"/>
              <a:ext cx="307325" cy="240510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カギ線コネクタ 16"/>
            <p:cNvCxnSpPr>
              <a:endCxn id="5" idx="1"/>
            </p:cNvCxnSpPr>
            <p:nvPr/>
          </p:nvCxnSpPr>
          <p:spPr>
            <a:xfrm flipV="1">
              <a:off x="4074167" y="6026964"/>
              <a:ext cx="301928" cy="259556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カギ線コネクタ 17"/>
            <p:cNvCxnSpPr/>
            <p:nvPr/>
          </p:nvCxnSpPr>
          <p:spPr>
            <a:xfrm flipV="1">
              <a:off x="5200999" y="6285420"/>
              <a:ext cx="301928" cy="259556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カギ線コネクタ 18"/>
            <p:cNvCxnSpPr/>
            <p:nvPr/>
          </p:nvCxnSpPr>
          <p:spPr>
            <a:xfrm>
              <a:off x="5195602" y="6044910"/>
              <a:ext cx="307325" cy="240510"/>
            </a:xfrm>
            <a:prstGeom prst="bentConnector3">
              <a:avLst>
                <a:gd name="adj1" fmla="val 50000"/>
              </a:avLst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5214942" y="3857628"/>
            <a:ext cx="3643338" cy="2071702"/>
            <a:chOff x="5214942" y="4357694"/>
            <a:chExt cx="3643338" cy="2071702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5214942" y="4685774"/>
              <a:ext cx="3643338" cy="1743622"/>
              <a:chOff x="5214942" y="4042832"/>
              <a:chExt cx="3643338" cy="1743622"/>
            </a:xfrm>
          </p:grpSpPr>
          <p:pic>
            <p:nvPicPr>
              <p:cNvPr id="21" name="Picture 3" descr="C:\K.Itagaki\ミーティングスライド\2009年\春学会\パッケージ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14942" y="4042832"/>
                <a:ext cx="3643338" cy="1743622"/>
              </a:xfrm>
              <a:prstGeom prst="rect">
                <a:avLst/>
              </a:prstGeom>
              <a:noFill/>
            </p:spPr>
          </p:pic>
          <p:cxnSp>
            <p:nvCxnSpPr>
              <p:cNvPr id="22" name="直線矢印コネクタ 21"/>
              <p:cNvCxnSpPr/>
              <p:nvPr/>
            </p:nvCxnSpPr>
            <p:spPr>
              <a:xfrm flipV="1">
                <a:off x="7154218" y="4614336"/>
                <a:ext cx="1214446" cy="50006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>
                <a:off x="5786446" y="4614336"/>
                <a:ext cx="1357322" cy="50006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テキスト ボックス 23"/>
              <p:cNvSpPr txBox="1"/>
              <p:nvPr/>
            </p:nvSpPr>
            <p:spPr>
              <a:xfrm rot="1250124">
                <a:off x="6097252" y="4574170"/>
                <a:ext cx="928694" cy="32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FF00"/>
                    </a:solidFill>
                    <a:latin typeface="Calibri" pitchFamily="34" charset="0"/>
                  </a:rPr>
                  <a:t>14mm</a:t>
                </a:r>
                <a:endParaRPr kumimoji="1" lang="ja-JP" altLang="en-US" sz="2000" dirty="0">
                  <a:solidFill>
                    <a:srgbClr val="FFFF00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 rot="20276043">
                <a:off x="7270534" y="4561347"/>
                <a:ext cx="928694" cy="32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FF00"/>
                    </a:solidFill>
                    <a:latin typeface="Calibri" pitchFamily="34" charset="0"/>
                  </a:rPr>
                  <a:t>14mm</a:t>
                </a:r>
                <a:endParaRPr kumimoji="1" lang="ja-JP" altLang="en-US" sz="2000" dirty="0">
                  <a:solidFill>
                    <a:srgbClr val="FFFF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6" name="テキスト ボックス 25"/>
            <p:cNvSpPr txBox="1"/>
            <p:nvPr/>
          </p:nvSpPr>
          <p:spPr>
            <a:xfrm>
              <a:off x="5786446" y="4357694"/>
              <a:ext cx="2643206" cy="373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</a:rPr>
                <a:t>パッケージ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コンテンツ プレースホルダ 2"/>
          <p:cNvSpPr txBox="1">
            <a:spLocks/>
          </p:cNvSpPr>
          <p:nvPr/>
        </p:nvSpPr>
        <p:spPr>
          <a:xfrm>
            <a:off x="485804" y="592933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ＭＳ Ｐゴシック" pitchFamily="50" charset="-128"/>
              <a:buChar char="➫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試作読み出し回路の動作確認を行った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6429388" y="1178895"/>
            <a:ext cx="2519362" cy="2321543"/>
            <a:chOff x="6215074" y="964581"/>
            <a:chExt cx="2519362" cy="2321543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1233487"/>
              <a:ext cx="2519362" cy="20526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6253196" y="964581"/>
              <a:ext cx="1728788" cy="328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000" tIns="74520" rIns="108000" bIns="63000"/>
            <a:lstStyle/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  <a:ea typeface="ＭＳ Ｐ明朝" charset="-128"/>
                </a:rPr>
                <a:t>sampling</a:t>
              </a:r>
              <a:endParaRPr lang="en-US" sz="1800" dirty="0">
                <a:solidFill>
                  <a:srgbClr val="0000FF"/>
                </a:solidFill>
                <a:latin typeface="+mn-lt"/>
                <a:ea typeface="ＭＳ Ｐ明朝" charset="-128"/>
              </a:endParaRP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6991342" y="1997104"/>
              <a:ext cx="1728787" cy="328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000" tIns="74520" rIns="108000" bIns="63000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800" dirty="0" smtClean="0">
                  <a:solidFill>
                    <a:srgbClr val="9966CC"/>
                  </a:solidFill>
                  <a:latin typeface="+mn-lt"/>
                  <a:ea typeface="ＭＳ Ｐ明朝" charset="-128"/>
                </a:rPr>
                <a:t>CCD </a:t>
              </a:r>
              <a:r>
                <a:rPr lang="ja-JP" altLang="en-US" dirty="0" smtClean="0">
                  <a:solidFill>
                    <a:srgbClr val="9966CC"/>
                  </a:solidFill>
                  <a:ea typeface="ＭＳ Ｐ明朝" charset="-128"/>
                </a:rPr>
                <a:t>出力</a:t>
              </a:r>
              <a:endParaRPr lang="en-US" sz="1800" dirty="0">
                <a:solidFill>
                  <a:srgbClr val="9966CC"/>
                </a:solidFill>
                <a:latin typeface="+mn-lt"/>
                <a:ea typeface="ＭＳ Ｐ明朝" charset="-128"/>
              </a:endParaRP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7005648" y="2754344"/>
              <a:ext cx="1728787" cy="3286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108000" tIns="74520" rIns="108000" bIns="63000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800" dirty="0" smtClean="0">
                  <a:solidFill>
                    <a:srgbClr val="9966CC"/>
                  </a:solidFill>
                  <a:latin typeface="+mn-lt"/>
                  <a:ea typeface="ＭＳ Ｐ明朝" charset="-128"/>
                </a:rPr>
                <a:t>CDS </a:t>
              </a:r>
              <a:r>
                <a:rPr lang="ja-JP" altLang="en-US" dirty="0" smtClean="0">
                  <a:solidFill>
                    <a:srgbClr val="9966CC"/>
                  </a:solidFill>
                  <a:ea typeface="ＭＳ Ｐ明朝" charset="-128"/>
                </a:rPr>
                <a:t>出力</a:t>
              </a:r>
              <a:endParaRPr lang="en-US" sz="1800" dirty="0">
                <a:solidFill>
                  <a:srgbClr val="9966CC"/>
                </a:solidFill>
                <a:latin typeface="+mn-lt"/>
                <a:ea typeface="ＭＳ Ｐ明朝" charset="-128"/>
              </a:endParaRPr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 flipV="1">
              <a:off x="6661147" y="2387919"/>
              <a:ext cx="1587" cy="373062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6474155" y="1667194"/>
              <a:ext cx="1587" cy="373062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右矢印 36"/>
            <p:cNvSpPr/>
            <p:nvPr/>
          </p:nvSpPr>
          <p:spPr>
            <a:xfrm rot="5400000">
              <a:off x="6376873" y="1460186"/>
              <a:ext cx="214314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右矢印 37"/>
            <p:cNvSpPr/>
            <p:nvPr/>
          </p:nvSpPr>
          <p:spPr>
            <a:xfrm rot="5400000">
              <a:off x="6467100" y="1609325"/>
              <a:ext cx="512592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試験環境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54676"/>
            <a:ext cx="8229600" cy="2131447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VME</a:t>
            </a:r>
            <a:r>
              <a:rPr kumimoji="1" lang="ja-JP" altLang="en-US" sz="2400" dirty="0" smtClean="0"/>
              <a:t>モジュールにより回路の制御</a:t>
            </a:r>
            <a:r>
              <a:rPr lang="ja-JP" altLang="en-US" sz="2400" dirty="0" smtClean="0"/>
              <a:t>とデータの取得を行う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GNV-250 </a:t>
            </a:r>
            <a:r>
              <a:rPr kumimoji="1" lang="ja-JP" altLang="en-US" sz="2400" dirty="0" smtClean="0"/>
              <a:t>モジュールを使用</a:t>
            </a:r>
            <a:endParaRPr kumimoji="1" lang="en-US" altLang="ja-JP" sz="2400" dirty="0" smtClean="0"/>
          </a:p>
          <a:p>
            <a:pPr lvl="2">
              <a:buFont typeface="Wingdings" pitchFamily="2" charset="2"/>
              <a:buChar char="Ø"/>
            </a:pPr>
            <a:r>
              <a:rPr kumimoji="1" lang="ja-JP" altLang="en-US" dirty="0" smtClean="0"/>
              <a:t>内蔵</a:t>
            </a:r>
            <a:r>
              <a:rPr kumimoji="1" lang="en-US" altLang="ja-JP" dirty="0" smtClean="0"/>
              <a:t>FPGA</a:t>
            </a:r>
            <a:r>
              <a:rPr kumimoji="1" lang="ja-JP" altLang="en-US" dirty="0" smtClean="0"/>
              <a:t>に</a:t>
            </a:r>
            <a:r>
              <a:rPr lang="ja-JP" altLang="en-US" dirty="0" smtClean="0"/>
              <a:t>読み出し回路</a:t>
            </a:r>
            <a:r>
              <a:rPr kumimoji="1" lang="ja-JP" altLang="en-US" dirty="0" smtClean="0"/>
              <a:t>の制御ロジックを</a:t>
            </a:r>
            <a:r>
              <a:rPr lang="ja-JP" altLang="en-US" dirty="0" smtClean="0"/>
              <a:t>実装</a:t>
            </a:r>
            <a:endParaRPr kumimoji="1" lang="en-US" altLang="ja-JP" dirty="0" smtClean="0"/>
          </a:p>
          <a:p>
            <a:pPr lvl="1">
              <a:buFont typeface="Calibri" pitchFamily="34" charset="0"/>
              <a:buChar char="–"/>
            </a:pPr>
            <a:r>
              <a:rPr lang="ja-JP" altLang="en-US" sz="2400" dirty="0" smtClean="0"/>
              <a:t>制御ロジックは</a:t>
            </a:r>
            <a:r>
              <a:rPr lang="en-US" altLang="ja-JP" sz="2400" dirty="0" smtClean="0"/>
              <a:t>PC</a:t>
            </a:r>
            <a:r>
              <a:rPr lang="ja-JP" altLang="en-US" sz="2400" dirty="0" smtClean="0"/>
              <a:t>でコントロール</a:t>
            </a:r>
            <a:endParaRPr lang="en-US" altLang="ja-JP" sz="2400" dirty="0" smtClean="0"/>
          </a:p>
          <a:p>
            <a:pPr lvl="1">
              <a:buFont typeface="Calibri" pitchFamily="34" charset="0"/>
              <a:buChar char="–"/>
            </a:pPr>
            <a:r>
              <a:rPr lang="ja-JP" altLang="en-US" sz="2400" dirty="0" smtClean="0"/>
              <a:t>読み出し回路の出力データを</a:t>
            </a:r>
            <a:r>
              <a:rPr lang="en-US" altLang="ja-JP" sz="2400" dirty="0" smtClean="0"/>
              <a:t>PC</a:t>
            </a:r>
            <a:r>
              <a:rPr lang="ja-JP" altLang="en-US" sz="2400" dirty="0" smtClean="0"/>
              <a:t>に送信</a:t>
            </a:r>
            <a:endParaRPr lang="en-US" altLang="ja-JP" sz="2400" dirty="0" smtClean="0"/>
          </a:p>
        </p:txBody>
      </p:sp>
      <p:sp>
        <p:nvSpPr>
          <p:cNvPr id="33" name="スライド番号プレースホルダ 3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32BEEB2-DA29-4764-86E9-75C78995488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232537" y="3325255"/>
            <a:ext cx="8678927" cy="3532749"/>
            <a:chOff x="36477" y="3325255"/>
            <a:chExt cx="8678927" cy="3532749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6477" y="3325255"/>
              <a:ext cx="8216955" cy="3532749"/>
              <a:chOff x="36477" y="3179760"/>
              <a:chExt cx="8216955" cy="3504289"/>
            </a:xfrm>
          </p:grpSpPr>
          <p:pic>
            <p:nvPicPr>
              <p:cNvPr id="6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477" y="3497260"/>
                <a:ext cx="2451100" cy="25273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 rot="16200000">
                <a:off x="454769" y="5944404"/>
                <a:ext cx="609625" cy="360362"/>
              </a:xfrm>
              <a:prstGeom prst="rightArrow">
                <a:avLst>
                  <a:gd name="adj1" fmla="val 28074"/>
                  <a:gd name="adj2" fmla="val 99084"/>
                </a:avLst>
              </a:prstGeom>
              <a:solidFill>
                <a:srgbClr val="FFFF00"/>
              </a:solidFill>
              <a:ln w="9360">
                <a:solidFill>
                  <a:srgbClr val="FF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04766" y="6357958"/>
                <a:ext cx="1223962" cy="2873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77040" rIns="90000" bIns="45000"/>
              <a:lstStyle/>
              <a:p>
                <a:pPr algn="ctr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ja-JP" altLang="en-US" sz="1500" dirty="0" smtClean="0"/>
                  <a:t>テストパルス</a:t>
                </a:r>
                <a:endParaRPr lang="en-US" sz="15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2200239" y="4303710"/>
                <a:ext cx="2027238" cy="407987"/>
              </a:xfrm>
              <a:prstGeom prst="leftArrow">
                <a:avLst>
                  <a:gd name="adj1" fmla="val 50000"/>
                  <a:gd name="adj2" fmla="val 124222"/>
                </a:avLst>
              </a:prstGeom>
              <a:solidFill>
                <a:srgbClr val="FF33CC"/>
              </a:solidFill>
              <a:ln w="9360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590764" y="4376735"/>
                <a:ext cx="1878013" cy="3873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77040" rIns="90000" bIns="45000"/>
              <a:lstStyle/>
              <a:p>
                <a:pPr algn="ctr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US" sz="1500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500034" y="3179760"/>
                <a:ext cx="1811328" cy="3683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3104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ja-JP" altLang="en-US" dirty="0" smtClean="0">
                    <a:solidFill>
                      <a:srgbClr val="000000"/>
                    </a:solidFill>
                  </a:rPr>
                  <a:t>試験基板</a:t>
                </a:r>
                <a:endParaRPr lang="en-US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7358082" y="3849569"/>
                <a:ext cx="895350" cy="3317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5048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latin typeface="+mn-lt"/>
                  </a:rPr>
                  <a:t>PC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3194050" y="3198063"/>
                <a:ext cx="1306512" cy="3333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3104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800" dirty="0" smtClean="0">
                    <a:solidFill>
                      <a:srgbClr val="000000"/>
                    </a:solidFill>
                    <a:latin typeface="+mn-lt"/>
                    <a:ea typeface="ＭＳ Ｐ明朝" charset="-128"/>
                  </a:rPr>
                  <a:t>GNV-250</a:t>
                </a:r>
                <a:endParaRPr lang="en-US" sz="1800" dirty="0">
                  <a:solidFill>
                    <a:srgbClr val="000000"/>
                  </a:solidFill>
                  <a:latin typeface="+mn-lt"/>
                  <a:ea typeface="ＭＳ Ｐ明朝" charset="-128"/>
                </a:endParaRPr>
              </a:p>
            </p:txBody>
          </p: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5857884" y="4124322"/>
                <a:ext cx="1143008" cy="3571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87840" rIns="90000" bIns="45000"/>
              <a:lstStyle/>
              <a:p>
                <a:pPr algn="ctr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ja-JP" altLang="en-US" sz="2000" dirty="0" smtClean="0">
                    <a:solidFill>
                      <a:srgbClr val="000000"/>
                    </a:solidFill>
                    <a:latin typeface="+mn-lt"/>
                  </a:rPr>
                  <a:t>制御</a:t>
                </a:r>
                <a:endParaRPr lang="en-US" sz="20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6072198" y="5334011"/>
                <a:ext cx="1044575" cy="3571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87840" rIns="90000" bIns="45000"/>
              <a:lstStyle/>
              <a:p>
                <a:pPr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ja-JP" altLang="en-US" sz="2000" dirty="0" smtClean="0">
                    <a:solidFill>
                      <a:srgbClr val="000000"/>
                    </a:solidFill>
                  </a:rPr>
                  <a:t>出力</a:t>
                </a:r>
                <a:endParaRPr lang="en-US" sz="20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8" name="AutoShape 24"/>
              <p:cNvSpPr>
                <a:spLocks noChangeArrowheads="1"/>
              </p:cNvSpPr>
              <p:nvPr/>
            </p:nvSpPr>
            <p:spPr bwMode="auto">
              <a:xfrm rot="16200000">
                <a:off x="2817596" y="4804418"/>
                <a:ext cx="204146" cy="2902933"/>
              </a:xfrm>
              <a:prstGeom prst="roundRect">
                <a:avLst>
                  <a:gd name="adj" fmla="val 630"/>
                </a:avLst>
              </a:prstGeom>
              <a:solidFill>
                <a:srgbClr val="00FF00"/>
              </a:solidFill>
              <a:ln w="936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AutoShape 25"/>
              <p:cNvSpPr>
                <a:spLocks noChangeArrowheads="1"/>
              </p:cNvSpPr>
              <p:nvPr/>
            </p:nvSpPr>
            <p:spPr bwMode="auto">
              <a:xfrm rot="5400000">
                <a:off x="1247418" y="5843598"/>
                <a:ext cx="620737" cy="407988"/>
              </a:xfrm>
              <a:prstGeom prst="leftArrow">
                <a:avLst>
                  <a:gd name="adj1" fmla="val 48148"/>
                  <a:gd name="adj2" fmla="val 67102"/>
                </a:avLst>
              </a:prstGeom>
              <a:solidFill>
                <a:srgbClr val="00FF00"/>
              </a:solidFill>
              <a:ln w="936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2370869" y="5904581"/>
                <a:ext cx="1878013" cy="3873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77040" rIns="90000" bIns="45000"/>
              <a:lstStyle/>
              <a:p>
                <a:pPr algn="ctr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ja-JP" altLang="en-US" sz="1500" dirty="0" smtClean="0">
                    <a:solidFill>
                      <a:srgbClr val="0000FF"/>
                    </a:solidFill>
                  </a:rPr>
                  <a:t>動作信号</a:t>
                </a:r>
                <a:endParaRPr lang="en-US" sz="1500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21" name="AutoShape 28"/>
              <p:cNvSpPr>
                <a:spLocks noChangeArrowheads="1"/>
              </p:cNvSpPr>
              <p:nvPr/>
            </p:nvSpPr>
            <p:spPr bwMode="auto">
              <a:xfrm>
                <a:off x="903252" y="4513260"/>
                <a:ext cx="539750" cy="720725"/>
              </a:xfrm>
              <a:prstGeom prst="roundRect">
                <a:avLst>
                  <a:gd name="adj" fmla="val 292"/>
                </a:avLst>
              </a:prstGeom>
              <a:noFill/>
              <a:ln w="360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auto">
              <a:xfrm>
                <a:off x="400014" y="5226377"/>
                <a:ext cx="1619250" cy="4238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131040" rIns="90000" bIns="45000"/>
              <a:lstStyle/>
              <a:p>
                <a:pPr algn="ctr">
                  <a:lnSpc>
                    <a:spcPct val="62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ja-JP" altLang="en-US" dirty="0" smtClean="0">
                    <a:solidFill>
                      <a:srgbClr val="FFFF00"/>
                    </a:solidFill>
                  </a:rPr>
                  <a:t>読み出し回路</a:t>
                </a:r>
                <a:endParaRPr lang="en-US" sz="1800" dirty="0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23" name="AutoShape 3"/>
              <p:cNvSpPr>
                <a:spLocks noChangeArrowheads="1"/>
              </p:cNvSpPr>
              <p:nvPr/>
            </p:nvSpPr>
            <p:spPr bwMode="auto">
              <a:xfrm>
                <a:off x="2200239" y="5079997"/>
                <a:ext cx="2157447" cy="407988"/>
              </a:xfrm>
              <a:prstGeom prst="rightArrow">
                <a:avLst>
                  <a:gd name="adj1" fmla="val 63852"/>
                  <a:gd name="adj2" fmla="val 131903"/>
                </a:avLst>
              </a:prstGeom>
              <a:solidFill>
                <a:srgbClr val="FFFF00"/>
              </a:solidFill>
              <a:ln w="936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2847971" y="4841644"/>
                <a:ext cx="1081087" cy="3571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87840" rIns="90000" bIns="45000"/>
              <a:lstStyle/>
              <a:p>
                <a:pPr algn="ctr">
                  <a:lnSpc>
                    <a:spcPct val="8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ja-JP" altLang="en-US" sz="1500" dirty="0" smtClean="0">
                    <a:solidFill>
                      <a:srgbClr val="0000FF"/>
                    </a:solidFill>
                  </a:rPr>
                  <a:t>出力</a:t>
                </a:r>
                <a:endParaRPr lang="en-US" sz="1500" dirty="0">
                  <a:solidFill>
                    <a:srgbClr val="0000FF"/>
                  </a:solidFill>
                  <a:latin typeface="+mn-lt"/>
                </a:endParaRPr>
              </a:p>
            </p:txBody>
          </p:sp>
          <p:pic>
            <p:nvPicPr>
              <p:cNvPr id="27" name="Picture 2" descr="C:\K.Itagaki\写真\GPI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57686" y="3190871"/>
                <a:ext cx="1593703" cy="3242809"/>
              </a:xfrm>
              <a:prstGeom prst="rect">
                <a:avLst/>
              </a:prstGeom>
              <a:noFill/>
            </p:spPr>
          </p:pic>
          <p:grpSp>
            <p:nvGrpSpPr>
              <p:cNvPr id="28" name="グループ化 34"/>
              <p:cNvGrpSpPr/>
              <p:nvPr/>
            </p:nvGrpSpPr>
            <p:grpSpPr>
              <a:xfrm>
                <a:off x="4898093" y="5786454"/>
                <a:ext cx="1047757" cy="897595"/>
                <a:chOff x="4714876" y="4388791"/>
                <a:chExt cx="1047757" cy="897595"/>
              </a:xfrm>
            </p:grpSpPr>
            <p:pic>
              <p:nvPicPr>
                <p:cNvPr id="31" name="Picture 3" descr="C:\K.Itagaki\写真\FPGA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14876" y="4388791"/>
                  <a:ext cx="1047757" cy="785818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</a:ln>
              </p:spPr>
            </p:pic>
            <p:sp>
              <p:nvSpPr>
                <p:cNvPr id="3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38708" y="4929198"/>
                  <a:ext cx="876300" cy="3571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140760" rIns="90000" bIns="45000"/>
                <a:lstStyle/>
                <a:p>
                  <a:pPr algn="ctr">
                    <a:lnSpc>
                      <a:spcPct val="62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US" sz="2000" dirty="0">
                      <a:solidFill>
                        <a:srgbClr val="FFFF00"/>
                      </a:solidFill>
                      <a:latin typeface="+mn-lt"/>
                    </a:rPr>
                    <a:t>FPGA</a:t>
                  </a:r>
                </a:p>
              </p:txBody>
            </p:sp>
          </p:grpSp>
          <p:sp>
            <p:nvSpPr>
              <p:cNvPr id="29" name="円/楕円 28"/>
              <p:cNvSpPr/>
              <p:nvPr/>
            </p:nvSpPr>
            <p:spPr>
              <a:xfrm>
                <a:off x="4942637" y="4755225"/>
                <a:ext cx="571472" cy="428628"/>
              </a:xfrm>
              <a:prstGeom prst="ellipse">
                <a:avLst/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" name="直線矢印コネクタ 29"/>
              <p:cNvCxnSpPr>
                <a:stCxn id="29" idx="4"/>
                <a:endCxn id="31" idx="0"/>
              </p:cNvCxnSpPr>
              <p:nvPr/>
            </p:nvCxnSpPr>
            <p:spPr>
              <a:xfrm rot="16200000" flipH="1">
                <a:off x="5023872" y="5388353"/>
                <a:ext cx="602601" cy="193599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888238" y="4286256"/>
              <a:ext cx="1081087" cy="357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87840" rIns="90000" bIns="45000"/>
            <a:lstStyle/>
            <a:p>
              <a:pPr algn="ctr">
                <a:lnSpc>
                  <a:spcPct val="8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ja-JP" altLang="en-US" sz="1500" dirty="0" smtClean="0">
                  <a:solidFill>
                    <a:srgbClr val="0000FF"/>
                  </a:solidFill>
                </a:rPr>
                <a:t>設定</a:t>
              </a:r>
              <a:endParaRPr lang="en-US" sz="1500" dirty="0">
                <a:solidFill>
                  <a:srgbClr val="0000FF"/>
                </a:solidFill>
                <a:latin typeface="+mn-lt"/>
              </a:endParaRPr>
            </a:p>
          </p:txBody>
        </p:sp>
        <p:pic>
          <p:nvPicPr>
            <p:cNvPr id="43010" name="Picture 2" descr="C:\K.Itagaki\ミーティングスライド\2009年\秋学会\DSCN057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30937" y="4357694"/>
              <a:ext cx="1784467" cy="1396998"/>
            </a:xfrm>
            <a:prstGeom prst="rect">
              <a:avLst/>
            </a:prstGeom>
            <a:noFill/>
          </p:spPr>
        </p:pic>
      </p:grpSp>
      <p:sp>
        <p:nvSpPr>
          <p:cNvPr id="36" name="右矢印 35"/>
          <p:cNvSpPr/>
          <p:nvPr/>
        </p:nvSpPr>
        <p:spPr>
          <a:xfrm>
            <a:off x="6357950" y="5316868"/>
            <a:ext cx="642942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 rot="10800000">
            <a:off x="6296509" y="4622659"/>
            <a:ext cx="642942" cy="21431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ja-JP" altLang="en-US" dirty="0" smtClean="0">
                <a:latin typeface="+mj-ea"/>
              </a:rPr>
              <a:t>ペデスタル分布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156838"/>
            <a:ext cx="9144000" cy="986278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+mn-ea"/>
                <a:cs typeface="Estrangelo Edessa" pitchFamily="66" charset="0"/>
              </a:rPr>
              <a:t>ペデスタル分布を確認した</a:t>
            </a:r>
            <a:endParaRPr lang="en-US" altLang="ja-JP" sz="2800" dirty="0" smtClean="0">
              <a:latin typeface="+mn-ea"/>
              <a:cs typeface="Estrangelo Edessa" pitchFamily="66" charset="0"/>
            </a:endParaRPr>
          </a:p>
          <a:p>
            <a:pPr lvl="1"/>
            <a:r>
              <a:rPr lang="ja-JP" altLang="en-US" sz="2400" dirty="0" smtClean="0">
                <a:latin typeface="+mn-ea"/>
                <a:cs typeface="Estrangelo Edessa" pitchFamily="66" charset="0"/>
              </a:rPr>
              <a:t>読み出し速度　～</a:t>
            </a:r>
            <a:r>
              <a:rPr lang="en-US" altLang="ja-JP" sz="2400" dirty="0" smtClean="0">
                <a:latin typeface="+mn-ea"/>
                <a:cs typeface="Estrangelo Edessa" pitchFamily="66" charset="0"/>
              </a:rPr>
              <a:t> 1.5 </a:t>
            </a:r>
            <a:r>
              <a:rPr lang="en-US" altLang="ja-JP" sz="2400" dirty="0" err="1" smtClean="0">
                <a:latin typeface="+mn-ea"/>
                <a:cs typeface="Estrangelo Edessa" pitchFamily="66" charset="0"/>
              </a:rPr>
              <a:t>Mpix</a:t>
            </a:r>
            <a:r>
              <a:rPr lang="en-US" altLang="ja-JP" sz="2400" dirty="0" smtClean="0">
                <a:latin typeface="+mn-ea"/>
                <a:cs typeface="Estrangelo Edessa" pitchFamily="66" charset="0"/>
              </a:rPr>
              <a:t>/sec (</a:t>
            </a:r>
            <a:r>
              <a:rPr lang="ja-JP" altLang="en-US" sz="2400" dirty="0" smtClean="0">
                <a:latin typeface="+mn-ea"/>
                <a:cs typeface="Estrangelo Edessa" pitchFamily="66" charset="0"/>
              </a:rPr>
              <a:t>要求</a:t>
            </a:r>
            <a:r>
              <a:rPr lang="en-US" altLang="ja-JP" sz="2400" dirty="0" smtClean="0">
                <a:latin typeface="+mn-ea"/>
                <a:cs typeface="Estrangelo Edessa" pitchFamily="66" charset="0"/>
              </a:rPr>
              <a:t>:10Mpix/sec)</a:t>
            </a:r>
            <a:endParaRPr lang="en-US" altLang="ja-JP" sz="1200" dirty="0">
              <a:latin typeface="+mn-ea"/>
              <a:cs typeface="Estrangelo Edessa" pitchFamily="66" charset="0"/>
            </a:endParaRPr>
          </a:p>
        </p:txBody>
      </p:sp>
      <p:sp>
        <p:nvSpPr>
          <p:cNvPr id="17" name="コンテンツ プレースホルダ 20"/>
          <p:cNvSpPr txBox="1">
            <a:spLocks/>
          </p:cNvSpPr>
          <p:nvPr/>
        </p:nvSpPr>
        <p:spPr>
          <a:xfrm>
            <a:off x="4000496" y="3056570"/>
            <a:ext cx="5214910" cy="250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  <a:spcBef>
                <a:spcPts val="725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ja-JP" sz="2400" dirty="0" smtClean="0">
                <a:latin typeface="ＭＳ Ｐゴシック" pitchFamily="50" charset="-128"/>
              </a:rPr>
              <a:t>ADC</a:t>
            </a:r>
            <a:r>
              <a:rPr lang="ja-JP" altLang="en-US" sz="2400" dirty="0" smtClean="0">
                <a:latin typeface="ＭＳ Ｐゴシック" pitchFamily="50" charset="-128"/>
              </a:rPr>
              <a:t>からいくつかの値が出力されない</a:t>
            </a:r>
          </a:p>
          <a:p>
            <a:pPr>
              <a:lnSpc>
                <a:spcPts val="2000"/>
              </a:lnSpc>
              <a:spcBef>
                <a:spcPts val="725"/>
              </a:spcBef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FF0000"/>
                </a:solidFill>
                <a:latin typeface="ＭＳ Ｐゴシック" pitchFamily="50" charset="-128"/>
              </a:rPr>
              <a:t>原因を究明</a:t>
            </a:r>
            <a:endParaRPr lang="en-US" altLang="ja-JP" sz="2400" dirty="0" smtClean="0">
              <a:solidFill>
                <a:srgbClr val="FF0000"/>
              </a:solidFill>
              <a:latin typeface="ＭＳ Ｐゴシック" pitchFamily="50" charset="-128"/>
            </a:endParaRPr>
          </a:p>
          <a:p>
            <a:pPr>
              <a:lnSpc>
                <a:spcPts val="2000"/>
              </a:lnSpc>
              <a:spcBef>
                <a:spcPts val="725"/>
              </a:spcBef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2400" dirty="0" smtClean="0">
              <a:solidFill>
                <a:srgbClr val="FF0000"/>
              </a:solidFill>
              <a:latin typeface="ＭＳ Ｐゴシック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+mn-ea"/>
              </a:rPr>
              <a:t>ノイズの見積り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sz="2400" dirty="0" smtClean="0">
                <a:latin typeface="+mn-ea"/>
              </a:rPr>
              <a:t>RMS = 1.1</a:t>
            </a:r>
          </a:p>
          <a:p>
            <a:r>
              <a:rPr lang="ja-JP" altLang="en-US" sz="2400" dirty="0" smtClean="0">
                <a:latin typeface="+mn-ea"/>
              </a:rPr>
              <a:t>電子換算 ～</a:t>
            </a:r>
            <a:r>
              <a:rPr lang="en-US" altLang="ja-JP" sz="2400" dirty="0" smtClean="0">
                <a:latin typeface="+mn-ea"/>
              </a:rPr>
              <a:t> 45e (</a:t>
            </a:r>
            <a:r>
              <a:rPr lang="ja-JP" altLang="en-US" sz="2400" dirty="0" smtClean="0">
                <a:latin typeface="+mn-ea"/>
              </a:rPr>
              <a:t>要求</a:t>
            </a:r>
            <a:r>
              <a:rPr lang="en-US" altLang="ja-JP" sz="2400" dirty="0" smtClean="0">
                <a:latin typeface="+mn-ea"/>
              </a:rPr>
              <a:t>:30e)</a:t>
            </a:r>
            <a:endParaRPr lang="en-US" altLang="ja-JP" sz="2400" dirty="0" smtClean="0">
              <a:solidFill>
                <a:srgbClr val="000000"/>
              </a:solidFill>
              <a:latin typeface="+mn-ea"/>
            </a:endParaRPr>
          </a:p>
          <a:p>
            <a:pPr>
              <a:spcBef>
                <a:spcPts val="700"/>
              </a:spcBef>
              <a:buClr>
                <a:srgbClr val="FF0000"/>
              </a:buClr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 smtClean="0">
                <a:solidFill>
                  <a:srgbClr val="FF0000"/>
                </a:solidFill>
                <a:latin typeface="ＭＳ Ｐゴシック" pitchFamily="50" charset="-128"/>
              </a:rPr>
              <a:t>温度依存性を調べてみた</a:t>
            </a:r>
            <a:r>
              <a:rPr lang="ja-JP" altLang="en-US" sz="2400" dirty="0" smtClean="0">
                <a:latin typeface="ＭＳ Ｐゴシック" pitchFamily="50" charset="-128"/>
              </a:rPr>
              <a:t> </a:t>
            </a:r>
            <a:endParaRPr lang="en-US" altLang="ja-JP" sz="2400" dirty="0" smtClean="0">
              <a:solidFill>
                <a:srgbClr val="FF0000"/>
              </a:solidFill>
              <a:latin typeface="ＭＳ Ｐゴシック" pitchFamily="50" charset="-128"/>
            </a:endParaRPr>
          </a:p>
          <a:p>
            <a:pPr>
              <a:lnSpc>
                <a:spcPts val="2000"/>
              </a:lnSpc>
              <a:spcBef>
                <a:spcPts val="725"/>
              </a:spcBef>
              <a:buFont typeface="ＭＳ Ｐゴシック" pitchFamily="50" charset="-128"/>
              <a:buChar char="➫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altLang="en-GB" sz="2400" dirty="0" smtClean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18" name="スライド番号プレースホルダ 3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2BEEB2-DA29-4764-86E9-75C78995488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9" name="Picture 3" descr="C:\K.Itagaki\ミーティングスライド\2009年\秋学会\p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43" y="2608912"/>
            <a:ext cx="4002488" cy="3662368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86182" y="5857892"/>
            <a:ext cx="885888" cy="230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720" tIns="78480" rIns="81720" bIns="40680"/>
          <a:lstStyle/>
          <a:p>
            <a:pPr algn="ctr" hangingPunct="0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1600" dirty="0" smtClean="0">
                <a:solidFill>
                  <a:srgbClr val="000000"/>
                </a:solidFill>
                <a:latin typeface="+mn-lt"/>
              </a:rPr>
              <a:t>ADC</a:t>
            </a:r>
            <a:endParaRPr lang="ja-JP" altLang="en-GB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0034" y="2357430"/>
            <a:ext cx="2071702" cy="357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7840" rIns="90000" bIns="45000"/>
          <a:lstStyle/>
          <a:p>
            <a:pPr algn="ctr">
              <a:lnSpc>
                <a:spcPct val="8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000" dirty="0" smtClean="0">
                <a:solidFill>
                  <a:srgbClr val="000000"/>
                </a:solidFill>
                <a:latin typeface="+mn-ea"/>
              </a:rPr>
              <a:t>ペデスタル分布</a:t>
            </a:r>
            <a:endParaRPr lang="en-US" sz="2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0" name="屈折矢印 19"/>
          <p:cNvSpPr/>
          <p:nvPr/>
        </p:nvSpPr>
        <p:spPr>
          <a:xfrm rot="10800000">
            <a:off x="1965506" y="3143246"/>
            <a:ext cx="2034989" cy="592457"/>
          </a:xfrm>
          <a:prstGeom prst="bentUpArrow">
            <a:avLst>
              <a:gd name="adj1" fmla="val 17000"/>
              <a:gd name="adj2" fmla="val 25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8766</TotalTime>
  <Words>1011</Words>
  <Application>Microsoft Office PowerPoint</Application>
  <PresentationFormat>画面に合わせる (4:3)</PresentationFormat>
  <Paragraphs>332</Paragraphs>
  <Slides>16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Office テーマ</vt:lpstr>
      <vt:lpstr>数式</vt:lpstr>
      <vt:lpstr>ILC-FPCCDバーテックス検出器のための 読み出し回路の開発</vt:lpstr>
      <vt:lpstr>国際リニアコライダー</vt:lpstr>
      <vt:lpstr>バーテックス検出器への要求</vt:lpstr>
      <vt:lpstr>バーテックス検出器</vt:lpstr>
      <vt:lpstr>読み出し回路への要求</vt:lpstr>
      <vt:lpstr>要求の解決</vt:lpstr>
      <vt:lpstr>読み出し回路の試作</vt:lpstr>
      <vt:lpstr>試験環境</vt:lpstr>
      <vt:lpstr>ペデスタル分布</vt:lpstr>
      <vt:lpstr>ADC出力がない問題</vt:lpstr>
      <vt:lpstr>新しい回路のシミュレーション結果</vt:lpstr>
      <vt:lpstr>ノイズの温度変化</vt:lpstr>
      <vt:lpstr>Fine Pixel CCD サンプル</vt:lpstr>
      <vt:lpstr>FPCCDの読み出し</vt:lpstr>
      <vt:lpstr>FPCCDの光への反応</vt:lpstr>
      <vt:lpstr>まとめ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国際リニアコライダーに用いるFPCCDバーテックス検出器の 読み出し回路の開発</dc:title>
  <dc:creator>itagaki</dc:creator>
  <cp:lastModifiedBy>itagaki</cp:lastModifiedBy>
  <cp:revision>381</cp:revision>
  <dcterms:created xsi:type="dcterms:W3CDTF">2009-08-10T07:32:35Z</dcterms:created>
  <dcterms:modified xsi:type="dcterms:W3CDTF">2009-09-11T01:44:26Z</dcterms:modified>
</cp:coreProperties>
</file>