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64" r:id="rId5"/>
    <p:sldId id="259" r:id="rId6"/>
    <p:sldId id="278" r:id="rId7"/>
    <p:sldId id="283" r:id="rId8"/>
    <p:sldId id="261" r:id="rId9"/>
    <p:sldId id="276" r:id="rId10"/>
    <p:sldId id="277" r:id="rId11"/>
    <p:sldId id="280" r:id="rId12"/>
    <p:sldId id="260" r:id="rId13"/>
    <p:sldId id="263" r:id="rId14"/>
    <p:sldId id="282" r:id="rId15"/>
    <p:sldId id="269" r:id="rId16"/>
    <p:sldId id="271" r:id="rId17"/>
    <p:sldId id="270" r:id="rId18"/>
    <p:sldId id="272" r:id="rId19"/>
    <p:sldId id="274" r:id="rId20"/>
    <p:sldId id="268" r:id="rId21"/>
    <p:sldId id="285" r:id="rId22"/>
    <p:sldId id="275" r:id="rId23"/>
    <p:sldId id="284" r:id="rId24"/>
    <p:sldId id="286" r:id="rId25"/>
    <p:sldId id="266" r:id="rId26"/>
    <p:sldId id="267" r:id="rId27"/>
  </p:sldIdLst>
  <p:sldSz cx="9144000" cy="6858000" type="screen4x3"/>
  <p:notesSz cx="6794500" cy="99314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B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65" autoAdjust="0"/>
  </p:normalViewPr>
  <p:slideViewPr>
    <p:cSldViewPr>
      <p:cViewPr>
        <p:scale>
          <a:sx n="70" d="100"/>
          <a:sy n="70" d="100"/>
        </p:scale>
        <p:origin x="-122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2804F-4838-45FD-8586-D9BF5050FF5F}" type="datetimeFigureOut">
              <a:rPr kumimoji="1" lang="ja-JP" altLang="en-US" smtClean="0"/>
              <a:t>2012/4/2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BDACF-3F1B-404D-BA93-25CB0D434D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6371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CF498-1564-4A4D-AF12-104DCDD6F9B8}" type="datetimeFigureOut">
              <a:rPr kumimoji="1" lang="ja-JP" altLang="en-US" smtClean="0"/>
              <a:t>2012/4/2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F77F7-EB99-4AC8-A5BE-DB32A2B360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770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Belle2</a:t>
            </a:r>
            <a:r>
              <a:rPr kumimoji="1" lang="ja-JP" altLang="en-US" dirty="0" smtClean="0"/>
              <a:t>実験への応用・・・</a:t>
            </a:r>
            <a:r>
              <a:rPr kumimoji="1" lang="en-US" altLang="ja-JP" dirty="0" smtClean="0"/>
              <a:t>SOI</a:t>
            </a:r>
            <a:r>
              <a:rPr kumimoji="1" lang="ja-JP" altLang="en-US" dirty="0" smtClean="0"/>
              <a:t>検出器が崩壊点検出器としてどのようにして</a:t>
            </a:r>
            <a:r>
              <a:rPr kumimoji="1" lang="en-US" altLang="ja-JP" dirty="0" smtClean="0"/>
              <a:t>Belle2</a:t>
            </a:r>
            <a:r>
              <a:rPr kumimoji="1" lang="ja-JP" altLang="en-US" dirty="0" smtClean="0"/>
              <a:t>実験へ応用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　　　　　　　　　　　　　されるかについて述べます。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F77F7-EB99-4AC8-A5BE-DB32A2B360B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0901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次のスライドで説明する２層</a:t>
            </a:r>
            <a:r>
              <a:rPr kumimoji="1" lang="en-US" altLang="ja-JP" dirty="0" smtClean="0"/>
              <a:t>SOI</a:t>
            </a:r>
            <a:r>
              <a:rPr kumimoji="1" lang="ja-JP" altLang="en-US" dirty="0" smtClean="0"/>
              <a:t>構造と同じ原理でダメージを補償している。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放射線ダメージを解決できることは大きい、が</a:t>
            </a:r>
            <a:r>
              <a:rPr kumimoji="1" lang="en-US" altLang="ja-JP" dirty="0" smtClean="0"/>
              <a:t>BNW/BPW</a:t>
            </a:r>
            <a:r>
              <a:rPr kumimoji="1" lang="ja-JP" altLang="en-US" dirty="0" smtClean="0"/>
              <a:t>間で生じる寄生容量が大きくなってしまう（ノイズ大）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F77F7-EB99-4AC8-A5BE-DB32A2B360BE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3245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これらのシミュレーションを実証するために以下の試験を行います。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F77F7-EB99-4AC8-A5BE-DB32A2B360BE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9823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印加電圧の図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F77F7-EB99-4AC8-A5BE-DB32A2B360BE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4373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トランジスタ特性測定時の様子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F77F7-EB99-4AC8-A5BE-DB32A2B360BE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3459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補償電圧はシフトした分を元に戻す値に設定して印加し、ちゃんとダメージが相殺されているかを確認するため</a:t>
            </a:r>
            <a:endParaRPr kumimoji="1" lang="en-US" altLang="ja-JP" dirty="0" smtClean="0"/>
          </a:p>
          <a:p>
            <a:r>
              <a:rPr kumimoji="1" lang="ja-JP" altLang="en-US" dirty="0" smtClean="0"/>
              <a:t>再度トランジスタ特性を測定する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F77F7-EB99-4AC8-A5BE-DB32A2B360BE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243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F77F7-EB99-4AC8-A5BE-DB32A2B360BE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4555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Bulk CMOS</a:t>
            </a:r>
            <a:r>
              <a:rPr kumimoji="1" lang="ja-JP" altLang="en-US" dirty="0" smtClean="0"/>
              <a:t>では空乏層が広く、多量の電離電荷が生じる。　　　　　　　　　　　　　　　　　　　　　　</a:t>
            </a:r>
            <a:r>
              <a:rPr kumimoji="1" lang="en-US" altLang="ja-JP" dirty="0" smtClean="0"/>
              <a:t>SOI CMOS</a:t>
            </a:r>
            <a:r>
              <a:rPr kumimoji="1" lang="ja-JP" altLang="en-US" dirty="0" smtClean="0"/>
              <a:t>では空乏層が狭く、生じる電荷は少ない。　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これが電極に回収され、疑似信号と認識されてしまう。　　　　　　　　　　　　　　　　　　　　　　　　　電荷が生じても、絶縁層でブロックされるため、影響はないのである。　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F77F7-EB99-4AC8-A5BE-DB32A2B360BE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229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金属バンプがないぶん、物質量が少なくなる。　　　　ノイズが小さくなる分、信号も小さくしてもよい→センサー層を薄くできる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F77F7-EB99-4AC8-A5BE-DB32A2B360B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5932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左の図が</a:t>
            </a:r>
            <a:r>
              <a:rPr kumimoji="1" lang="en-US" altLang="ja-JP" dirty="0" smtClean="0"/>
              <a:t>SOI</a:t>
            </a:r>
            <a:r>
              <a:rPr kumimoji="1" lang="ja-JP" altLang="en-US" dirty="0" smtClean="0"/>
              <a:t>検出器の回路層に用いられている</a:t>
            </a:r>
            <a:r>
              <a:rPr kumimoji="1" lang="en-US" altLang="ja-JP" dirty="0" smtClean="0"/>
              <a:t>SOI</a:t>
            </a:r>
            <a:r>
              <a:rPr kumimoji="1" lang="ja-JP" altLang="en-US" baseline="0" dirty="0" smtClean="0"/>
              <a:t> </a:t>
            </a:r>
            <a:r>
              <a:rPr kumimoji="1" lang="en-US" altLang="ja-JP" dirty="0" smtClean="0"/>
              <a:t>CMOS</a:t>
            </a:r>
            <a:r>
              <a:rPr kumimoji="1" lang="ja-JP" altLang="en-US" dirty="0" smtClean="0"/>
              <a:t>という構造で、右側が一般的な回路層</a:t>
            </a:r>
            <a:endParaRPr kumimoji="1" lang="en-US" altLang="ja-JP" dirty="0" smtClean="0"/>
          </a:p>
          <a:p>
            <a:r>
              <a:rPr kumimoji="1" lang="ja-JP" altLang="en-US" dirty="0" smtClean="0"/>
              <a:t>に用いられている</a:t>
            </a:r>
            <a:r>
              <a:rPr kumimoji="1" lang="en-US" altLang="ja-JP" dirty="0" smtClean="0"/>
              <a:t>Bulk </a:t>
            </a:r>
            <a:r>
              <a:rPr kumimoji="1" lang="en-US" altLang="ja-JP" dirty="0" err="1" smtClean="0"/>
              <a:t>Cmos</a:t>
            </a:r>
            <a:r>
              <a:rPr kumimoji="1" lang="ja-JP" altLang="en-US" dirty="0" smtClean="0"/>
              <a:t>という構造になります。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F77F7-EB99-4AC8-A5BE-DB32A2B360B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7911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次に、私たちが導入を目指している崩壊点検出器が</a:t>
            </a:r>
            <a:r>
              <a:rPr kumimoji="1" lang="en-US" altLang="ja-JP" dirty="0" smtClean="0"/>
              <a:t>Belle2</a:t>
            </a:r>
            <a:r>
              <a:rPr kumimoji="1" lang="ja-JP" altLang="en-US" dirty="0" smtClean="0"/>
              <a:t>実験においてどのような役割を担っているか</a:t>
            </a:r>
            <a:endParaRPr kumimoji="1" lang="en-US" altLang="ja-JP" dirty="0" smtClean="0"/>
          </a:p>
          <a:p>
            <a:r>
              <a:rPr kumimoji="1" lang="ja-JP" altLang="en-US" dirty="0" smtClean="0"/>
              <a:t>について説明したいと思います。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F77F7-EB99-4AC8-A5BE-DB32A2B360B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9527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私たちが取り組んでいる</a:t>
            </a:r>
            <a:r>
              <a:rPr kumimoji="1" lang="en-US" altLang="ja-JP" dirty="0" smtClean="0"/>
              <a:t>SOI</a:t>
            </a:r>
            <a:r>
              <a:rPr kumimoji="1" lang="ja-JP" altLang="en-US" dirty="0" smtClean="0"/>
              <a:t>検出器を導入することで、値はさらによくなりより正確に飛跡を再構成することが出来ます。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F77F7-EB99-4AC8-A5BE-DB32A2B360B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6205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SO</a:t>
            </a:r>
            <a:r>
              <a:rPr kumimoji="1" lang="ja-JP" altLang="en-US" dirty="0" smtClean="0"/>
              <a:t>検出器の</a:t>
            </a:r>
            <a:r>
              <a:rPr kumimoji="1" lang="en-US" altLang="ja-JP" dirty="0" smtClean="0"/>
              <a:t>I</a:t>
            </a:r>
            <a:r>
              <a:rPr kumimoji="1" lang="ja-JP" altLang="en-US" dirty="0" smtClean="0"/>
              <a:t>センサー層においては格子欠陥ダメージはそれほど深刻ではない　　　　　　　　　　</a:t>
            </a:r>
            <a:endParaRPr kumimoji="1" lang="en-US" altLang="ja-JP" dirty="0" smtClean="0"/>
          </a:p>
          <a:p>
            <a:r>
              <a:rPr kumimoji="1" lang="ja-JP" altLang="en-US" dirty="0" smtClean="0"/>
              <a:t>→センサー層を薄くできるため。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（格子欠陥ダメージはデバイスの大きさに依存）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リーク電流の増加はヒット判定にさほど影響してこない。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F77F7-EB99-4AC8-A5BE-DB32A2B360BE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311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ホールが</a:t>
            </a:r>
            <a:r>
              <a:rPr kumimoji="1" lang="en-US" altLang="ja-JP" dirty="0" smtClean="0"/>
              <a:t>BOX</a:t>
            </a:r>
            <a:r>
              <a:rPr kumimoji="1" lang="ja-JP" altLang="en-US" dirty="0" smtClean="0"/>
              <a:t>層にトラップされる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F77F7-EB99-4AC8-A5BE-DB32A2B360BE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3813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BOX</a:t>
            </a:r>
            <a:r>
              <a:rPr kumimoji="1" lang="ja-JP" altLang="en-US" dirty="0" smtClean="0"/>
              <a:t>層に蓄積する正電荷量を増やすほど、グラフが左にシフトし電流が流れやすくなっていることが分かる（閾値電圧が小さくなっている）</a:t>
            </a:r>
            <a:endParaRPr kumimoji="1" lang="en-US" altLang="ja-JP" dirty="0" smtClean="0"/>
          </a:p>
          <a:p>
            <a:r>
              <a:rPr kumimoji="1" lang="ja-JP" altLang="en-US" dirty="0" smtClean="0"/>
              <a:t>トランジスタ特性を測る際に、トランジスタが正常動作しない。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F77F7-EB99-4AC8-A5BE-DB32A2B360B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4998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問題点もなく一番良い！！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F77F7-EB99-4AC8-A5BE-DB32A2B360BE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52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4893-5BA5-4147-8CAF-BCDD6FC5050B}" type="datetime1">
              <a:rPr kumimoji="1" lang="ja-JP" altLang="en-US" smtClean="0"/>
              <a:t>2012/4/2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8357-0D09-4ED1-AE36-2917721A34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0820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82D4-D8C7-4415-B2F2-60D148019F09}" type="datetime1">
              <a:rPr kumimoji="1" lang="ja-JP" altLang="en-US" smtClean="0"/>
              <a:t>2012/4/2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8357-0D09-4ED1-AE36-2917721A34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3143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E887-F584-4CB8-A87E-85BE6858BE69}" type="datetime1">
              <a:rPr kumimoji="1" lang="ja-JP" altLang="en-US" smtClean="0"/>
              <a:t>2012/4/2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8357-0D09-4ED1-AE36-2917721A34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6592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2848-A1F2-4042-B865-855ABD07B55E}" type="datetime1">
              <a:rPr kumimoji="1" lang="ja-JP" altLang="en-US" smtClean="0"/>
              <a:t>2012/4/2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8357-0D09-4ED1-AE36-2917721A34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6095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5BC8-4E34-4E2E-8911-FC72FF230814}" type="datetime1">
              <a:rPr kumimoji="1" lang="ja-JP" altLang="en-US" smtClean="0"/>
              <a:t>2012/4/2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8357-0D09-4ED1-AE36-2917721A34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86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C53D7-E959-4D8D-BA5C-2F97A5876474}" type="datetime1">
              <a:rPr kumimoji="1" lang="ja-JP" altLang="en-US" smtClean="0"/>
              <a:t>2012/4/2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8357-0D09-4ED1-AE36-2917721A34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1096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9F4A7-DDBC-41C8-A173-5A3420F3C52D}" type="datetime1">
              <a:rPr kumimoji="1" lang="ja-JP" altLang="en-US" smtClean="0"/>
              <a:t>2012/4/2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8357-0D09-4ED1-AE36-2917721A34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9035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B1FA8-480F-4FBA-9E65-B979634AA816}" type="datetime1">
              <a:rPr kumimoji="1" lang="ja-JP" altLang="en-US" smtClean="0"/>
              <a:t>2012/4/2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8357-0D09-4ED1-AE36-2917721A34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36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CC85-12DF-4162-A17F-46A975054FE3}" type="datetime1">
              <a:rPr kumimoji="1" lang="ja-JP" altLang="en-US" smtClean="0"/>
              <a:t>2012/4/2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8357-0D09-4ED1-AE36-2917721A34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6587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5F8A-3B85-40F8-9E5A-80DF1D2C3879}" type="datetime1">
              <a:rPr kumimoji="1" lang="ja-JP" altLang="en-US" smtClean="0"/>
              <a:t>2012/4/2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8357-0D09-4ED1-AE36-2917721A34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864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4424-A338-4FFE-9D83-403ECA606EBD}" type="datetime1">
              <a:rPr kumimoji="1" lang="ja-JP" altLang="en-US" smtClean="0"/>
              <a:t>2012/4/2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8357-0D09-4ED1-AE36-2917721A34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72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FD54F-61F1-4F56-9F56-5EB33D18234C}" type="datetime1">
              <a:rPr kumimoji="1" lang="ja-JP" altLang="en-US" smtClean="0"/>
              <a:t>2012/4/2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58357-0D09-4ED1-AE36-2917721A34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71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8" y="5150072"/>
            <a:ext cx="2103172" cy="1708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0"/>
            <a:ext cx="3193056" cy="1577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899592" y="1196752"/>
            <a:ext cx="7488832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AR P丸ゴシック体M" pitchFamily="50" charset="-128"/>
                <a:ea typeface="AR P丸ゴシック体M" pitchFamily="50" charset="-128"/>
              </a:rPr>
              <a:t>2</a:t>
            </a:r>
            <a:r>
              <a:rPr kumimoji="1" lang="ja-JP" altLang="en-US" sz="3200" dirty="0" smtClean="0">
                <a:latin typeface="AR P丸ゴシック体M" pitchFamily="50" charset="-128"/>
                <a:ea typeface="AR P丸ゴシック体M" pitchFamily="50" charset="-128"/>
              </a:rPr>
              <a:t>層</a:t>
            </a:r>
            <a:r>
              <a:rPr kumimoji="1" lang="en-US" altLang="ja-JP" sz="3200" dirty="0" smtClean="0">
                <a:latin typeface="AR P丸ゴシック体M" pitchFamily="50" charset="-128"/>
                <a:ea typeface="AR P丸ゴシック体M" pitchFamily="50" charset="-128"/>
              </a:rPr>
              <a:t>SOI</a:t>
            </a:r>
            <a:r>
              <a:rPr kumimoji="1" lang="ja-JP" altLang="en-US" sz="3200" dirty="0" smtClean="0">
                <a:latin typeface="AR P丸ゴシック体M" pitchFamily="50" charset="-128"/>
                <a:ea typeface="AR P丸ゴシック体M" pitchFamily="50" charset="-128"/>
              </a:rPr>
              <a:t>検出器における</a:t>
            </a:r>
            <a:endParaRPr kumimoji="1" lang="en-US" altLang="ja-JP" sz="3200" dirty="0" smtClean="0">
              <a:latin typeface="AR P丸ゴシック体M" pitchFamily="50" charset="-128"/>
              <a:ea typeface="AR P丸ゴシック体M" pitchFamily="50" charset="-128"/>
            </a:endParaRPr>
          </a:p>
          <a:p>
            <a:r>
              <a:rPr lang="ja-JP" altLang="en-US" sz="3200" dirty="0">
                <a:latin typeface="AR P丸ゴシック体M" pitchFamily="50" charset="-128"/>
                <a:ea typeface="AR P丸ゴシック体M" pitchFamily="50" charset="-128"/>
              </a:rPr>
              <a:t>　</a:t>
            </a:r>
            <a:r>
              <a:rPr lang="ja-JP" altLang="en-US" sz="3200" dirty="0" smtClean="0">
                <a:latin typeface="AR P丸ゴシック体M" pitchFamily="50" charset="-128"/>
                <a:ea typeface="AR P丸ゴシック体M" pitchFamily="50" charset="-128"/>
              </a:rPr>
              <a:t>　　　</a:t>
            </a:r>
            <a:r>
              <a:rPr kumimoji="1" lang="ja-JP" altLang="en-US" sz="3200" dirty="0" smtClean="0">
                <a:latin typeface="AR P丸ゴシック体M" pitchFamily="50" charset="-128"/>
                <a:ea typeface="AR P丸ゴシック体M" pitchFamily="50" charset="-128"/>
              </a:rPr>
              <a:t>放射線ダメージ耐性評価の研究</a:t>
            </a:r>
            <a:endParaRPr kumimoji="1" lang="ja-JP" altLang="en-US" sz="3200" dirty="0"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27620" y="4931704"/>
            <a:ext cx="7056784" cy="13849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/>
              <a:t>東北大学　理学部物理学科４年</a:t>
            </a:r>
            <a:endParaRPr kumimoji="1" lang="en-US" altLang="ja-JP" sz="2800" dirty="0" smtClean="0"/>
          </a:p>
          <a:p>
            <a:pPr algn="ctr"/>
            <a:r>
              <a:rPr lang="ja-JP" altLang="en-US" sz="2800" dirty="0" smtClean="0"/>
              <a:t>素粒子実験</a:t>
            </a:r>
            <a:r>
              <a:rPr lang="ja-JP" altLang="en-US" sz="2800" dirty="0"/>
              <a:t>研究室</a:t>
            </a:r>
            <a:endParaRPr kumimoji="1" lang="en-US" altLang="ja-JP" sz="2800" dirty="0" smtClean="0"/>
          </a:p>
          <a:p>
            <a:pPr algn="ctr"/>
            <a:r>
              <a:rPr lang="ja-JP" altLang="en-US" sz="2800" dirty="0" smtClean="0"/>
              <a:t>篠田　直幸</a:t>
            </a:r>
            <a:endParaRPr kumimoji="1" lang="ja-JP" altLang="en-US" sz="28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8357-0D09-4ED1-AE36-2917721A347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425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2643772" y="404664"/>
            <a:ext cx="6120680" cy="1440160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SOI</a:t>
            </a:r>
            <a:r>
              <a:rPr kumimoji="1" lang="ja-JP" altLang="en-US" sz="2400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検出器の</a:t>
            </a:r>
            <a:r>
              <a:rPr lang="ja-JP" altLang="en-US" sz="2400" dirty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放射</a:t>
            </a:r>
            <a:r>
              <a:rPr lang="ja-JP" altLang="en-US" sz="2400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線</a:t>
            </a:r>
            <a:r>
              <a:rPr lang="ja-JP" altLang="en-US" sz="2400" dirty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ダメージ</a:t>
            </a:r>
            <a:endParaRPr kumimoji="1" lang="ja-JP" altLang="en-US" sz="2400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75856" y="1844824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+mn-ea"/>
              </a:rPr>
              <a:t>-SEE,TID</a:t>
            </a:r>
            <a:r>
              <a:rPr kumimoji="1" lang="ja-JP" altLang="en-US" sz="2400" dirty="0" smtClean="0">
                <a:latin typeface="+mn-ea"/>
              </a:rPr>
              <a:t>とその対処法</a:t>
            </a:r>
            <a:r>
              <a:rPr kumimoji="1" lang="en-US" altLang="ja-JP" sz="2400" dirty="0" smtClean="0">
                <a:latin typeface="+mn-ea"/>
              </a:rPr>
              <a:t>-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8357-0D09-4ED1-AE36-2917721A347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726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755576" y="548680"/>
            <a:ext cx="7632848" cy="9361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放</a:t>
            </a:r>
            <a:r>
              <a:rPr lang="ja-JP" altLang="en-US" sz="2400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射線ダメージの種類</a:t>
            </a:r>
            <a:endParaRPr kumimoji="1" lang="ja-JP" altLang="en-US" sz="2400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8357-0D09-4ED1-AE36-2917721A347B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2" y="1916832"/>
            <a:ext cx="7992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主な半導体検出器における放射線ダメージ</a:t>
            </a:r>
            <a:endParaRPr kumimoji="1" lang="en-US" altLang="ja-JP" sz="2400" dirty="0" smtClean="0"/>
          </a:p>
          <a:p>
            <a:endParaRPr lang="en-US" altLang="ja-JP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428" y="2948925"/>
            <a:ext cx="3697614" cy="188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45245" y="2704265"/>
            <a:ext cx="7920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・</a:t>
            </a:r>
            <a:r>
              <a:rPr lang="en-US" altLang="ja-JP" sz="2400" u="sng" dirty="0" smtClean="0">
                <a:solidFill>
                  <a:srgbClr val="FF0000"/>
                </a:solidFill>
                <a:latin typeface="+mn-ea"/>
              </a:rPr>
              <a:t>SEE(Single event effect)</a:t>
            </a:r>
            <a:endParaRPr lang="en-US" altLang="ja-JP" sz="2400" dirty="0" smtClean="0">
              <a:latin typeface="+mn-ea"/>
            </a:endParaRPr>
          </a:p>
          <a:p>
            <a:r>
              <a:rPr lang="ja-JP" altLang="en-US" sz="2400" dirty="0" smtClean="0">
                <a:latin typeface="+mn-ea"/>
              </a:rPr>
              <a:t>　単発の放射線により、偶発的に起こる。</a:t>
            </a:r>
            <a:endParaRPr lang="en-US" altLang="ja-JP" sz="2400" dirty="0" smtClean="0">
              <a:latin typeface="+mn-ea"/>
            </a:endParaRPr>
          </a:p>
          <a:p>
            <a:r>
              <a:rPr lang="ja-JP" altLang="en-US" sz="2400" dirty="0" smtClean="0">
                <a:latin typeface="+mn-ea"/>
              </a:rPr>
              <a:t>　一般的な</a:t>
            </a:r>
            <a:r>
              <a:rPr lang="en-US" altLang="ja-JP" sz="2400" dirty="0" smtClean="0">
                <a:latin typeface="+mn-ea"/>
              </a:rPr>
              <a:t>Bulk CMOS</a:t>
            </a:r>
            <a:r>
              <a:rPr lang="ja-JP" altLang="en-US" sz="2400" dirty="0" smtClean="0">
                <a:latin typeface="+mn-ea"/>
              </a:rPr>
              <a:t>では影響が大きいが、</a:t>
            </a:r>
            <a:endParaRPr lang="en-US" altLang="ja-JP" sz="2400" dirty="0" smtClean="0">
              <a:latin typeface="+mn-ea"/>
            </a:endParaRPr>
          </a:p>
          <a:p>
            <a:pPr lvl="0"/>
            <a:r>
              <a:rPr lang="ja-JP" altLang="en-US" sz="2400" dirty="0">
                <a:latin typeface="+mn-ea"/>
              </a:rPr>
              <a:t>　</a:t>
            </a:r>
            <a:r>
              <a:rPr lang="ja-JP" altLang="en-US" sz="2400" dirty="0" smtClean="0">
                <a:latin typeface="+mn-ea"/>
              </a:rPr>
              <a:t>今回の</a:t>
            </a:r>
            <a:r>
              <a:rPr lang="en-US" altLang="ja-JP" sz="2400" dirty="0" smtClean="0">
                <a:latin typeface="+mn-ea"/>
              </a:rPr>
              <a:t>SOI CMOS</a:t>
            </a:r>
            <a:r>
              <a:rPr lang="ja-JP" altLang="en-US" sz="2400" dirty="0" smtClean="0"/>
              <a:t>では問題</a:t>
            </a:r>
            <a:r>
              <a:rPr lang="ja-JP" altLang="en-US" sz="2400" dirty="0"/>
              <a:t>では</a:t>
            </a:r>
            <a:r>
              <a:rPr lang="ja-JP" altLang="en-US" sz="2400" dirty="0" smtClean="0"/>
              <a:t>ない。</a:t>
            </a:r>
            <a:endParaRPr lang="en-US" altLang="ja-JP" sz="2400" dirty="0" smtClean="0"/>
          </a:p>
          <a:p>
            <a:pPr lvl="0"/>
            <a:endParaRPr lang="en-US" altLang="ja-JP" sz="2400" dirty="0">
              <a:solidFill>
                <a:prstClr val="black"/>
              </a:solidFill>
            </a:endParaRPr>
          </a:p>
          <a:p>
            <a:pPr lvl="0"/>
            <a:r>
              <a:rPr lang="ja-JP" altLang="en-US" sz="2400" dirty="0" smtClean="0">
                <a:solidFill>
                  <a:prstClr val="black"/>
                </a:solidFill>
              </a:rPr>
              <a:t>・</a:t>
            </a:r>
            <a:r>
              <a:rPr lang="en-US" altLang="ja-JP" sz="2400" b="1" u="sng" dirty="0">
                <a:solidFill>
                  <a:srgbClr val="FF0000"/>
                </a:solidFill>
                <a:latin typeface="ＭＳ Ｐゴシック"/>
              </a:rPr>
              <a:t>TID</a:t>
            </a:r>
            <a:r>
              <a:rPr lang="ja-JP" altLang="en-US" sz="2400" b="1" u="sng" dirty="0">
                <a:solidFill>
                  <a:srgbClr val="FF0000"/>
                </a:solidFill>
                <a:latin typeface="ＭＳ Ｐゴシック"/>
              </a:rPr>
              <a:t>効果</a:t>
            </a:r>
            <a:r>
              <a:rPr lang="en-US" altLang="ja-JP" sz="2400" b="1" u="sng" dirty="0">
                <a:solidFill>
                  <a:srgbClr val="FF0000"/>
                </a:solidFill>
                <a:latin typeface="ＭＳ Ｐゴシック"/>
              </a:rPr>
              <a:t>(Total ionizing dose)</a:t>
            </a:r>
            <a:endParaRPr lang="en-US" altLang="ja-JP" sz="2400" b="1" dirty="0">
              <a:solidFill>
                <a:prstClr val="black"/>
              </a:solidFill>
              <a:latin typeface="ＭＳ Ｐゴシック"/>
            </a:endParaRPr>
          </a:p>
          <a:p>
            <a:pPr lvl="0"/>
            <a:r>
              <a:rPr lang="ja-JP" altLang="en-US" sz="2400" dirty="0" smtClean="0">
                <a:solidFill>
                  <a:prstClr val="black"/>
                </a:solidFill>
              </a:rPr>
              <a:t>　放射線</a:t>
            </a:r>
            <a:r>
              <a:rPr lang="ja-JP" altLang="en-US" sz="2400" dirty="0">
                <a:solidFill>
                  <a:prstClr val="black"/>
                </a:solidFill>
              </a:rPr>
              <a:t>の蓄積により</a:t>
            </a:r>
            <a:r>
              <a:rPr lang="ja-JP" altLang="en-US" sz="2400" dirty="0" smtClean="0">
                <a:solidFill>
                  <a:prstClr val="black"/>
                </a:solidFill>
              </a:rPr>
              <a:t>生じる現象。</a:t>
            </a:r>
            <a:endParaRPr lang="en-US" altLang="ja-JP" sz="2400" dirty="0" smtClean="0">
              <a:solidFill>
                <a:prstClr val="black"/>
              </a:solidFill>
            </a:endParaRPr>
          </a:p>
          <a:p>
            <a:pPr lvl="0"/>
            <a:r>
              <a:rPr lang="ja-JP" altLang="en-US" sz="2400" dirty="0" smtClean="0">
                <a:solidFill>
                  <a:prstClr val="black"/>
                </a:solidFill>
              </a:rPr>
              <a:t>　この</a:t>
            </a:r>
            <a:r>
              <a:rPr lang="ja-JP" altLang="en-US" sz="2400" dirty="0">
                <a:solidFill>
                  <a:prstClr val="black"/>
                </a:solidFill>
              </a:rPr>
              <a:t>影響</a:t>
            </a:r>
            <a:r>
              <a:rPr lang="ja-JP" altLang="en-US" sz="2400" dirty="0" smtClean="0">
                <a:solidFill>
                  <a:prstClr val="black"/>
                </a:solidFill>
              </a:rPr>
              <a:t>が最も</a:t>
            </a:r>
            <a:r>
              <a:rPr lang="ja-JP" altLang="en-US" sz="2400" dirty="0">
                <a:solidFill>
                  <a:prstClr val="black"/>
                </a:solidFill>
              </a:rPr>
              <a:t>懸念されて</a:t>
            </a:r>
            <a:r>
              <a:rPr lang="ja-JP" altLang="en-US" sz="2400" dirty="0" smtClean="0">
                <a:solidFill>
                  <a:prstClr val="black"/>
                </a:solidFill>
              </a:rPr>
              <a:t>いる</a:t>
            </a:r>
            <a:r>
              <a:rPr lang="ja-JP" altLang="en-US" sz="2400" dirty="0">
                <a:solidFill>
                  <a:prstClr val="black"/>
                </a:solidFill>
              </a:rPr>
              <a:t>。</a:t>
            </a:r>
            <a:endParaRPr lang="en-US" altLang="ja-JP" sz="2400" dirty="0">
              <a:solidFill>
                <a:prstClr val="black"/>
              </a:solidFill>
            </a:endParaRPr>
          </a:p>
          <a:p>
            <a:endParaRPr lang="en-US" altLang="ja-JP" sz="2400" dirty="0" smtClean="0"/>
          </a:p>
          <a:p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484724" y="3637183"/>
            <a:ext cx="80021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solidFill>
                  <a:srgbClr val="00B050"/>
                </a:solidFill>
              </a:rPr>
              <a:t>絶縁層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2948925"/>
            <a:ext cx="12241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荷電粒子</a:t>
            </a:r>
            <a:endParaRPr kumimoji="1" lang="ja-JP" altLang="en-US" sz="1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732816" y="2908979"/>
            <a:ext cx="12241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荷電粒子</a:t>
            </a:r>
            <a:endParaRPr kumimoji="1" lang="ja-JP" altLang="en-US" sz="1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769175" y="3148822"/>
            <a:ext cx="108012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酸化膜</a:t>
            </a:r>
            <a:endParaRPr kumimoji="1" lang="ja-JP" altLang="en-US" sz="1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44659" y="4037828"/>
            <a:ext cx="89916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空乏層</a:t>
            </a:r>
            <a:endParaRPr kumimoji="1" lang="ja-JP" altLang="en-US" sz="1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120" y="2449940"/>
            <a:ext cx="3304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Bulk CMOS              SOI CMOS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109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4932040" y="2636912"/>
            <a:ext cx="2232248" cy="362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755576" y="548680"/>
            <a:ext cx="7632848" cy="9361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TID</a:t>
            </a:r>
            <a:r>
              <a:rPr kumimoji="1" lang="ja-JP" altLang="en-US" sz="2800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（</a:t>
            </a:r>
            <a:r>
              <a:rPr kumimoji="1" lang="en-US" altLang="ja-JP" sz="2800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Total Ionizing Dose</a:t>
            </a:r>
            <a:r>
              <a:rPr kumimoji="1" lang="ja-JP" altLang="en-US" sz="2800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）効果</a:t>
            </a:r>
            <a:endParaRPr kumimoji="1" lang="ja-JP" altLang="en-US" sz="2800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632298"/>
            <a:ext cx="3107805" cy="244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矢印コネクタ 5"/>
          <p:cNvCxnSpPr/>
          <p:nvPr/>
        </p:nvCxnSpPr>
        <p:spPr>
          <a:xfrm flipH="1">
            <a:off x="1331640" y="2048140"/>
            <a:ext cx="1584176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右矢印 6"/>
          <p:cNvSpPr/>
          <p:nvPr/>
        </p:nvSpPr>
        <p:spPr>
          <a:xfrm>
            <a:off x="3586818" y="2858592"/>
            <a:ext cx="625142" cy="282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577" y="1612633"/>
            <a:ext cx="2989505" cy="235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直線コネクタ 9"/>
          <p:cNvCxnSpPr/>
          <p:nvPr/>
        </p:nvCxnSpPr>
        <p:spPr>
          <a:xfrm>
            <a:off x="5724128" y="2048140"/>
            <a:ext cx="0" cy="5167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5724128" y="2564904"/>
            <a:ext cx="6480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6372200" y="2048140"/>
            <a:ext cx="0" cy="5167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1077628" y="4095481"/>
            <a:ext cx="73448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１．放射線の入射により、</a:t>
            </a:r>
            <a:r>
              <a:rPr lang="en-US" altLang="ja-JP" sz="2000" dirty="0" smtClean="0"/>
              <a:t>Si</a:t>
            </a:r>
            <a:r>
              <a:rPr lang="ja-JP" altLang="en-US" sz="2000" dirty="0" smtClean="0"/>
              <a:t>層、</a:t>
            </a:r>
            <a:r>
              <a:rPr lang="ja-JP" altLang="en-US" sz="2000" dirty="0"/>
              <a:t>絶縁</a:t>
            </a:r>
            <a:r>
              <a:rPr lang="ja-JP" altLang="en-US" sz="2000" dirty="0" smtClean="0"/>
              <a:t>層で電離が生じる。</a:t>
            </a:r>
            <a:endParaRPr lang="en-US" altLang="ja-JP" sz="2000" dirty="0" smtClean="0"/>
          </a:p>
          <a:p>
            <a:endParaRPr kumimoji="1" lang="en-US" altLang="ja-JP" sz="2000" dirty="0" smtClean="0"/>
          </a:p>
          <a:p>
            <a:r>
              <a:rPr kumimoji="1" lang="ja-JP" altLang="en-US" sz="2000" dirty="0" smtClean="0"/>
              <a:t>２．</a:t>
            </a:r>
            <a:r>
              <a:rPr lang="ja-JP" altLang="en-US" sz="2000" dirty="0"/>
              <a:t>絶縁</a:t>
            </a:r>
            <a:r>
              <a:rPr kumimoji="1" lang="ja-JP" altLang="en-US" sz="2000" dirty="0" smtClean="0"/>
              <a:t>層の一部にホールがトラップされる。</a:t>
            </a:r>
            <a:endParaRPr kumimoji="1" lang="en-US" altLang="ja-JP" sz="2000" dirty="0" smtClean="0"/>
          </a:p>
          <a:p>
            <a:endParaRPr lang="en-US" altLang="ja-JP" sz="2000" dirty="0" smtClean="0"/>
          </a:p>
          <a:p>
            <a:r>
              <a:rPr lang="ja-JP" altLang="en-US" sz="2000" dirty="0" smtClean="0"/>
              <a:t>３、トランジスタ下面に電子が誘起され、ゲート電圧に依存せず</a:t>
            </a:r>
            <a:endParaRPr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電流が流れ</a:t>
            </a:r>
            <a:r>
              <a:rPr kumimoji="1" lang="ja-JP" altLang="en-US" sz="2000" dirty="0" smtClean="0"/>
              <a:t>る。</a:t>
            </a:r>
            <a:endParaRPr kumimoji="1" lang="en-US" altLang="ja-JP" sz="2000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endParaRPr kumimoji="1" lang="ja-JP" altLang="en-US" dirty="0"/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1151620" y="6364832"/>
            <a:ext cx="648072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2176896" y="6048407"/>
            <a:ext cx="3979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読み出し</a:t>
            </a:r>
            <a:r>
              <a:rPr lang="ja-JP" altLang="en-US" sz="2400" dirty="0" smtClean="0">
                <a:solidFill>
                  <a:srgbClr val="FF0000"/>
                </a:solidFill>
              </a:rPr>
              <a:t>回路正常動作しない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69084" y="2132856"/>
            <a:ext cx="1655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トラップされたホール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8357-0D09-4ED1-AE36-2917721A347B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5095816" y="2636912"/>
            <a:ext cx="1872208" cy="3628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solidFill>
                  <a:schemeClr val="tx1"/>
                </a:solidFill>
              </a:rPr>
              <a:t>+ + + + + + + +</a:t>
            </a:r>
          </a:p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+ + + + + + + + 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cxnSp>
        <p:nvCxnSpPr>
          <p:cNvPr id="18" name="直線矢印コネクタ 17"/>
          <p:cNvCxnSpPr>
            <a:stCxn id="5" idx="1"/>
          </p:cNvCxnSpPr>
          <p:nvPr/>
        </p:nvCxnSpPr>
        <p:spPr>
          <a:xfrm flipH="1">
            <a:off x="6588224" y="2456022"/>
            <a:ext cx="1080860" cy="3344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56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357" y="2637742"/>
            <a:ext cx="1260273" cy="244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92" y="2571373"/>
            <a:ext cx="3043698" cy="2706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角丸四角形 1"/>
          <p:cNvSpPr/>
          <p:nvPr/>
        </p:nvSpPr>
        <p:spPr>
          <a:xfrm>
            <a:off x="755576" y="548680"/>
            <a:ext cx="7632848" cy="9361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TID</a:t>
            </a:r>
            <a:r>
              <a:rPr kumimoji="1" lang="ja-JP" altLang="en-US" sz="2400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効果に</a:t>
            </a:r>
            <a:r>
              <a:rPr lang="ja-JP" altLang="en-US" sz="2400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よるトランジスタの特性変化</a:t>
            </a:r>
            <a:endParaRPr kumimoji="1" lang="ja-JP" altLang="en-US" sz="2400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6808" y="1733906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+mn-ea"/>
              </a:rPr>
              <a:t>BOX</a:t>
            </a:r>
            <a:r>
              <a:rPr lang="ja-JP" altLang="en-US" sz="2400" dirty="0" smtClean="0">
                <a:latin typeface="+mn-ea"/>
              </a:rPr>
              <a:t>層にトラップした正電荷を仮定した際の</a:t>
            </a:r>
            <a:r>
              <a:rPr lang="en-US" altLang="ja-JP" sz="2400" dirty="0" smtClean="0">
                <a:latin typeface="+mn-ea"/>
              </a:rPr>
              <a:t>TCAD</a:t>
            </a:r>
          </a:p>
          <a:p>
            <a:r>
              <a:rPr lang="ja-JP" altLang="en-US" sz="2400" dirty="0" smtClean="0">
                <a:latin typeface="+mn-ea"/>
              </a:rPr>
              <a:t>シミュレーション結果</a:t>
            </a:r>
            <a:endParaRPr lang="en-US" altLang="ja-JP" sz="2400" dirty="0" smtClean="0"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88024" y="2310758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+mn-ea"/>
              </a:rPr>
              <a:t>BOX</a:t>
            </a:r>
            <a:r>
              <a:rPr kumimoji="1" lang="ja-JP" altLang="en-US" sz="2000" dirty="0" smtClean="0">
                <a:latin typeface="+mn-ea"/>
              </a:rPr>
              <a:t>層にトラップされる</a:t>
            </a:r>
            <a:endParaRPr kumimoji="1" lang="en-US" altLang="ja-JP" sz="2000" dirty="0" smtClean="0">
              <a:latin typeface="+mn-ea"/>
            </a:endParaRPr>
          </a:p>
          <a:p>
            <a:r>
              <a:rPr kumimoji="1" lang="ja-JP" altLang="en-US" sz="2000" dirty="0" smtClean="0">
                <a:latin typeface="+mn-ea"/>
              </a:rPr>
              <a:t>正電荷が多いほど、</a:t>
            </a:r>
            <a:endParaRPr kumimoji="1" lang="en-US" altLang="ja-JP" sz="2000" dirty="0" smtClean="0">
              <a:latin typeface="+mn-ea"/>
            </a:endParaRPr>
          </a:p>
          <a:p>
            <a:r>
              <a:rPr lang="ja-JP" altLang="en-US" sz="2000" dirty="0" smtClean="0">
                <a:latin typeface="+mn-ea"/>
              </a:rPr>
              <a:t>トランジスタ特性が負方向に</a:t>
            </a:r>
            <a:endParaRPr lang="en-US" altLang="ja-JP" sz="2000" dirty="0" smtClean="0">
              <a:latin typeface="+mn-ea"/>
            </a:endParaRPr>
          </a:p>
          <a:p>
            <a:r>
              <a:rPr lang="ja-JP" altLang="en-US" sz="2000" dirty="0" smtClean="0">
                <a:latin typeface="+mn-ea"/>
              </a:rPr>
              <a:t>シフトしている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6" name="右矢印 5"/>
          <p:cNvSpPr/>
          <p:nvPr/>
        </p:nvSpPr>
        <p:spPr>
          <a:xfrm>
            <a:off x="5648768" y="3871936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72616" y="375144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u="sng" dirty="0" smtClean="0"/>
              <a:t>閾値電圧の変化</a:t>
            </a:r>
            <a:endParaRPr kumimoji="1" lang="ja-JP" altLang="en-US" sz="2400" u="sng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8357-0D09-4ED1-AE36-2917721A347B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sp>
        <p:nvSpPr>
          <p:cNvPr id="10" name="左矢印 9"/>
          <p:cNvSpPr/>
          <p:nvPr/>
        </p:nvSpPr>
        <p:spPr>
          <a:xfrm>
            <a:off x="1331640" y="2823584"/>
            <a:ext cx="864096" cy="144016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00516" y="5275336"/>
            <a:ext cx="191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ゲート電圧</a:t>
            </a:r>
            <a:r>
              <a:rPr kumimoji="1" lang="en-US" altLang="ja-JP" dirty="0" smtClean="0"/>
              <a:t>(V)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1228" y="2771048"/>
            <a:ext cx="461665" cy="19009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dirty="0" smtClean="0"/>
              <a:t>ドレイン電流（</a:t>
            </a:r>
            <a:r>
              <a:rPr lang="en-US" altLang="ja-JP" dirty="0" smtClean="0"/>
              <a:t>A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4704250" y="6150233"/>
            <a:ext cx="1490438" cy="18002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708413" y="5657480"/>
            <a:ext cx="1486275" cy="49275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865422" y="5659824"/>
            <a:ext cx="360040" cy="24637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5708490" y="5657124"/>
            <a:ext cx="360040" cy="24637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7396058" y="6163881"/>
            <a:ext cx="1490438" cy="18002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7400221" y="5671128"/>
            <a:ext cx="1486275" cy="49275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8344884" y="5672786"/>
            <a:ext cx="360040" cy="24637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7506809" y="5670772"/>
            <a:ext cx="360040" cy="24637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7865792" y="5380917"/>
            <a:ext cx="468052" cy="28985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7865792" y="5127216"/>
            <a:ext cx="468052" cy="253701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5242739" y="5369602"/>
            <a:ext cx="468052" cy="28985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5237236" y="5117266"/>
            <a:ext cx="468052" cy="253701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5242739" y="5657124"/>
            <a:ext cx="462549" cy="262724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 smtClean="0">
                <a:solidFill>
                  <a:schemeClr val="tx1"/>
                </a:solidFill>
              </a:rPr>
              <a:t> 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5237236" y="5659457"/>
            <a:ext cx="473555" cy="13720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コネクタ 40"/>
          <p:cNvCxnSpPr/>
          <p:nvPr/>
        </p:nvCxnSpPr>
        <p:spPr>
          <a:xfrm>
            <a:off x="5045442" y="5449157"/>
            <a:ext cx="0" cy="2789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flipV="1">
            <a:off x="5045442" y="5725364"/>
            <a:ext cx="843068" cy="27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 flipV="1">
            <a:off x="5888510" y="5335954"/>
            <a:ext cx="0" cy="4030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角丸四角形 50"/>
          <p:cNvSpPr/>
          <p:nvPr/>
        </p:nvSpPr>
        <p:spPr>
          <a:xfrm>
            <a:off x="7575049" y="5974440"/>
            <a:ext cx="1086335" cy="1423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7865792" y="5672786"/>
            <a:ext cx="468052" cy="230714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7865792" y="5780312"/>
            <a:ext cx="468052" cy="1258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5" name="直線コネクタ 54"/>
          <p:cNvCxnSpPr/>
          <p:nvPr/>
        </p:nvCxnSpPr>
        <p:spPr>
          <a:xfrm>
            <a:off x="7684233" y="5834904"/>
            <a:ext cx="838075" cy="20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flipH="1" flipV="1">
            <a:off x="8522308" y="5394565"/>
            <a:ext cx="2596" cy="47000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 flipV="1">
            <a:off x="7686829" y="5380917"/>
            <a:ext cx="0" cy="4679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4693408" y="6412392"/>
            <a:ext cx="2088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通常時</a:t>
            </a:r>
            <a:endParaRPr kumimoji="1" lang="ja-JP" altLang="en-US" sz="2000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7170400" y="638509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TID</a:t>
            </a:r>
            <a:r>
              <a:rPr kumimoji="1" lang="ja-JP" altLang="en-US" sz="2000" dirty="0" smtClean="0"/>
              <a:t>効果あり</a:t>
            </a:r>
            <a:endParaRPr kumimoji="1" lang="ja-JP" altLang="en-US" sz="2000" dirty="0"/>
          </a:p>
        </p:txBody>
      </p:sp>
      <p:cxnSp>
        <p:nvCxnSpPr>
          <p:cNvPr id="4097" name="直線コネクタ 4096"/>
          <p:cNvCxnSpPr>
            <a:stCxn id="38" idx="0"/>
          </p:cNvCxnSpPr>
          <p:nvPr/>
        </p:nvCxnSpPr>
        <p:spPr>
          <a:xfrm flipV="1">
            <a:off x="5471262" y="4712946"/>
            <a:ext cx="5503" cy="404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" name="テキスト ボックス 4098"/>
          <p:cNvSpPr txBox="1"/>
          <p:nvPr/>
        </p:nvSpPr>
        <p:spPr>
          <a:xfrm>
            <a:off x="5786874" y="4651712"/>
            <a:ext cx="1535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ゲート</a:t>
            </a:r>
            <a:r>
              <a:rPr lang="ja-JP" altLang="en-US" dirty="0" smtClean="0"/>
              <a:t>に</a:t>
            </a:r>
            <a:endParaRPr lang="en-US" altLang="ja-JP" dirty="0" smtClean="0"/>
          </a:p>
          <a:p>
            <a:r>
              <a:rPr lang="ja-JP" altLang="en-US" dirty="0" smtClean="0"/>
              <a:t>正</a:t>
            </a:r>
            <a:r>
              <a:rPr kumimoji="1" lang="ja-JP" altLang="en-US" dirty="0" smtClean="0"/>
              <a:t>電圧を印加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871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755576" y="548680"/>
            <a:ext cx="7632848" cy="9361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放射線</a:t>
            </a:r>
            <a:r>
              <a:rPr lang="ja-JP" altLang="en-US" sz="2400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ダメージに対する解決策</a:t>
            </a:r>
            <a:endParaRPr kumimoji="1" lang="ja-JP" altLang="en-US" sz="2400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8357-0D09-4ED1-AE36-2917721A347B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536" y="1988840"/>
            <a:ext cx="842493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これらの放射線ダメージを補償する仕組みとしては次の二つがあります。</a:t>
            </a:r>
            <a:endParaRPr kumimoji="1" lang="en-US" altLang="ja-JP" sz="2400" dirty="0" smtClean="0"/>
          </a:p>
          <a:p>
            <a:endParaRPr lang="en-US" altLang="ja-JP" dirty="0"/>
          </a:p>
          <a:p>
            <a:pPr lvl="0"/>
            <a:endParaRPr lang="en-US" altLang="ja-JP" sz="2800" dirty="0" smtClean="0">
              <a:solidFill>
                <a:prstClr val="black"/>
              </a:solidFill>
            </a:endParaRPr>
          </a:p>
          <a:p>
            <a:pPr lvl="0"/>
            <a:r>
              <a:rPr lang="ja-JP" altLang="en-US" sz="2800" dirty="0" smtClean="0">
                <a:solidFill>
                  <a:prstClr val="black"/>
                </a:solidFill>
              </a:rPr>
              <a:t>・</a:t>
            </a:r>
            <a:r>
              <a:rPr lang="ja-JP" altLang="en-US" sz="2800" dirty="0">
                <a:solidFill>
                  <a:srgbClr val="FF0000"/>
                </a:solidFill>
              </a:rPr>
              <a:t>２層</a:t>
            </a:r>
            <a:r>
              <a:rPr lang="en-US" altLang="ja-JP" sz="2800" dirty="0">
                <a:solidFill>
                  <a:srgbClr val="FF0000"/>
                </a:solidFill>
              </a:rPr>
              <a:t>SOI</a:t>
            </a:r>
            <a:r>
              <a:rPr lang="ja-JP" altLang="en-US" sz="2800" dirty="0">
                <a:solidFill>
                  <a:srgbClr val="FF0000"/>
                </a:solidFill>
              </a:rPr>
              <a:t>構造</a:t>
            </a:r>
            <a:r>
              <a:rPr lang="ja-JP" altLang="en-US" sz="2800" dirty="0">
                <a:solidFill>
                  <a:prstClr val="black"/>
                </a:solidFill>
              </a:rPr>
              <a:t>の導入</a:t>
            </a:r>
            <a:endParaRPr lang="en-US" altLang="ja-JP" sz="2800" dirty="0">
              <a:solidFill>
                <a:prstClr val="black"/>
              </a:solidFill>
            </a:endParaRPr>
          </a:p>
          <a:p>
            <a:endParaRPr kumimoji="1" lang="en-US" altLang="ja-JP" sz="2400" dirty="0" smtClean="0"/>
          </a:p>
          <a:p>
            <a:pPr lvl="0"/>
            <a:endParaRPr kumimoji="1" lang="en-US" altLang="ja-JP" sz="2800" dirty="0" smtClean="0"/>
          </a:p>
          <a:p>
            <a:pPr lvl="0"/>
            <a:r>
              <a:rPr kumimoji="1" lang="ja-JP" altLang="en-US" sz="2800" dirty="0" smtClean="0"/>
              <a:t>・</a:t>
            </a:r>
            <a:r>
              <a:rPr lang="en-US" altLang="ja-JP" sz="2800" dirty="0" smtClean="0">
                <a:solidFill>
                  <a:srgbClr val="FF0000"/>
                </a:solidFill>
              </a:rPr>
              <a:t>Nested </a:t>
            </a:r>
            <a:r>
              <a:rPr lang="en-US" altLang="ja-JP" sz="2800" dirty="0">
                <a:solidFill>
                  <a:srgbClr val="FF0000"/>
                </a:solidFill>
              </a:rPr>
              <a:t>Well</a:t>
            </a:r>
            <a:r>
              <a:rPr lang="ja-JP" altLang="en-US" sz="2800" dirty="0">
                <a:solidFill>
                  <a:srgbClr val="FF0000"/>
                </a:solidFill>
              </a:rPr>
              <a:t>構造</a:t>
            </a:r>
            <a:r>
              <a:rPr lang="ja-JP" altLang="en-US" sz="2800" dirty="0">
                <a:solidFill>
                  <a:prstClr val="black"/>
                </a:solidFill>
              </a:rPr>
              <a:t>の導入</a:t>
            </a:r>
          </a:p>
          <a:p>
            <a:r>
              <a:rPr kumimoji="1" lang="ja-JP" altLang="en-US" sz="2800" dirty="0" smtClean="0"/>
              <a:t>　</a:t>
            </a:r>
            <a:endParaRPr kumimoji="1" lang="en-US" altLang="ja-JP" sz="2400" dirty="0" smtClean="0"/>
          </a:p>
          <a:p>
            <a:endParaRPr lang="en-US" altLang="ja-JP" sz="2400" dirty="0"/>
          </a:p>
          <a:p>
            <a:r>
              <a:rPr kumimoji="1" lang="ja-JP" altLang="en-US" sz="2800" dirty="0" smtClean="0">
                <a:solidFill>
                  <a:prstClr val="black"/>
                </a:solidFill>
              </a:rPr>
              <a:t>　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6023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147" y="3032203"/>
            <a:ext cx="2808312" cy="271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角丸四角形 1"/>
          <p:cNvSpPr/>
          <p:nvPr/>
        </p:nvSpPr>
        <p:spPr>
          <a:xfrm>
            <a:off x="755576" y="548680"/>
            <a:ext cx="7632848" cy="9361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解決策</a:t>
            </a:r>
            <a:r>
              <a:rPr kumimoji="1" lang="en-US" altLang="ja-JP" sz="2400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1 :</a:t>
            </a:r>
            <a:r>
              <a:rPr kumimoji="1" lang="ja-JP" altLang="en-US" sz="2400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 ２層</a:t>
            </a:r>
            <a:r>
              <a:rPr kumimoji="1" lang="en-US" altLang="ja-JP" sz="2400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SOI</a:t>
            </a:r>
            <a:r>
              <a:rPr kumimoji="1" lang="ja-JP" altLang="en-US" sz="2400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構造による放射線ダメージ補償</a:t>
            </a:r>
            <a:endParaRPr kumimoji="1" lang="ja-JP" altLang="en-US" sz="2400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87051" y="1788455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u="sng" dirty="0" smtClean="0">
                <a:solidFill>
                  <a:srgbClr val="FF0000"/>
                </a:solidFill>
              </a:rPr>
              <a:t>新たに導入した</a:t>
            </a:r>
            <a:r>
              <a:rPr lang="en-US" altLang="ja-JP" sz="2400" u="sng" dirty="0" smtClean="0">
                <a:solidFill>
                  <a:srgbClr val="FF0000"/>
                </a:solidFill>
              </a:rPr>
              <a:t>Middle Silicon</a:t>
            </a:r>
            <a:r>
              <a:rPr lang="ja-JP" altLang="en-US" sz="2400" u="sng" dirty="0" smtClean="0">
                <a:solidFill>
                  <a:srgbClr val="FF0000"/>
                </a:solidFill>
              </a:rPr>
              <a:t>層に</a:t>
            </a:r>
            <a:endParaRPr lang="en-US" altLang="ja-JP" sz="2400" u="sng" dirty="0" smtClean="0">
              <a:solidFill>
                <a:srgbClr val="FF0000"/>
              </a:solidFill>
            </a:endParaRPr>
          </a:p>
          <a:p>
            <a:r>
              <a:rPr lang="ja-JP" altLang="en-US" sz="2400" u="sng" dirty="0" smtClean="0">
                <a:solidFill>
                  <a:srgbClr val="FF0000"/>
                </a:solidFill>
              </a:rPr>
              <a:t>負電圧をかけ、たまった正電荷を相殺</a:t>
            </a:r>
            <a:endParaRPr kumimoji="1" lang="ja-JP" altLang="en-US" sz="2400" u="sng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61488" y="6117619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２層</a:t>
            </a:r>
            <a:r>
              <a:rPr kumimoji="1" lang="en-US" altLang="ja-JP" sz="2400" dirty="0" smtClean="0"/>
              <a:t>SOI</a:t>
            </a:r>
            <a:r>
              <a:rPr kumimoji="1" lang="ja-JP" altLang="en-US" sz="2400" dirty="0" smtClean="0"/>
              <a:t>構造</a:t>
            </a:r>
            <a:endParaRPr kumimoji="1" lang="ja-JP" alt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30706"/>
            <a:ext cx="3423086" cy="269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1432240" y="4617587"/>
            <a:ext cx="2016224" cy="173089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Middle silicon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785107" y="6145977"/>
            <a:ext cx="4358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TCAD</a:t>
            </a:r>
            <a:r>
              <a:rPr kumimoji="1" lang="ja-JP" altLang="en-US" sz="2000" dirty="0" smtClean="0"/>
              <a:t>によるシミュレーション結果</a:t>
            </a:r>
            <a:endParaRPr kumimoji="1" lang="ja-JP" altLang="en-US" sz="2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8357-0D09-4ED1-AE36-2917721A347B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6" name="右矢印 5"/>
          <p:cNvSpPr/>
          <p:nvPr/>
        </p:nvSpPr>
        <p:spPr>
          <a:xfrm>
            <a:off x="5976156" y="3313969"/>
            <a:ext cx="792088" cy="1440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>
            <a:stCxn id="11" idx="1"/>
          </p:cNvCxnSpPr>
          <p:nvPr/>
        </p:nvCxnSpPr>
        <p:spPr>
          <a:xfrm flipH="1" flipV="1">
            <a:off x="829400" y="4678256"/>
            <a:ext cx="602840" cy="25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14344" y="442134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-</a:t>
            </a:r>
            <a:r>
              <a:rPr kumimoji="1" lang="en-US" altLang="ja-JP" dirty="0" err="1" smtClean="0"/>
              <a:t>Vmid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73184" y="4378050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/>
              <a:t>+   +  +  +  +  +  + </a:t>
            </a:r>
            <a:endParaRPr kumimoji="1" lang="ja-JP" altLang="en-US" sz="1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503856" y="4715610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/>
              <a:t>+   +  +  +  +  +  + </a:t>
            </a:r>
            <a:endParaRPr kumimoji="1" lang="ja-JP" altLang="en-US" sz="1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780144" y="580664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ゲート電圧</a:t>
            </a:r>
            <a:r>
              <a:rPr lang="en-US" altLang="ja-JP" dirty="0" smtClean="0"/>
              <a:t>(V)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678863" y="3501008"/>
            <a:ext cx="461665" cy="19442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dirty="0" smtClean="0"/>
              <a:t>ドレイン電流</a:t>
            </a:r>
            <a:r>
              <a:rPr lang="en-US" altLang="ja-JP" dirty="0" smtClean="0"/>
              <a:t>(A)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0202" y="6469013"/>
            <a:ext cx="2522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Symbol" pitchFamily="18" charset="2"/>
              </a:rPr>
              <a:t>r</a:t>
            </a:r>
            <a:r>
              <a:rPr kumimoji="1" lang="en-US" altLang="ja-JP" dirty="0" smtClean="0"/>
              <a:t>=3.0*10</a:t>
            </a:r>
            <a:r>
              <a:rPr kumimoji="1" lang="en-US" altLang="ja-JP" baseline="30000" dirty="0" smtClean="0"/>
              <a:t>17</a:t>
            </a:r>
            <a:r>
              <a:rPr kumimoji="1" lang="en-US" altLang="ja-JP" dirty="0" smtClean="0"/>
              <a:t>(/cm</a:t>
            </a:r>
            <a:r>
              <a:rPr kumimoji="1" lang="en-US" altLang="ja-JP" baseline="30000" dirty="0" smtClean="0"/>
              <a:t>3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を仮定</a:t>
            </a:r>
            <a:endParaRPr kumimoji="1" lang="en-US" altLang="ja-JP" baseline="300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459" y="3176536"/>
            <a:ext cx="1076795" cy="187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67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NestedWe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65322"/>
            <a:ext cx="4262368" cy="304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角丸四角形 1"/>
          <p:cNvSpPr/>
          <p:nvPr/>
        </p:nvSpPr>
        <p:spPr>
          <a:xfrm>
            <a:off x="755576" y="548680"/>
            <a:ext cx="7632848" cy="9361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解決策</a:t>
            </a:r>
            <a:r>
              <a:rPr lang="en-US" altLang="ja-JP" sz="2400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2 : Nested Well</a:t>
            </a:r>
            <a:r>
              <a:rPr lang="ja-JP" altLang="en-US" sz="2400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構造</a:t>
            </a:r>
            <a:endParaRPr kumimoji="1" lang="ja-JP" altLang="en-US" sz="2400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64088" y="1803211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２層</a:t>
            </a:r>
            <a:r>
              <a:rPr lang="en-US" altLang="ja-JP" sz="2400" dirty="0" smtClean="0">
                <a:latin typeface="+mn-ea"/>
              </a:rPr>
              <a:t>SOI</a:t>
            </a:r>
            <a:r>
              <a:rPr lang="ja-JP" altLang="en-US" sz="2400" dirty="0" smtClean="0"/>
              <a:t>と同様の原理で放射線ダメージの</a:t>
            </a:r>
            <a:endParaRPr lang="en-US" altLang="ja-JP" sz="2400" dirty="0" smtClean="0"/>
          </a:p>
          <a:p>
            <a:r>
              <a:rPr lang="ja-JP" altLang="en-US" sz="2400" dirty="0" smtClean="0"/>
              <a:t>補償を目的としている。</a:t>
            </a:r>
            <a:endParaRPr lang="en-US" altLang="ja-JP" sz="2400" dirty="0" smtClean="0"/>
          </a:p>
          <a:p>
            <a:r>
              <a:rPr kumimoji="1" lang="en-US" altLang="ja-JP" sz="2000" dirty="0" smtClean="0"/>
              <a:t>(BNW:</a:t>
            </a:r>
            <a:r>
              <a:rPr kumimoji="1" lang="ja-JP" altLang="en-US" sz="2000" dirty="0" smtClean="0"/>
              <a:t>ホールトラップの相殺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  </a:t>
            </a:r>
            <a:r>
              <a:rPr lang="en-US" altLang="ja-JP" sz="2000" dirty="0" smtClean="0"/>
              <a:t>BPW:</a:t>
            </a:r>
            <a:r>
              <a:rPr lang="ja-JP" altLang="en-US" sz="2000" dirty="0" smtClean="0"/>
              <a:t>電離電荷の回収</a:t>
            </a:r>
            <a:r>
              <a:rPr kumimoji="1" lang="en-US" altLang="ja-JP" sz="2000" dirty="0" smtClean="0"/>
              <a:t>)</a:t>
            </a:r>
            <a:endParaRPr kumimoji="1" lang="ja-JP" altLang="en-US" sz="2000" dirty="0"/>
          </a:p>
        </p:txBody>
      </p:sp>
      <p:sp>
        <p:nvSpPr>
          <p:cNvPr id="5" name="下矢印 4"/>
          <p:cNvSpPr/>
          <p:nvPr/>
        </p:nvSpPr>
        <p:spPr>
          <a:xfrm>
            <a:off x="6575659" y="3603104"/>
            <a:ext cx="432048" cy="3639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148064" y="3967088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+mn-ea"/>
              </a:rPr>
              <a:t>回路素子を覆う必要が</a:t>
            </a:r>
            <a:endParaRPr kumimoji="1" lang="en-US" altLang="ja-JP" sz="2400" dirty="0" smtClean="0">
              <a:latin typeface="+mn-ea"/>
            </a:endParaRPr>
          </a:p>
          <a:p>
            <a:r>
              <a:rPr kumimoji="1" lang="ja-JP" altLang="en-US" sz="2400" dirty="0" smtClean="0">
                <a:latin typeface="+mn-ea"/>
              </a:rPr>
              <a:t>あるため、</a:t>
            </a:r>
            <a:r>
              <a:rPr kumimoji="1" lang="en-US" altLang="ja-JP" sz="2400" dirty="0" smtClean="0">
                <a:latin typeface="+mn-ea"/>
              </a:rPr>
              <a:t>BNW</a:t>
            </a:r>
            <a:r>
              <a:rPr kumimoji="1" lang="ja-JP" altLang="en-US" sz="2400" dirty="0" err="1" smtClean="0">
                <a:latin typeface="+mn-ea"/>
              </a:rPr>
              <a:t>、</a:t>
            </a:r>
            <a:r>
              <a:rPr kumimoji="1" lang="en-US" altLang="ja-JP" sz="2400" dirty="0" smtClean="0">
                <a:latin typeface="+mn-ea"/>
              </a:rPr>
              <a:t>BPW</a:t>
            </a:r>
            <a:r>
              <a:rPr kumimoji="1" lang="ja-JP" altLang="en-US" sz="2400" dirty="0" smtClean="0">
                <a:latin typeface="+mn-ea"/>
              </a:rPr>
              <a:t>が大きくなる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5148064" y="5373216"/>
            <a:ext cx="3649339" cy="108012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000" u="sng" dirty="0" smtClean="0">
                <a:solidFill>
                  <a:schemeClr val="tx1"/>
                </a:solidFill>
              </a:rPr>
              <a:t>BNW,BPW</a:t>
            </a:r>
            <a:r>
              <a:rPr kumimoji="1" lang="ja-JP" altLang="en-US" sz="2000" u="sng" dirty="0" smtClean="0">
                <a:solidFill>
                  <a:schemeClr val="tx1"/>
                </a:solidFill>
              </a:rPr>
              <a:t>間で生じる寄生容量が</a:t>
            </a:r>
            <a:r>
              <a:rPr lang="ja-JP" altLang="en-US" sz="2000" u="sng" dirty="0" smtClean="0">
                <a:solidFill>
                  <a:schemeClr val="tx1"/>
                </a:solidFill>
              </a:rPr>
              <a:t>大きくなると予想される </a:t>
            </a:r>
            <a:endParaRPr kumimoji="1" lang="ja-JP" altLang="en-US" sz="2000" u="sng" dirty="0">
              <a:solidFill>
                <a:schemeClr val="tx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499868" y="5080828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</a:rPr>
              <a:t>△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8357-0D09-4ED1-AE36-2917721A347B}" type="slidenum">
              <a:rPr kumimoji="1" lang="ja-JP" altLang="en-US" smtClean="0"/>
              <a:t>16</a:t>
            </a:fld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>
            <a:off x="3163569" y="3061597"/>
            <a:ext cx="72008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347864" y="3429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H="1">
            <a:off x="3235577" y="3048767"/>
            <a:ext cx="223292" cy="2379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V="1">
            <a:off x="3127565" y="3061597"/>
            <a:ext cx="216024" cy="225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3347864" y="3176019"/>
            <a:ext cx="111004" cy="1106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39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>
          <a:xfrm>
            <a:off x="899592" y="2780928"/>
            <a:ext cx="6912768" cy="156966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755576" y="548680"/>
            <a:ext cx="7632848" cy="9361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試験</a:t>
            </a:r>
            <a:r>
              <a:rPr kumimoji="1" lang="ja-JP" altLang="en-US" sz="2400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内容と目的</a:t>
            </a:r>
            <a:endParaRPr kumimoji="1" lang="ja-JP" altLang="en-US" sz="2400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8357-0D09-4ED1-AE36-2917721A347B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5576" y="1916832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以下</a:t>
            </a:r>
            <a:r>
              <a:rPr lang="ja-JP" altLang="en-US" sz="2400" dirty="0" smtClean="0"/>
              <a:t>の</a:t>
            </a:r>
            <a:r>
              <a:rPr lang="ja-JP" altLang="en-US" sz="2400" dirty="0"/>
              <a:t>試験</a:t>
            </a:r>
            <a:r>
              <a:rPr lang="ja-JP" altLang="en-US" sz="2400" dirty="0" smtClean="0"/>
              <a:t>を行います。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9592" y="2780928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放射線ダメージによるトランジスタ特性変化測定</a:t>
            </a:r>
            <a:endParaRPr kumimoji="1" lang="en-US" altLang="ja-JP" sz="2400" dirty="0" smtClean="0"/>
          </a:p>
          <a:p>
            <a:pPr algn="ctr"/>
            <a:r>
              <a:rPr lang="ja-JP" altLang="en-US" sz="2400" dirty="0" smtClean="0"/>
              <a:t>　　　　　　　　　　　　　　　　　　　　　　　（シフト量）</a:t>
            </a:r>
            <a:endParaRPr lang="en-US" altLang="ja-JP" sz="2400" dirty="0"/>
          </a:p>
          <a:p>
            <a:r>
              <a:rPr kumimoji="1" lang="ja-JP" altLang="en-US" sz="2400" dirty="0" smtClean="0"/>
              <a:t>・</a:t>
            </a:r>
            <a:r>
              <a:rPr kumimoji="1" lang="en-US" altLang="ja-JP" sz="2400" dirty="0" smtClean="0"/>
              <a:t>0krad</a:t>
            </a:r>
            <a:r>
              <a:rPr kumimoji="1" lang="ja-JP" altLang="en-US" sz="2400" dirty="0" smtClean="0"/>
              <a:t>から</a:t>
            </a:r>
            <a:r>
              <a:rPr kumimoji="1" lang="en-US" altLang="ja-JP" sz="2400" dirty="0" smtClean="0"/>
              <a:t>100Mrad</a:t>
            </a:r>
            <a:r>
              <a:rPr kumimoji="1" lang="ja-JP" altLang="en-US" sz="2400" dirty="0" err="1" smtClean="0"/>
              <a:t>までの</a:t>
            </a:r>
            <a:r>
              <a:rPr kumimoji="1" lang="en-US" altLang="ja-JP" sz="2400" dirty="0" smtClean="0"/>
              <a:t>12</a:t>
            </a:r>
            <a:r>
              <a:rPr kumimoji="1" lang="ja-JP" altLang="en-US" sz="2400" dirty="0" smtClean="0"/>
              <a:t>点の照射量を照射し、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その都度</a:t>
            </a:r>
            <a:r>
              <a:rPr lang="ja-JP" altLang="en-US" sz="2400" dirty="0"/>
              <a:t>、</a:t>
            </a:r>
            <a:r>
              <a:rPr lang="ja-JP" altLang="en-US" sz="2400" dirty="0" smtClean="0"/>
              <a:t>再度トランジスタ特性の評価　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05685" y="5157192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（</a:t>
            </a:r>
            <a:r>
              <a:rPr kumimoji="1" lang="en-US" altLang="ja-JP" sz="2400" dirty="0" smtClean="0"/>
              <a:t>X</a:t>
            </a:r>
            <a:r>
              <a:rPr kumimoji="1" lang="ja-JP" altLang="en-US" sz="2400" dirty="0" smtClean="0"/>
              <a:t>線源：封入型</a:t>
            </a:r>
            <a:r>
              <a:rPr kumimoji="1" lang="en-US" altLang="ja-JP" sz="2400" dirty="0" smtClean="0"/>
              <a:t>X</a:t>
            </a:r>
            <a:r>
              <a:rPr kumimoji="1" lang="ja-JP" altLang="en-US" sz="2400" dirty="0" smtClean="0"/>
              <a:t>線発生装置　</a:t>
            </a:r>
            <a:r>
              <a:rPr kumimoji="1" lang="en-US" altLang="ja-JP" sz="2400" dirty="0" smtClean="0"/>
              <a:t>SA-HFM3</a:t>
            </a:r>
            <a:r>
              <a:rPr kumimoji="1" lang="ja-JP" altLang="en-US" sz="2400" dirty="0" smtClean="0"/>
              <a:t>使用）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7961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755576" y="548680"/>
            <a:ext cx="7632848" cy="9361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測定項目</a:t>
            </a:r>
            <a:endParaRPr kumimoji="1" lang="ja-JP" altLang="en-US" sz="2400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1593048"/>
            <a:ext cx="83529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ゲート電圧、ドレイン電圧、</a:t>
            </a:r>
            <a:r>
              <a:rPr lang="en-US" altLang="ja-JP" sz="2400" dirty="0" smtClean="0"/>
              <a:t>middle silicon</a:t>
            </a:r>
            <a:r>
              <a:rPr lang="ja-JP" altLang="en-US" sz="2400" dirty="0" smtClean="0"/>
              <a:t>電圧を</a:t>
            </a:r>
            <a:endParaRPr lang="en-US" altLang="ja-JP" sz="2400" dirty="0" smtClean="0"/>
          </a:p>
          <a:p>
            <a:r>
              <a:rPr lang="ja-JP" altLang="en-US" sz="2400" dirty="0" smtClean="0"/>
              <a:t>変化させたときのドレイン電流を測定する</a:t>
            </a:r>
            <a:endParaRPr lang="en-US" altLang="ja-JP" sz="2400" dirty="0" smtClean="0"/>
          </a:p>
          <a:p>
            <a:endParaRPr lang="en-US" altLang="ja-JP" sz="2000" dirty="0" smtClean="0"/>
          </a:p>
          <a:p>
            <a:r>
              <a:rPr lang="ja-JP" altLang="en-US" sz="2000" dirty="0" smtClean="0"/>
              <a:t>測定対象：</a:t>
            </a:r>
            <a:r>
              <a:rPr lang="ja-JP" altLang="en-US" sz="2000" dirty="0">
                <a:latin typeface="+mn-ea"/>
              </a:rPr>
              <a:t>２</a:t>
            </a:r>
            <a:r>
              <a:rPr lang="ja-JP" altLang="en-US" sz="2000" dirty="0" smtClean="0">
                <a:latin typeface="+mn-ea"/>
              </a:rPr>
              <a:t>層</a:t>
            </a:r>
            <a:r>
              <a:rPr lang="en-US" altLang="ja-JP" sz="2000" dirty="0" smtClean="0">
                <a:latin typeface="+mn-ea"/>
              </a:rPr>
              <a:t>SOI</a:t>
            </a:r>
            <a:r>
              <a:rPr lang="ja-JP" altLang="en-US" sz="2000" dirty="0" smtClean="0">
                <a:latin typeface="+mn-ea"/>
              </a:rPr>
              <a:t>構造（</a:t>
            </a:r>
            <a:r>
              <a:rPr lang="en-US" altLang="ja-JP" sz="2000" dirty="0" smtClean="0">
                <a:latin typeface="+mn-ea"/>
              </a:rPr>
              <a:t>NMOS</a:t>
            </a:r>
            <a:r>
              <a:rPr lang="en-US" altLang="ja-JP" sz="2000" dirty="0">
                <a:latin typeface="+mn-ea"/>
              </a:rPr>
              <a:t>,</a:t>
            </a:r>
            <a:r>
              <a:rPr lang="en-US" altLang="ja-JP" sz="2000" dirty="0" smtClean="0">
                <a:latin typeface="+mn-ea"/>
              </a:rPr>
              <a:t>PMOS</a:t>
            </a:r>
            <a:r>
              <a:rPr lang="ja-JP" altLang="en-US" sz="2000" dirty="0" smtClean="0">
                <a:latin typeface="+mn-ea"/>
              </a:rPr>
              <a:t>それぞれ２</a:t>
            </a:r>
            <a:r>
              <a:rPr lang="ja-JP" altLang="en-US" sz="2000" dirty="0">
                <a:latin typeface="+mn-ea"/>
              </a:rPr>
              <a:t>個</a:t>
            </a:r>
            <a:r>
              <a:rPr lang="ja-JP" altLang="en-US" sz="2000" dirty="0" smtClean="0">
                <a:latin typeface="+mn-ea"/>
              </a:rPr>
              <a:t>ずつ）</a:t>
            </a:r>
            <a:endParaRPr lang="en-US" altLang="ja-JP" sz="2000" dirty="0" smtClean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　</a:t>
            </a:r>
            <a:r>
              <a:rPr lang="ja-JP" altLang="en-US" sz="2000" dirty="0" smtClean="0">
                <a:latin typeface="+mn-ea"/>
              </a:rPr>
              <a:t>　　　　　　</a:t>
            </a:r>
            <a:endParaRPr lang="en-US" altLang="ja-JP" sz="2000" dirty="0" smtClean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　</a:t>
            </a:r>
            <a:r>
              <a:rPr lang="ja-JP" altLang="en-US" sz="2000" dirty="0" smtClean="0">
                <a:latin typeface="+mn-ea"/>
              </a:rPr>
              <a:t>　　　　　　</a:t>
            </a:r>
            <a:r>
              <a:rPr lang="en-US" altLang="ja-JP" sz="2000" dirty="0" smtClean="0">
                <a:latin typeface="+mn-ea"/>
              </a:rPr>
              <a:t>Nested Well</a:t>
            </a:r>
            <a:r>
              <a:rPr lang="ja-JP" altLang="en-US" sz="2000" dirty="0" smtClean="0">
                <a:latin typeface="+mn-ea"/>
              </a:rPr>
              <a:t>構造（</a:t>
            </a:r>
            <a:r>
              <a:rPr lang="en-US" altLang="ja-JP" sz="2000" dirty="0" smtClean="0">
                <a:latin typeface="+mn-ea"/>
              </a:rPr>
              <a:t>NMOS,PMOS</a:t>
            </a:r>
            <a:r>
              <a:rPr lang="ja-JP" altLang="en-US" sz="2000" dirty="0" smtClean="0">
                <a:latin typeface="+mn-ea"/>
              </a:rPr>
              <a:t>それぞれ２</a:t>
            </a:r>
            <a:r>
              <a:rPr lang="ja-JP" altLang="en-US" sz="2000" dirty="0">
                <a:latin typeface="+mn-ea"/>
              </a:rPr>
              <a:t>個</a:t>
            </a:r>
            <a:r>
              <a:rPr lang="ja-JP" altLang="en-US" sz="2000" dirty="0" smtClean="0">
                <a:latin typeface="+mn-ea"/>
              </a:rPr>
              <a:t>ずつ）</a:t>
            </a:r>
            <a:r>
              <a:rPr lang="ja-JP" altLang="en-US" sz="2000" dirty="0" smtClean="0"/>
              <a:t>　</a:t>
            </a:r>
            <a:endParaRPr lang="en-US" altLang="ja-JP" sz="2000" dirty="0" smtClean="0"/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8357-0D09-4ED1-AE36-2917721A347B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628256" y="5916458"/>
            <a:ext cx="1800200" cy="54006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628256" y="5157192"/>
            <a:ext cx="1800200" cy="75926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051720" y="5157192"/>
            <a:ext cx="360040" cy="24755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411760" y="5157192"/>
            <a:ext cx="360040" cy="247556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2771800" y="5157192"/>
            <a:ext cx="360040" cy="24755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2411760" y="5013176"/>
            <a:ext cx="360040" cy="14401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2411760" y="4797152"/>
            <a:ext cx="360040" cy="21602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835696" y="5536825"/>
            <a:ext cx="1440160" cy="19643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>
            <a:stCxn id="14" idx="3"/>
          </p:cNvCxnSpPr>
          <p:nvPr/>
        </p:nvCxnSpPr>
        <p:spPr>
          <a:xfrm flipV="1">
            <a:off x="3275856" y="5635040"/>
            <a:ext cx="72008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3995936" y="5459340"/>
            <a:ext cx="0" cy="328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4139952" y="5536825"/>
            <a:ext cx="0" cy="196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endCxn id="10" idx="0"/>
          </p:cNvCxnSpPr>
          <p:nvPr/>
        </p:nvCxnSpPr>
        <p:spPr>
          <a:xfrm>
            <a:off x="2951820" y="4905164"/>
            <a:ext cx="0" cy="252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2231740" y="4306744"/>
            <a:ext cx="0" cy="828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endCxn id="13" idx="0"/>
          </p:cNvCxnSpPr>
          <p:nvPr/>
        </p:nvCxnSpPr>
        <p:spPr>
          <a:xfrm>
            <a:off x="2591780" y="4521596"/>
            <a:ext cx="0" cy="275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2591780" y="4505352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2951820" y="4361336"/>
            <a:ext cx="0" cy="32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3131840" y="4450760"/>
            <a:ext cx="0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2231740" y="4306744"/>
            <a:ext cx="15481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3779912" y="4149080"/>
            <a:ext cx="0" cy="356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3941344" y="4218909"/>
            <a:ext cx="0" cy="1772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3950869" y="4307538"/>
            <a:ext cx="1782784" cy="19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3131840" y="4540770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flipV="1">
            <a:off x="4716016" y="4327216"/>
            <a:ext cx="0" cy="213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 flipV="1">
            <a:off x="4139952" y="5623594"/>
            <a:ext cx="576064" cy="11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 flipV="1">
            <a:off x="4716016" y="4912205"/>
            <a:ext cx="0" cy="722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2951820" y="4905164"/>
            <a:ext cx="17641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>
            <a:off x="4716016" y="4523354"/>
            <a:ext cx="0" cy="381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>
            <a:off x="5724128" y="4149080"/>
            <a:ext cx="0" cy="481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>
            <a:off x="5868144" y="4218909"/>
            <a:ext cx="0" cy="302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>
            <a:off x="6012160" y="430674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>
            <a:stCxn id="5" idx="2"/>
          </p:cNvCxnSpPr>
          <p:nvPr/>
        </p:nvCxnSpPr>
        <p:spPr>
          <a:xfrm>
            <a:off x="2528356" y="6456518"/>
            <a:ext cx="0" cy="212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>
            <a:off x="2528356" y="6669360"/>
            <a:ext cx="2187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 flipV="1">
            <a:off x="4716016" y="5635041"/>
            <a:ext cx="0" cy="10343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ボックス 81"/>
          <p:cNvSpPr txBox="1"/>
          <p:nvPr/>
        </p:nvSpPr>
        <p:spPr>
          <a:xfrm>
            <a:off x="1943456" y="4713966"/>
            <a:ext cx="432048" cy="37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</a:t>
            </a:r>
            <a:endParaRPr kumimoji="1" lang="ja-JP" altLang="en-US" dirty="0"/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2289977" y="4387751"/>
            <a:ext cx="432048" cy="37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G</a:t>
            </a:r>
            <a:endParaRPr kumimoji="1" lang="ja-JP" altLang="en-US" dirty="0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2971590" y="4827378"/>
            <a:ext cx="432048" cy="37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</a:t>
            </a:r>
            <a:endParaRPr kumimoji="1" lang="ja-JP" altLang="en-US" dirty="0"/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4982864" y="485059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Vback</a:t>
            </a:r>
            <a:r>
              <a:rPr kumimoji="1" lang="en-US" altLang="ja-JP" dirty="0" smtClean="0"/>
              <a:t>=</a:t>
            </a:r>
            <a:r>
              <a:rPr kumimoji="1" lang="en-US" altLang="ja-JP" dirty="0" err="1" smtClean="0"/>
              <a:t>Vsource</a:t>
            </a:r>
            <a:r>
              <a:rPr kumimoji="1" lang="en-US" altLang="ja-JP" dirty="0" smtClean="0"/>
              <a:t>=0</a:t>
            </a:r>
            <a:endParaRPr kumimoji="1" lang="ja-JP" altLang="en-US" dirty="0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1792824" y="6456518"/>
            <a:ext cx="1187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back</a:t>
            </a:r>
            <a:endParaRPr kumimoji="1" lang="ja-JP" altLang="en-US" dirty="0"/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3676778" y="5058474"/>
            <a:ext cx="805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Vmid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36096" y="59164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・印加電圧の図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324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755576" y="548680"/>
            <a:ext cx="7632848" cy="9361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トランジスタ特性の測定</a:t>
            </a:r>
            <a:endParaRPr kumimoji="1" lang="ja-JP" altLang="en-US" sz="2400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804248" y="1764872"/>
            <a:ext cx="1944216" cy="15958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半導体パラメータアナライザ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</a:rPr>
              <a:t>Agilent 4155A</a:t>
            </a:r>
          </a:p>
          <a:p>
            <a:pPr algn="ctr"/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algn="r"/>
            <a:endParaRPr kumimoji="1" lang="en-US" altLang="ja-JP" sz="2000" dirty="0" smtClean="0">
              <a:solidFill>
                <a:schemeClr val="tx1"/>
              </a:solidFill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8357-0D09-4ED1-AE36-2917721A347B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635896" y="1764872"/>
            <a:ext cx="1440160" cy="101208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+mn-ea"/>
              </a:rPr>
              <a:t>PC</a:t>
            </a:r>
            <a:endParaRPr kumimoji="1" lang="ja-JP" altLang="en-US" sz="2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026563" y="3573016"/>
            <a:ext cx="2736304" cy="11521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 smtClean="0">
                <a:solidFill>
                  <a:schemeClr val="tx1"/>
                </a:solidFill>
              </a:rPr>
              <a:t>リレーボード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（サブボード上のトランジスタをリレー素子で選択）</a:t>
            </a:r>
            <a:endParaRPr kumimoji="1" lang="en-US" altLang="ja-JP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529056" y="5301208"/>
            <a:ext cx="1800200" cy="14401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 smtClean="0">
                <a:solidFill>
                  <a:schemeClr val="tx1"/>
                </a:solidFill>
              </a:rPr>
              <a:t>サブボード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algn="ctr"/>
            <a:endParaRPr lang="en-US" altLang="ja-JP" sz="2400" dirty="0">
              <a:solidFill>
                <a:schemeClr val="tx1"/>
              </a:solidFill>
            </a:endParaRPr>
          </a:p>
          <a:p>
            <a:pPr algn="ctr"/>
            <a:endParaRPr kumimoji="1" lang="ja-JP" altLang="en-US" sz="2400" dirty="0">
              <a:solidFill>
                <a:schemeClr val="tx1"/>
              </a:solidFill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>
            <a:off x="5797308" y="3789040"/>
            <a:ext cx="13669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7164288" y="3360710"/>
            <a:ext cx="0" cy="428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5797308" y="4005064"/>
            <a:ext cx="1655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V="1">
            <a:off x="7452320" y="3360710"/>
            <a:ext cx="0" cy="644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5797308" y="4238504"/>
            <a:ext cx="1979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直線コネクタ 1024"/>
          <p:cNvCxnSpPr/>
          <p:nvPr/>
        </p:nvCxnSpPr>
        <p:spPr>
          <a:xfrm flipV="1">
            <a:off x="7776356" y="3374358"/>
            <a:ext cx="0" cy="848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直線コネクタ 1028"/>
          <p:cNvCxnSpPr/>
          <p:nvPr/>
        </p:nvCxnSpPr>
        <p:spPr>
          <a:xfrm>
            <a:off x="5735221" y="4509120"/>
            <a:ext cx="27327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直線コネクタ 1030"/>
          <p:cNvCxnSpPr/>
          <p:nvPr/>
        </p:nvCxnSpPr>
        <p:spPr>
          <a:xfrm flipV="1">
            <a:off x="8445360" y="3360710"/>
            <a:ext cx="0" cy="1148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正方形/長方形 1031"/>
          <p:cNvSpPr/>
          <p:nvPr/>
        </p:nvSpPr>
        <p:spPr>
          <a:xfrm>
            <a:off x="3876872" y="4725144"/>
            <a:ext cx="504056" cy="57606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tint val="66000"/>
                  <a:satMod val="160000"/>
                </a:schemeClr>
              </a:gs>
              <a:gs pos="50000">
                <a:schemeClr val="tx1">
                  <a:lumMod val="85000"/>
                  <a:lumOff val="15000"/>
                  <a:tint val="44500"/>
                  <a:satMod val="160000"/>
                </a:schemeClr>
              </a:gs>
              <a:gs pos="100000">
                <a:schemeClr val="tx1">
                  <a:lumMod val="85000"/>
                  <a:lumOff val="15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正方形/長方形 1032"/>
          <p:cNvSpPr/>
          <p:nvPr/>
        </p:nvSpPr>
        <p:spPr>
          <a:xfrm>
            <a:off x="3863224" y="2776956"/>
            <a:ext cx="504056" cy="79606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tint val="66000"/>
                  <a:satMod val="160000"/>
                </a:schemeClr>
              </a:gs>
              <a:gs pos="50000">
                <a:schemeClr val="tx1">
                  <a:lumMod val="85000"/>
                  <a:lumOff val="15000"/>
                  <a:tint val="44500"/>
                  <a:satMod val="160000"/>
                </a:schemeClr>
              </a:gs>
              <a:gs pos="100000">
                <a:schemeClr val="tx1">
                  <a:lumMod val="85000"/>
                  <a:lumOff val="15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正方形/長方形 1033"/>
          <p:cNvSpPr/>
          <p:nvPr/>
        </p:nvSpPr>
        <p:spPr>
          <a:xfrm>
            <a:off x="4103948" y="6021288"/>
            <a:ext cx="504056" cy="43204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36" name="直線矢印コネクタ 1035"/>
          <p:cNvCxnSpPr/>
          <p:nvPr/>
        </p:nvCxnSpPr>
        <p:spPr>
          <a:xfrm flipH="1">
            <a:off x="4640104" y="6237312"/>
            <a:ext cx="187279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7" name="テキスト ボックス 1036"/>
          <p:cNvSpPr txBox="1"/>
          <p:nvPr/>
        </p:nvSpPr>
        <p:spPr>
          <a:xfrm>
            <a:off x="5329256" y="580674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測定チップ</a:t>
            </a:r>
            <a:endParaRPr kumimoji="1" lang="ja-JP" altLang="en-US" dirty="0"/>
          </a:p>
        </p:txBody>
      </p:sp>
      <p:sp>
        <p:nvSpPr>
          <p:cNvPr id="1038" name="正方形/長方形 1037"/>
          <p:cNvSpPr/>
          <p:nvPr/>
        </p:nvSpPr>
        <p:spPr>
          <a:xfrm>
            <a:off x="5076056" y="1856128"/>
            <a:ext cx="1728192" cy="36004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tint val="66000"/>
                  <a:satMod val="160000"/>
                </a:schemeClr>
              </a:gs>
              <a:gs pos="50000">
                <a:schemeClr val="tx1">
                  <a:lumMod val="85000"/>
                  <a:lumOff val="15000"/>
                  <a:tint val="44500"/>
                  <a:satMod val="160000"/>
                </a:schemeClr>
              </a:gs>
              <a:gs pos="100000">
                <a:schemeClr val="tx1">
                  <a:lumMod val="85000"/>
                  <a:lumOff val="15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テキスト ボックス 1040"/>
          <p:cNvSpPr txBox="1"/>
          <p:nvPr/>
        </p:nvSpPr>
        <p:spPr>
          <a:xfrm>
            <a:off x="6875670" y="2996952"/>
            <a:ext cx="467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*D</a:t>
            </a:r>
            <a:endParaRPr kumimoji="1" lang="ja-JP" altLang="en-US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8271182" y="296468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7288598" y="297876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G</a:t>
            </a:r>
            <a:endParaRPr kumimoji="1" lang="ja-JP" altLang="en-US" dirty="0"/>
          </a:p>
        </p:txBody>
      </p:sp>
      <p:sp>
        <p:nvSpPr>
          <p:cNvPr id="1045" name="テキスト ボックス 1044"/>
          <p:cNvSpPr txBox="1"/>
          <p:nvPr/>
        </p:nvSpPr>
        <p:spPr>
          <a:xfrm>
            <a:off x="6596732" y="4509120"/>
            <a:ext cx="204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電圧の印加</a:t>
            </a:r>
            <a:endParaRPr kumimoji="1" lang="ja-JP" altLang="en-US" dirty="0"/>
          </a:p>
        </p:txBody>
      </p:sp>
      <p:cxnSp>
        <p:nvCxnSpPr>
          <p:cNvPr id="1047" name="直線矢印コネクタ 1046"/>
          <p:cNvCxnSpPr/>
          <p:nvPr/>
        </p:nvCxnSpPr>
        <p:spPr>
          <a:xfrm>
            <a:off x="3529056" y="2831548"/>
            <a:ext cx="0" cy="5893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" name="テキスト ボックス 1047"/>
          <p:cNvSpPr txBox="1"/>
          <p:nvPr/>
        </p:nvSpPr>
        <p:spPr>
          <a:xfrm>
            <a:off x="2082660" y="2719953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リレー選択信号</a:t>
            </a:r>
            <a:endParaRPr kumimoji="1" lang="ja-JP" altLang="en-US" dirty="0"/>
          </a:p>
        </p:txBody>
      </p:sp>
      <p:cxnSp>
        <p:nvCxnSpPr>
          <p:cNvPr id="1050" name="直線矢印コネクタ 1049"/>
          <p:cNvCxnSpPr/>
          <p:nvPr/>
        </p:nvCxnSpPr>
        <p:spPr>
          <a:xfrm>
            <a:off x="5329256" y="2366296"/>
            <a:ext cx="1151542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1" name="テキスト ボックス 1050"/>
          <p:cNvSpPr txBox="1"/>
          <p:nvPr/>
        </p:nvSpPr>
        <p:spPr>
          <a:xfrm>
            <a:off x="5185240" y="2467255"/>
            <a:ext cx="1710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電圧制御、</a:t>
            </a:r>
            <a:endParaRPr kumimoji="1" lang="en-US" altLang="ja-JP" dirty="0" smtClean="0"/>
          </a:p>
          <a:p>
            <a:r>
              <a:rPr lang="ja-JP" altLang="en-US" dirty="0" smtClean="0"/>
              <a:t>電流</a:t>
            </a:r>
            <a:r>
              <a:rPr lang="ja-JP" altLang="en-US" dirty="0"/>
              <a:t>精密測定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519136" y="3010353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Comp</a:t>
            </a:r>
            <a:endParaRPr kumimoji="1" lang="ja-JP" altLang="en-US" sz="16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992660" y="559174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  * D:Drain</a:t>
            </a:r>
          </a:p>
          <a:p>
            <a:r>
              <a:rPr lang="en-US" altLang="ja-JP" dirty="0" smtClean="0"/>
              <a:t>     G:Gate</a:t>
            </a:r>
          </a:p>
          <a:p>
            <a:r>
              <a:rPr lang="en-US" altLang="ja-JP" dirty="0" smtClean="0"/>
              <a:t>     B:Back gate</a:t>
            </a:r>
            <a:endParaRPr kumimoji="1" lang="ja-JP" altLang="en-US" dirty="0"/>
          </a:p>
        </p:txBody>
      </p:sp>
      <p:pic>
        <p:nvPicPr>
          <p:cNvPr id="2051" name="Picture 3" descr="C:\TrTEGd\photo_experiments\DSCF01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3772" y="3309741"/>
            <a:ext cx="2990152" cy="224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TrTEGd\photo_experiments\DSCF03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898" y="4964786"/>
            <a:ext cx="2483768" cy="186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49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755576" y="548680"/>
            <a:ext cx="7632848" cy="9361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目次</a:t>
            </a:r>
            <a:endParaRPr kumimoji="1" lang="ja-JP" altLang="en-US" sz="2800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3165" y="1628800"/>
            <a:ext cx="8280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2800" dirty="0" smtClean="0"/>
          </a:p>
          <a:p>
            <a:r>
              <a:rPr kumimoji="1" lang="ja-JP" altLang="en-US" sz="2800" dirty="0" smtClean="0"/>
              <a:t>・</a:t>
            </a:r>
            <a:r>
              <a:rPr kumimoji="1" lang="en-US" altLang="ja-JP" sz="2800" dirty="0" smtClean="0"/>
              <a:t>SOI</a:t>
            </a:r>
            <a:r>
              <a:rPr kumimoji="1" lang="ja-JP" altLang="en-US" sz="2800" dirty="0" smtClean="0"/>
              <a:t>検出器について</a:t>
            </a:r>
            <a:endParaRPr kumimoji="1" lang="en-US" altLang="ja-JP" sz="2800" dirty="0" smtClean="0"/>
          </a:p>
          <a:p>
            <a:endParaRPr lang="en-US" altLang="ja-JP" sz="2800" dirty="0" smtClean="0"/>
          </a:p>
          <a:p>
            <a:r>
              <a:rPr lang="ja-JP" altLang="en-US" sz="2800" dirty="0" smtClean="0"/>
              <a:t>・</a:t>
            </a:r>
            <a:r>
              <a:rPr lang="en-US" altLang="ja-JP" sz="2800" dirty="0" err="1" smtClean="0"/>
              <a:t>BelleⅡ</a:t>
            </a:r>
            <a:r>
              <a:rPr lang="ja-JP" altLang="en-US" sz="2800" dirty="0" smtClean="0"/>
              <a:t>実験への応用</a:t>
            </a:r>
            <a:endParaRPr lang="en-US" altLang="ja-JP" sz="2800" dirty="0"/>
          </a:p>
          <a:p>
            <a:endParaRPr kumimoji="1" lang="en-US" altLang="ja-JP" sz="2800" dirty="0" smtClean="0"/>
          </a:p>
          <a:p>
            <a:r>
              <a:rPr kumimoji="1" lang="ja-JP" altLang="en-US" sz="2800" dirty="0" smtClean="0"/>
              <a:t>・</a:t>
            </a:r>
            <a:r>
              <a:rPr kumimoji="1" lang="en-US" altLang="ja-JP" sz="2800" dirty="0" smtClean="0"/>
              <a:t>SOI</a:t>
            </a:r>
            <a:r>
              <a:rPr kumimoji="1" lang="ja-JP" altLang="en-US" sz="2800" dirty="0" smtClean="0"/>
              <a:t>検出器の</a:t>
            </a:r>
            <a:r>
              <a:rPr lang="ja-JP" altLang="en-US" sz="2800" dirty="0" smtClean="0"/>
              <a:t>放射線ダメージについて</a:t>
            </a:r>
            <a:endParaRPr kumimoji="1"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en-US" altLang="ja-JP" sz="2800" dirty="0" smtClean="0"/>
              <a:t>-</a:t>
            </a:r>
            <a:r>
              <a:rPr lang="ja-JP" altLang="en-US" sz="2800" dirty="0" smtClean="0"/>
              <a:t>ダメージの種類</a:t>
            </a:r>
            <a:endParaRPr lang="en-US" altLang="ja-JP" sz="2800" dirty="0" smtClean="0"/>
          </a:p>
          <a:p>
            <a:r>
              <a:rPr kumimoji="1" lang="ja-JP" altLang="en-US" sz="2800" dirty="0"/>
              <a:t>　</a:t>
            </a:r>
            <a:r>
              <a:rPr kumimoji="1" lang="en-US" altLang="ja-JP" sz="2800" dirty="0" smtClean="0"/>
              <a:t>-</a:t>
            </a:r>
            <a:r>
              <a:rPr kumimoji="1" lang="ja-JP" altLang="en-US" sz="2800" dirty="0" smtClean="0"/>
              <a:t>補償実験について</a:t>
            </a:r>
            <a:endParaRPr kumimoji="1" lang="en-US" altLang="ja-JP" sz="2800" dirty="0" smtClean="0"/>
          </a:p>
          <a:p>
            <a:endParaRPr lang="en-US" altLang="ja-JP" sz="2800" dirty="0"/>
          </a:p>
          <a:p>
            <a:r>
              <a:rPr kumimoji="1" lang="ja-JP" altLang="en-US" sz="2800" dirty="0" smtClean="0"/>
              <a:t>・まとめ</a:t>
            </a:r>
            <a:r>
              <a:rPr lang="ja-JP" altLang="en-US" sz="2800" dirty="0" smtClean="0"/>
              <a:t>、</a:t>
            </a:r>
            <a:r>
              <a:rPr kumimoji="1" lang="ja-JP" altLang="en-US" sz="2800" dirty="0" smtClean="0"/>
              <a:t>今後の</a:t>
            </a:r>
            <a:r>
              <a:rPr lang="ja-JP" altLang="en-US" sz="2800" dirty="0"/>
              <a:t>予定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8357-0D09-4ED1-AE36-2917721A347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942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755576" y="548680"/>
            <a:ext cx="7632848" cy="9361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シフト量、補償電圧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81048"/>
            <a:ext cx="2952328" cy="29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直線コネクタ 3"/>
          <p:cNvCxnSpPr/>
          <p:nvPr/>
        </p:nvCxnSpPr>
        <p:spPr>
          <a:xfrm>
            <a:off x="1547664" y="2545144"/>
            <a:ext cx="21602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flipV="1">
            <a:off x="2573192" y="2208632"/>
            <a:ext cx="0" cy="43204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V="1">
            <a:off x="2758152" y="2235928"/>
            <a:ext cx="0" cy="43204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2570634" y="2276872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>
            <a:off x="2771800" y="1988840"/>
            <a:ext cx="2448272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5364088" y="1622688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u="sng" dirty="0" smtClean="0">
                <a:solidFill>
                  <a:srgbClr val="FF0000"/>
                </a:solidFill>
              </a:rPr>
              <a:t>シフト量</a:t>
            </a:r>
            <a:endParaRPr kumimoji="1" lang="en-US" altLang="ja-JP" sz="2400" u="sng" dirty="0" smtClean="0">
              <a:solidFill>
                <a:srgbClr val="FF0000"/>
              </a:solidFill>
            </a:endParaRPr>
          </a:p>
          <a:p>
            <a:r>
              <a:rPr kumimoji="1" lang="ja-JP" altLang="en-US" sz="2000" dirty="0" smtClean="0"/>
              <a:t>（</a:t>
            </a:r>
            <a:r>
              <a:rPr lang="en-US" altLang="ja-JP" sz="2000" dirty="0" err="1" smtClean="0">
                <a:latin typeface="Symbol" pitchFamily="18" charset="2"/>
              </a:rPr>
              <a:t>D</a:t>
            </a:r>
            <a:r>
              <a:rPr lang="en-US" altLang="ja-JP" sz="2000" dirty="0" err="1" smtClean="0"/>
              <a:t>V</a:t>
            </a:r>
            <a:r>
              <a:rPr lang="en-US" altLang="ja-JP" sz="2000" baseline="-25000" dirty="0" err="1" smtClean="0"/>
              <a:t>th</a:t>
            </a:r>
            <a:r>
              <a:rPr kumimoji="1" lang="ja-JP" altLang="en-US" sz="2000" dirty="0" smtClean="0"/>
              <a:t>：各グラフの</a:t>
            </a:r>
            <a:r>
              <a:rPr kumimoji="1" lang="en-US" altLang="ja-JP" sz="2000" dirty="0" err="1" smtClean="0"/>
              <a:t>I</a:t>
            </a:r>
            <a:r>
              <a:rPr kumimoji="1" lang="en-US" altLang="ja-JP" sz="2000" baseline="-25000" dirty="0" err="1" smtClean="0"/>
              <a:t>th</a:t>
            </a:r>
            <a:r>
              <a:rPr kumimoji="1" lang="ja-JP" altLang="en-US" sz="2000" dirty="0" smtClean="0"/>
              <a:t>における</a:t>
            </a:r>
            <a:r>
              <a:rPr lang="ja-JP" altLang="en-US" sz="2000" dirty="0"/>
              <a:t>ゲート電圧</a:t>
            </a:r>
            <a:r>
              <a:rPr kumimoji="1" lang="ja-JP" altLang="en-US" sz="2000" dirty="0" smtClean="0"/>
              <a:t>の差で求まる）</a:t>
            </a:r>
            <a:endParaRPr kumimoji="1" lang="ja-JP" altLang="en-US" sz="2000" dirty="0"/>
          </a:p>
        </p:txBody>
      </p:sp>
      <p:cxnSp>
        <p:nvCxnSpPr>
          <p:cNvPr id="7" name="直線矢印コネクタ 6"/>
          <p:cNvCxnSpPr/>
          <p:nvPr/>
        </p:nvCxnSpPr>
        <p:spPr>
          <a:xfrm flipH="1" flipV="1">
            <a:off x="3739592" y="2780560"/>
            <a:ext cx="1161556" cy="7924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467544" y="4585520"/>
            <a:ext cx="368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放射線量変化による</a:t>
            </a:r>
            <a:r>
              <a:rPr kumimoji="1" lang="en-US" altLang="ja-JP" dirty="0" smtClean="0"/>
              <a:t>Id-Vg</a:t>
            </a:r>
            <a:r>
              <a:rPr kumimoji="1" lang="ja-JP" altLang="en-US" dirty="0" smtClean="0"/>
              <a:t>特性変化</a:t>
            </a:r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8357-0D09-4ED1-AE36-2917721A347B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12" y="5118628"/>
            <a:ext cx="2993592" cy="157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2466758" y="6479179"/>
            <a:ext cx="2519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トランジスタパラメータ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5035112" y="3354648"/>
                <a:ext cx="3744416" cy="1107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/>
                  <a:t>I</a:t>
                </a:r>
                <a:r>
                  <a:rPr kumimoji="1" lang="en-US" altLang="ja-JP" sz="2400" baseline="-25000" dirty="0" err="1" smtClean="0"/>
                  <a:t>th</a:t>
                </a:r>
                <a:r>
                  <a:rPr kumimoji="1" lang="en-US" altLang="ja-JP" sz="24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kumimoji="1" lang="en-US" altLang="ja-JP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kumimoji="1" lang="en-US" altLang="ja-JP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kumimoji="1" lang="en-US" altLang="ja-JP" sz="2400" dirty="0" smtClean="0">
                    <a:latin typeface="Symbol" pitchFamily="18" charset="2"/>
                  </a:rPr>
                  <a:t>m</a:t>
                </a:r>
                <a:r>
                  <a:rPr lang="en-US" altLang="ja-JP" sz="2400" dirty="0" smtClean="0"/>
                  <a:t>C</a:t>
                </a:r>
                <a:r>
                  <a:rPr lang="en-US" altLang="ja-JP" sz="2400" baseline="-25000" dirty="0" smtClean="0"/>
                  <a:t>ox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sz="2400" b="0" i="1" dirty="0" smtClean="0">
                            <a:latin typeface="Cambria Math"/>
                          </a:rPr>
                          <m:t>𝑊</m:t>
                        </m:r>
                      </m:num>
                      <m:den>
                        <m:r>
                          <a:rPr lang="en-US" altLang="ja-JP" sz="2400" b="0" i="1" dirty="0" smtClean="0">
                            <a:latin typeface="Cambria Math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altLang="ja-JP" sz="2400" dirty="0" smtClean="0"/>
                  <a:t>V</a:t>
                </a:r>
                <a:r>
                  <a:rPr lang="en-US" altLang="ja-JP" sz="2400" baseline="-25000" dirty="0" smtClean="0"/>
                  <a:t>d</a:t>
                </a:r>
                <a:r>
                  <a:rPr lang="en-US" altLang="ja-JP" sz="2400" baseline="30000" dirty="0" smtClean="0"/>
                  <a:t>2</a:t>
                </a:r>
              </a:p>
              <a:p>
                <a:endParaRPr lang="en-US" altLang="ja-JP" sz="2400" baseline="30000" dirty="0"/>
              </a:p>
              <a:p>
                <a:endParaRPr lang="en-US" altLang="ja-JP" sz="2400" baseline="30000" dirty="0" smtClean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112" y="3354648"/>
                <a:ext cx="3744416" cy="1107291"/>
              </a:xfrm>
              <a:prstGeom prst="rect">
                <a:avLst/>
              </a:prstGeom>
              <a:blipFill rotWithShape="1">
                <a:blip r:embed="rId5"/>
                <a:stretch>
                  <a:fillRect l="-26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/>
          <p:cNvSpPr txBox="1"/>
          <p:nvPr/>
        </p:nvSpPr>
        <p:spPr>
          <a:xfrm>
            <a:off x="5309496" y="5172384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u="sng" dirty="0" smtClean="0">
                <a:solidFill>
                  <a:srgbClr val="FF0000"/>
                </a:solidFill>
              </a:rPr>
              <a:t>補償電圧</a:t>
            </a:r>
            <a:endParaRPr lang="en-US" altLang="ja-JP" sz="2400" u="sng" dirty="0" smtClean="0">
              <a:solidFill>
                <a:srgbClr val="FF0000"/>
              </a:solidFill>
            </a:endParaRPr>
          </a:p>
          <a:p>
            <a:r>
              <a:rPr kumimoji="1" lang="ja-JP" altLang="en-US" sz="2000" dirty="0" smtClean="0"/>
              <a:t>シフトした分を元に戻す電圧</a:t>
            </a:r>
            <a:endParaRPr kumimoji="1" lang="en-US" altLang="ja-JP" sz="2000" dirty="0" smtClean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901148" y="3976533"/>
            <a:ext cx="4242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Symbol" pitchFamily="18" charset="2"/>
              </a:rPr>
              <a:t>m</a:t>
            </a:r>
            <a:r>
              <a:rPr lang="en-US" altLang="ja-JP" dirty="0">
                <a:latin typeface="+mn-ea"/>
              </a:rPr>
              <a:t> </a:t>
            </a:r>
            <a:r>
              <a:rPr lang="en-US" altLang="ja-JP" dirty="0" smtClean="0">
                <a:latin typeface="+mn-ea"/>
              </a:rPr>
              <a:t>: </a:t>
            </a:r>
            <a:r>
              <a:rPr lang="ja-JP" altLang="en-US" dirty="0" smtClean="0">
                <a:latin typeface="+mn-ea"/>
              </a:rPr>
              <a:t>キャリアの移動度</a:t>
            </a:r>
            <a:endParaRPr lang="en-US" altLang="ja-JP" dirty="0" smtClean="0">
              <a:latin typeface="+mn-ea"/>
            </a:endParaRPr>
          </a:p>
          <a:p>
            <a:r>
              <a:rPr lang="en-US" altLang="ja-JP" dirty="0" smtClean="0">
                <a:latin typeface="+mn-ea"/>
              </a:rPr>
              <a:t>C</a:t>
            </a:r>
            <a:r>
              <a:rPr lang="en-US" altLang="ja-JP" baseline="-25000" dirty="0" smtClean="0">
                <a:latin typeface="+mn-ea"/>
              </a:rPr>
              <a:t>ox</a:t>
            </a:r>
            <a:r>
              <a:rPr lang="en-US" altLang="ja-JP" dirty="0" smtClean="0">
                <a:latin typeface="+mn-ea"/>
              </a:rPr>
              <a:t> : </a:t>
            </a:r>
            <a:r>
              <a:rPr lang="ja-JP" altLang="en-US" dirty="0">
                <a:latin typeface="+mn-ea"/>
              </a:rPr>
              <a:t>ゲート酸化</a:t>
            </a:r>
            <a:r>
              <a:rPr lang="ja-JP" altLang="en-US" dirty="0" smtClean="0">
                <a:latin typeface="+mn-ea"/>
              </a:rPr>
              <a:t>膜単位面積当たりの容量</a:t>
            </a:r>
            <a:endParaRPr lang="en-US" altLang="ja-JP" dirty="0" smtClean="0">
              <a:latin typeface="+mn-ea"/>
            </a:endParaRPr>
          </a:p>
          <a:p>
            <a:r>
              <a:rPr kumimoji="1" lang="en-US" altLang="ja-JP" dirty="0" smtClean="0">
                <a:latin typeface="+mn-ea"/>
              </a:rPr>
              <a:t>L : </a:t>
            </a:r>
            <a:r>
              <a:rPr lang="ja-JP" altLang="en-US" dirty="0">
                <a:latin typeface="+mn-ea"/>
              </a:rPr>
              <a:t>チャネル</a:t>
            </a:r>
            <a:r>
              <a:rPr lang="ja-JP" altLang="en-US" dirty="0" smtClean="0">
                <a:latin typeface="+mn-ea"/>
              </a:rPr>
              <a:t>長　、　</a:t>
            </a:r>
            <a:r>
              <a:rPr lang="en-US" altLang="ja-JP" dirty="0" smtClean="0">
                <a:latin typeface="+mn-ea"/>
              </a:rPr>
              <a:t>W : </a:t>
            </a:r>
            <a:r>
              <a:rPr lang="ja-JP" altLang="en-US" dirty="0" smtClean="0">
                <a:latin typeface="+mn-ea"/>
              </a:rPr>
              <a:t>チャネル幅</a:t>
            </a:r>
            <a:endParaRPr kumimoji="1" lang="ja-JP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2525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>
            <a:normAutofit/>
          </a:bodyPr>
          <a:lstStyle/>
          <a:p>
            <a:r>
              <a:rPr kumimoji="1" lang="ja-JP" altLang="en-US" sz="2400" dirty="0" smtClean="0"/>
              <a:t>トランジスタ特性測定を行うための測定プログラム作成</a:t>
            </a:r>
            <a:endParaRPr kumimoji="1" lang="en-US" altLang="ja-JP" sz="2400" dirty="0" smtClean="0"/>
          </a:p>
          <a:p>
            <a:endParaRPr lang="en-US" altLang="ja-JP" sz="2400" dirty="0" smtClean="0"/>
          </a:p>
          <a:p>
            <a:r>
              <a:rPr lang="ja-JP" altLang="en-US" sz="2400" dirty="0" smtClean="0"/>
              <a:t>トランジスタ特性のグラフ作成、シフト量測定のための</a:t>
            </a:r>
            <a:r>
              <a:rPr lang="en-US" altLang="ja-JP" sz="2400" dirty="0" smtClean="0"/>
              <a:t>ROOT</a:t>
            </a:r>
            <a:r>
              <a:rPr lang="ja-JP" altLang="en-US" sz="2400" dirty="0" smtClean="0"/>
              <a:t>を用いた解析プログラムの作成</a:t>
            </a:r>
            <a:endParaRPr lang="en-US" altLang="ja-JP" sz="2400" dirty="0" smtClean="0"/>
          </a:p>
          <a:p>
            <a:endParaRPr lang="en-US" altLang="ja-JP" sz="2400" dirty="0"/>
          </a:p>
          <a:p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現在は放射線照射の際に使用する、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en-US" altLang="ja-JP" sz="2400" dirty="0" smtClean="0"/>
              <a:t>Dose</a:t>
            </a:r>
            <a:r>
              <a:rPr lang="ja-JP" altLang="en-US" sz="2400" dirty="0" smtClean="0"/>
              <a:t>量（単位時間あたりに絶縁層に落とすエネルギー量）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を計算するためのプログラム作成中</a:t>
            </a:r>
            <a:endParaRPr lang="en-US" altLang="ja-JP" sz="2400" dirty="0" smtClean="0"/>
          </a:p>
          <a:p>
            <a:endParaRPr lang="en-US" altLang="ja-JP" sz="2400" dirty="0"/>
          </a:p>
          <a:p>
            <a:endParaRPr lang="en-US" altLang="ja-JP" sz="2400" dirty="0" smtClean="0"/>
          </a:p>
          <a:p>
            <a:endParaRPr lang="en-US" altLang="ja-JP" sz="2400" dirty="0"/>
          </a:p>
          <a:p>
            <a:pPr marL="0" indent="0">
              <a:buNone/>
            </a:pPr>
            <a:endParaRPr lang="en-US" altLang="ja-JP" sz="2000" dirty="0"/>
          </a:p>
          <a:p>
            <a:endParaRPr lang="en-US" altLang="ja-JP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8357-0D09-4ED1-AE36-2917721A347B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755576" y="548680"/>
            <a:ext cx="7632848" cy="9361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これまで</a:t>
            </a:r>
            <a:r>
              <a:rPr kumimoji="1" lang="ja-JP" altLang="en-US" sz="240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に</a:t>
            </a:r>
            <a:r>
              <a:rPr kumimoji="1" lang="ja-JP" altLang="en-US" sz="240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行った内容</a:t>
            </a:r>
            <a:endParaRPr kumimoji="1" lang="ja-JP" altLang="en-US" sz="2400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495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755576" y="548680"/>
            <a:ext cx="7632848" cy="9361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まとめ、今後の</a:t>
            </a:r>
            <a:r>
              <a:rPr lang="ja-JP" altLang="en-US" sz="2400" dirty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予定</a:t>
            </a:r>
            <a:endParaRPr kumimoji="1" lang="ja-JP" altLang="en-US" sz="2400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94019" y="4112980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u="sng" dirty="0" smtClean="0">
                <a:latin typeface="+mn-ea"/>
              </a:rPr>
              <a:t>予定</a:t>
            </a:r>
            <a:endParaRPr kumimoji="1" lang="en-US" altLang="ja-JP" sz="2000" u="sng" dirty="0" smtClean="0">
              <a:latin typeface="+mn-ea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kumimoji="1" lang="ja-JP" altLang="en-US" sz="2000" dirty="0" smtClean="0">
                <a:latin typeface="+mn-ea"/>
              </a:rPr>
              <a:t>３月下旬～４月上旬にかけて、</a:t>
            </a:r>
            <a:r>
              <a:rPr kumimoji="1" lang="en-US" altLang="ja-JP" sz="2000" dirty="0" smtClean="0">
                <a:latin typeface="+mn-ea"/>
              </a:rPr>
              <a:t>KEK</a:t>
            </a:r>
            <a:r>
              <a:rPr lang="ja-JP" altLang="en-US" sz="2000" dirty="0" smtClean="0">
                <a:latin typeface="+mn-ea"/>
              </a:rPr>
              <a:t>で</a:t>
            </a:r>
            <a:r>
              <a:rPr kumimoji="1" lang="ja-JP" altLang="en-US" sz="2000" dirty="0" smtClean="0">
                <a:latin typeface="+mn-ea"/>
              </a:rPr>
              <a:t>放射線ダメージ耐性試験を行う</a:t>
            </a:r>
            <a:endParaRPr kumimoji="1" lang="en-US" altLang="ja-JP" sz="2000" dirty="0" smtClean="0">
              <a:latin typeface="+mn-ea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ja-JP" sz="2000" dirty="0">
              <a:latin typeface="+mn-ea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kumimoji="1" lang="ja-JP" altLang="en-US" sz="2000" dirty="0" smtClean="0">
                <a:latin typeface="+mn-ea"/>
              </a:rPr>
              <a:t>実験結果の解析を４月中に行い、</a:t>
            </a:r>
            <a:r>
              <a:rPr lang="ja-JP" altLang="en-US" sz="2000" dirty="0">
                <a:latin typeface="+mn-ea"/>
              </a:rPr>
              <a:t>秋</a:t>
            </a:r>
            <a:r>
              <a:rPr kumimoji="1" lang="ja-JP" altLang="en-US" sz="2000" dirty="0" smtClean="0">
                <a:latin typeface="+mn-ea"/>
              </a:rPr>
              <a:t>の</a:t>
            </a:r>
            <a:r>
              <a:rPr kumimoji="1" lang="en-US" altLang="ja-JP" sz="2000" dirty="0" smtClean="0">
                <a:latin typeface="+mn-ea"/>
              </a:rPr>
              <a:t>IEEE</a:t>
            </a:r>
            <a:r>
              <a:rPr kumimoji="1" lang="ja-JP" altLang="en-US" sz="2000" dirty="0" smtClean="0">
                <a:latin typeface="+mn-ea"/>
              </a:rPr>
              <a:t>（米国電気電子学会）にて</a:t>
            </a:r>
            <a:endParaRPr kumimoji="1" lang="en-US" altLang="ja-JP" sz="2000" dirty="0" smtClean="0">
              <a:latin typeface="+mn-ea"/>
            </a:endParaRPr>
          </a:p>
          <a:p>
            <a:r>
              <a:rPr kumimoji="1" lang="ja-JP" altLang="en-US" sz="2000" dirty="0" smtClean="0">
                <a:latin typeface="+mn-ea"/>
              </a:rPr>
              <a:t>　　発表をする予定</a:t>
            </a:r>
            <a:endParaRPr kumimoji="1" lang="en-US" altLang="ja-JP" sz="2000" dirty="0" smtClean="0">
              <a:latin typeface="+mn-ea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ja-JP" sz="2000" dirty="0">
              <a:latin typeface="+mn-ea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000" dirty="0" smtClean="0">
                <a:latin typeface="+mn-ea"/>
              </a:rPr>
              <a:t>2012</a:t>
            </a:r>
            <a:r>
              <a:rPr kumimoji="1" lang="ja-JP" altLang="en-US" sz="2000" dirty="0" smtClean="0">
                <a:latin typeface="+mn-ea"/>
              </a:rPr>
              <a:t>年秋季日本物理学会にて測定結果の発表予定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8357-0D09-4ED1-AE36-2917721A347B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1560" y="1753056"/>
            <a:ext cx="7920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u="sng" dirty="0" smtClean="0"/>
              <a:t>まとめ</a:t>
            </a:r>
            <a:endParaRPr kumimoji="1" lang="en-US" altLang="ja-JP" sz="2000" u="sng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000" dirty="0" smtClean="0">
                <a:latin typeface="+mn-ea"/>
              </a:rPr>
              <a:t>SOI</a:t>
            </a:r>
            <a:r>
              <a:rPr lang="ja-JP" altLang="en-US" sz="2000" dirty="0" smtClean="0">
                <a:latin typeface="+mn-ea"/>
              </a:rPr>
              <a:t>検出器</a:t>
            </a:r>
            <a:r>
              <a:rPr lang="ja-JP" altLang="en-US" sz="2000" dirty="0" smtClean="0"/>
              <a:t>は崩壊点検出器としての機能（占有率　小、物質量　小）を</a:t>
            </a:r>
            <a:endParaRPr lang="en-US" altLang="ja-JP" sz="2000" dirty="0" smtClean="0"/>
          </a:p>
          <a:p>
            <a:r>
              <a:rPr lang="ja-JP" altLang="en-US" sz="2000" dirty="0" smtClean="0"/>
              <a:t>　　十分に備えている</a:t>
            </a:r>
            <a:endParaRPr lang="en-US" altLang="ja-JP" sz="2000" dirty="0" smtClean="0"/>
          </a:p>
          <a:p>
            <a:pPr marL="342900" indent="-342900">
              <a:buFont typeface="Arial" pitchFamily="34" charset="0"/>
              <a:buChar char="•"/>
            </a:pPr>
            <a:endParaRPr kumimoji="1" lang="en-US" altLang="ja-JP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ja-JP" altLang="en-US" sz="2000" dirty="0" smtClean="0"/>
              <a:t>崩壊点付近では放射線耐性が必要（～</a:t>
            </a:r>
            <a:r>
              <a:rPr lang="ja-JP" altLang="en-US" sz="2000" dirty="0">
                <a:latin typeface="+mn-ea"/>
              </a:rPr>
              <a:t>１</a:t>
            </a:r>
            <a:r>
              <a:rPr lang="en-US" altLang="ja-JP" sz="2000" dirty="0" smtClean="0">
                <a:latin typeface="+mn-ea"/>
              </a:rPr>
              <a:t>00Mrad</a:t>
            </a:r>
            <a:r>
              <a:rPr lang="ja-JP" altLang="en-US" sz="2000" dirty="0" smtClean="0"/>
              <a:t>）</a:t>
            </a:r>
            <a:endParaRPr lang="en-US" altLang="ja-JP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altLang="ja-JP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ja-JP" altLang="en-US" sz="2000" dirty="0" smtClean="0"/>
              <a:t>２層</a:t>
            </a:r>
            <a:r>
              <a:rPr lang="en-US" altLang="ja-JP" sz="2000" dirty="0" smtClean="0">
                <a:latin typeface="+mn-ea"/>
              </a:rPr>
              <a:t>SOI</a:t>
            </a:r>
            <a:r>
              <a:rPr lang="ja-JP" altLang="en-US" sz="2000" dirty="0" err="1" smtClean="0">
                <a:latin typeface="+mn-ea"/>
              </a:rPr>
              <a:t>、</a:t>
            </a:r>
            <a:r>
              <a:rPr lang="en-US" altLang="ja-JP" sz="2000" dirty="0" smtClean="0">
                <a:latin typeface="+mn-ea"/>
              </a:rPr>
              <a:t>Nested Well</a:t>
            </a:r>
            <a:r>
              <a:rPr lang="ja-JP" altLang="en-US" sz="2000" dirty="0" smtClean="0"/>
              <a:t>構造で放射線耐性の問題点は解決できる</a:t>
            </a:r>
            <a:endParaRPr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142218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8357-0D09-4ED1-AE36-2917721A347B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55576" y="476672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Back up Slide</a:t>
            </a:r>
            <a:endParaRPr kumimoji="1" lang="ja-JP" alt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6743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63618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照射量とトラップした正電荷との対応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08872"/>
            <a:ext cx="8229600" cy="4525963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>
                <a:latin typeface="+mn-ea"/>
              </a:rPr>
              <a:t>TCAD : 8*10</a:t>
            </a:r>
            <a:r>
              <a:rPr kumimoji="1" lang="en-US" altLang="ja-JP" sz="2400" baseline="30000" dirty="0" smtClean="0">
                <a:latin typeface="+mn-ea"/>
              </a:rPr>
              <a:t>16</a:t>
            </a:r>
            <a:r>
              <a:rPr kumimoji="1" lang="en-US" altLang="ja-JP" sz="2400" dirty="0" smtClean="0">
                <a:latin typeface="+mn-ea"/>
              </a:rPr>
              <a:t>(/cm</a:t>
            </a:r>
            <a:r>
              <a:rPr kumimoji="1" lang="en-US" altLang="ja-JP" sz="2400" baseline="30000" dirty="0" smtClean="0">
                <a:latin typeface="+mn-ea"/>
              </a:rPr>
              <a:t>3</a:t>
            </a:r>
            <a:r>
              <a:rPr kumimoji="1" lang="en-US" altLang="ja-JP" sz="2400" dirty="0" smtClean="0">
                <a:latin typeface="+mn-ea"/>
              </a:rPr>
              <a:t>)</a:t>
            </a:r>
            <a:r>
              <a:rPr lang="ja-JP" altLang="en-US" sz="2400" dirty="0" smtClean="0"/>
              <a:t>の正電荷を仮定したものと、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　　</a:t>
            </a:r>
            <a:r>
              <a:rPr lang="en-US" altLang="ja-JP" sz="2400" dirty="0" smtClean="0">
                <a:latin typeface="+mn-ea"/>
              </a:rPr>
              <a:t>X</a:t>
            </a:r>
            <a:r>
              <a:rPr lang="ja-JP" altLang="en-US" sz="2400" dirty="0" smtClean="0">
                <a:latin typeface="+mn-ea"/>
              </a:rPr>
              <a:t>線照射</a:t>
            </a:r>
            <a:r>
              <a:rPr lang="ja-JP" altLang="en-US" sz="2400" dirty="0">
                <a:latin typeface="+mn-ea"/>
              </a:rPr>
              <a:t>時</a:t>
            </a:r>
            <a:r>
              <a:rPr lang="ja-JP" altLang="en-US" sz="2400" dirty="0" smtClean="0">
                <a:latin typeface="+mn-ea"/>
              </a:rPr>
              <a:t> </a:t>
            </a:r>
            <a:r>
              <a:rPr lang="en-US" altLang="ja-JP" sz="2400" dirty="0" smtClean="0">
                <a:latin typeface="+mn-ea"/>
              </a:rPr>
              <a:t>: 200krad</a:t>
            </a:r>
            <a:r>
              <a:rPr lang="ja-JP" altLang="en-US" sz="2400" dirty="0" smtClean="0">
                <a:latin typeface="+mn-ea"/>
              </a:rPr>
              <a:t>がほぼ同じシフト量である。</a:t>
            </a:r>
            <a:endParaRPr lang="en-US" altLang="ja-JP" sz="2400" dirty="0" smtClean="0">
              <a:latin typeface="+mn-ea"/>
            </a:endParaRPr>
          </a:p>
          <a:p>
            <a:r>
              <a:rPr lang="ja-JP" altLang="en-US" sz="2400" dirty="0" smtClean="0">
                <a:latin typeface="+mn-ea"/>
              </a:rPr>
              <a:t>ホールトラップの蓄積メカニズムはまだ不明確。</a:t>
            </a:r>
            <a:r>
              <a:rPr lang="en-US" altLang="ja-JP" sz="2400" dirty="0" smtClean="0">
                <a:latin typeface="+mn-ea"/>
              </a:rPr>
              <a:t> </a:t>
            </a:r>
            <a:endParaRPr kumimoji="1" lang="ja-JP" altLang="en-US" sz="2400" baseline="30000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8357-0D09-4ED1-AE36-2917721A347B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3503091" cy="337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29857"/>
            <a:ext cx="3801466" cy="333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矢印コネクタ 5"/>
          <p:cNvCxnSpPr/>
          <p:nvPr/>
        </p:nvCxnSpPr>
        <p:spPr>
          <a:xfrm flipH="1">
            <a:off x="2125595" y="4509120"/>
            <a:ext cx="336688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6502135" y="4419696"/>
            <a:ext cx="344304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082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755576" y="404664"/>
            <a:ext cx="7632848" cy="9361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ダメージ</a:t>
            </a:r>
            <a:r>
              <a:rPr lang="ja-JP" altLang="en-US" sz="2400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を受ける</a:t>
            </a:r>
            <a:r>
              <a:rPr lang="ja-JP" altLang="en-US" sz="2400" dirty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前</a:t>
            </a:r>
            <a:r>
              <a:rPr lang="ja-JP" altLang="en-US" sz="2400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の回路素子の働き</a:t>
            </a:r>
            <a:endParaRPr kumimoji="1" lang="ja-JP" altLang="en-US" sz="2400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37582" y="4138238"/>
            <a:ext cx="2203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回路素子</a:t>
            </a:r>
            <a:r>
              <a:rPr kumimoji="1" lang="ja-JP" altLang="en-US" sz="2000" dirty="0" smtClean="0"/>
              <a:t>の構造</a:t>
            </a:r>
            <a:endParaRPr kumimoji="1" lang="ja-JP" altLang="en-US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32040" y="4199794"/>
            <a:ext cx="2797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回路素子</a:t>
            </a:r>
            <a:r>
              <a:rPr kumimoji="1" lang="ja-JP" altLang="en-US" sz="2000" dirty="0" smtClean="0"/>
              <a:t>の動作原理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97320" y="4672590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１．ゲート電極に電圧をかけることで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酸化膜層下面に空乏層が生じる。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２．さらにゲート電圧を大きくすると空乏層が広がる</a:t>
            </a:r>
            <a:endParaRPr kumimoji="1"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　　　　</a:t>
            </a:r>
            <a:r>
              <a:rPr lang="ja-JP" altLang="en-US" sz="2400" u="sng" dirty="0" smtClean="0"/>
              <a:t>電子の通路が生じ、電流が流れる</a:t>
            </a:r>
            <a:r>
              <a:rPr lang="ja-JP" altLang="en-US" sz="2400" dirty="0" smtClean="0"/>
              <a:t>。</a:t>
            </a:r>
            <a:endParaRPr kumimoji="1" lang="ja-JP" altLang="en-US" sz="2400" dirty="0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1298449" y="6036385"/>
            <a:ext cx="60448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8357-0D09-4ED1-AE36-2917721A347B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037582" y="3068960"/>
            <a:ext cx="1806226" cy="576064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037582" y="2708921"/>
            <a:ext cx="1806226" cy="3600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230211" y="2708921"/>
            <a:ext cx="461469" cy="18002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1691680" y="2708921"/>
            <a:ext cx="447583" cy="18002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2139263" y="2708921"/>
            <a:ext cx="416513" cy="18002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691680" y="2564904"/>
            <a:ext cx="447583" cy="14401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1691680" y="2276872"/>
            <a:ext cx="447583" cy="28803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>
            <a:stCxn id="9" idx="2"/>
          </p:cNvCxnSpPr>
          <p:nvPr/>
        </p:nvCxnSpPr>
        <p:spPr>
          <a:xfrm>
            <a:off x="1940695" y="3645024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>
            <a:stCxn id="15" idx="0"/>
          </p:cNvCxnSpPr>
          <p:nvPr/>
        </p:nvCxnSpPr>
        <p:spPr>
          <a:xfrm flipH="1" flipV="1">
            <a:off x="1915471" y="1916832"/>
            <a:ext cx="1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3" idx="0"/>
          </p:cNvCxnSpPr>
          <p:nvPr/>
        </p:nvCxnSpPr>
        <p:spPr>
          <a:xfrm flipH="1" flipV="1">
            <a:off x="2347519" y="2276872"/>
            <a:ext cx="1" cy="432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1" idx="0"/>
          </p:cNvCxnSpPr>
          <p:nvPr/>
        </p:nvCxnSpPr>
        <p:spPr>
          <a:xfrm flipH="1" flipV="1">
            <a:off x="1460945" y="2276872"/>
            <a:ext cx="1" cy="432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2131264" y="3825044"/>
            <a:ext cx="973200" cy="374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back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600693" y="1523636"/>
            <a:ext cx="8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Gate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199504" y="1916832"/>
            <a:ext cx="83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Drain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55576" y="1892968"/>
            <a:ext cx="845117" cy="383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Source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376928" y="3281216"/>
            <a:ext cx="644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Si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306846" y="2807053"/>
            <a:ext cx="970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SiO</a:t>
            </a:r>
            <a:r>
              <a:rPr kumimoji="1" lang="en-US" altLang="ja-JP" sz="1600" baseline="-25000" dirty="0" smtClean="0"/>
              <a:t>2</a:t>
            </a:r>
            <a:endParaRPr kumimoji="1" lang="ja-JP" altLang="en-US" sz="1600" baseline="-25000" dirty="0"/>
          </a:p>
        </p:txBody>
      </p:sp>
      <p:sp>
        <p:nvSpPr>
          <p:cNvPr id="31" name="正方形/長方形 30"/>
          <p:cNvSpPr/>
          <p:nvPr/>
        </p:nvSpPr>
        <p:spPr>
          <a:xfrm>
            <a:off x="5461176" y="3288497"/>
            <a:ext cx="1872208" cy="42853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正方形/長方形 1023"/>
          <p:cNvSpPr/>
          <p:nvPr/>
        </p:nvSpPr>
        <p:spPr>
          <a:xfrm>
            <a:off x="5462980" y="2564904"/>
            <a:ext cx="1872208" cy="7920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正方形/長方形 1028"/>
          <p:cNvSpPr/>
          <p:nvPr/>
        </p:nvSpPr>
        <p:spPr>
          <a:xfrm>
            <a:off x="5646383" y="2561232"/>
            <a:ext cx="504056" cy="41509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50" name="直線コネクタ 1049"/>
          <p:cNvCxnSpPr>
            <a:stCxn id="31" idx="2"/>
          </p:cNvCxnSpPr>
          <p:nvPr/>
        </p:nvCxnSpPr>
        <p:spPr>
          <a:xfrm>
            <a:off x="6397280" y="3717032"/>
            <a:ext cx="0" cy="226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8" name="テキスト ボックス 1097"/>
          <p:cNvSpPr txBox="1"/>
          <p:nvPr/>
        </p:nvSpPr>
        <p:spPr>
          <a:xfrm>
            <a:off x="5641054" y="2570229"/>
            <a:ext cx="459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n</a:t>
            </a:r>
            <a:r>
              <a:rPr kumimoji="1" lang="en-US" altLang="ja-JP" dirty="0" smtClean="0"/>
              <a:t>-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6150439" y="2564904"/>
            <a:ext cx="558273" cy="396044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6150439" y="2359111"/>
            <a:ext cx="544625" cy="20202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6150438" y="1971108"/>
            <a:ext cx="558273" cy="37403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正方形/長方形 95"/>
          <p:cNvSpPr/>
          <p:nvPr/>
        </p:nvSpPr>
        <p:spPr>
          <a:xfrm>
            <a:off x="6150439" y="2564905"/>
            <a:ext cx="544625" cy="1980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solidFill>
                  <a:schemeClr val="tx1"/>
                </a:solidFill>
              </a:rPr>
              <a:t>- - - 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97" name="正方形/長方形 96"/>
          <p:cNvSpPr/>
          <p:nvPr/>
        </p:nvSpPr>
        <p:spPr>
          <a:xfrm>
            <a:off x="6150439" y="2158127"/>
            <a:ext cx="544625" cy="1870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+++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99" name="直線コネクタ 98"/>
          <p:cNvCxnSpPr/>
          <p:nvPr/>
        </p:nvCxnSpPr>
        <p:spPr>
          <a:xfrm flipV="1">
            <a:off x="5898411" y="2037965"/>
            <a:ext cx="0" cy="6027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>
            <a:endCxn id="106" idx="0"/>
          </p:cNvCxnSpPr>
          <p:nvPr/>
        </p:nvCxnSpPr>
        <p:spPr>
          <a:xfrm>
            <a:off x="7174538" y="2158127"/>
            <a:ext cx="1357902" cy="317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テキスト ボックス 105"/>
          <p:cNvSpPr txBox="1"/>
          <p:nvPr/>
        </p:nvSpPr>
        <p:spPr>
          <a:xfrm>
            <a:off x="8100392" y="2475537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電流</a:t>
            </a:r>
            <a:endParaRPr kumimoji="1" lang="ja-JP" altLang="en-US" sz="2000" dirty="0"/>
          </a:p>
        </p:txBody>
      </p:sp>
      <p:sp>
        <p:nvSpPr>
          <p:cNvPr id="1099" name="テキスト ボックス 1098"/>
          <p:cNvSpPr txBox="1"/>
          <p:nvPr/>
        </p:nvSpPr>
        <p:spPr>
          <a:xfrm>
            <a:off x="6237791" y="2654329"/>
            <a:ext cx="3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p</a:t>
            </a:r>
            <a:r>
              <a:rPr kumimoji="1" lang="en-US" altLang="ja-JP" dirty="0" smtClean="0"/>
              <a:t>-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6695064" y="2578552"/>
            <a:ext cx="529136" cy="41142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6771567" y="2564904"/>
            <a:ext cx="459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n</a:t>
            </a:r>
            <a:r>
              <a:rPr kumimoji="1" lang="en-US" altLang="ja-JP" dirty="0" smtClean="0"/>
              <a:t>-</a:t>
            </a:r>
            <a:endParaRPr kumimoji="1" lang="ja-JP" altLang="en-US" dirty="0"/>
          </a:p>
        </p:txBody>
      </p:sp>
      <p:cxnSp>
        <p:nvCxnSpPr>
          <p:cNvPr id="101" name="直線コネクタ 100"/>
          <p:cNvCxnSpPr/>
          <p:nvPr/>
        </p:nvCxnSpPr>
        <p:spPr>
          <a:xfrm>
            <a:off x="5898411" y="2640681"/>
            <a:ext cx="119386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/>
          <p:cNvCxnSpPr/>
          <p:nvPr/>
        </p:nvCxnSpPr>
        <p:spPr>
          <a:xfrm flipV="1">
            <a:off x="7092280" y="1984756"/>
            <a:ext cx="0" cy="6658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>
            <a:stCxn id="24" idx="0"/>
          </p:cNvCxnSpPr>
          <p:nvPr/>
        </p:nvCxnSpPr>
        <p:spPr>
          <a:xfrm flipH="1" flipV="1">
            <a:off x="6422751" y="1523636"/>
            <a:ext cx="6824" cy="447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/>
          <p:nvPr/>
        </p:nvCxnSpPr>
        <p:spPr>
          <a:xfrm flipV="1">
            <a:off x="5775230" y="2101498"/>
            <a:ext cx="0" cy="459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/>
          <p:nvPr/>
        </p:nvCxnSpPr>
        <p:spPr>
          <a:xfrm flipV="1">
            <a:off x="6959632" y="2169738"/>
            <a:ext cx="0" cy="391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50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530" y="1357185"/>
            <a:ext cx="4329219" cy="246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角丸四角形 1"/>
          <p:cNvSpPr/>
          <p:nvPr/>
        </p:nvSpPr>
        <p:spPr>
          <a:xfrm>
            <a:off x="755576" y="404664"/>
            <a:ext cx="7632848" cy="9361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SEE(Single Event Effect)</a:t>
            </a:r>
            <a:r>
              <a:rPr kumimoji="1" lang="ja-JP" altLang="en-US" sz="2400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効果</a:t>
            </a:r>
            <a:r>
              <a:rPr kumimoji="1" lang="en-US" altLang="ja-JP" sz="2000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-</a:t>
            </a:r>
            <a:r>
              <a:rPr kumimoji="1" lang="en-US" altLang="ja-JP" sz="2000" dirty="0" err="1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BulkCMOS,SOICMOS</a:t>
            </a:r>
            <a:r>
              <a:rPr kumimoji="1" lang="en-US" altLang="ja-JP" sz="2000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-</a:t>
            </a:r>
            <a:endParaRPr kumimoji="1" lang="ja-JP" altLang="en-US" sz="2000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84325"/>
            <a:ext cx="407761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996398" y="4290541"/>
            <a:ext cx="2969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400" dirty="0" smtClean="0"/>
              <a:t>Si</a:t>
            </a:r>
            <a:r>
              <a:rPr kumimoji="1" lang="ja-JP" altLang="en-US" sz="2400" dirty="0" smtClean="0"/>
              <a:t>層にて高密度の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kumimoji="1" lang="ja-JP" altLang="en-US" sz="2400" dirty="0" smtClean="0"/>
              <a:t>電離電荷の発生</a:t>
            </a:r>
            <a:endParaRPr lang="en-US" altLang="ja-JP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ja-JP" altLang="en-US" sz="2400" dirty="0" smtClean="0"/>
              <a:t>電極に回収されて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疑似信号となる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（メモリ反転現象）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79712" y="3826168"/>
            <a:ext cx="1755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Bulk CMOS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20072" y="382887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SOI CMOS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92149" y="4317076"/>
            <a:ext cx="4464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kumimoji="1" lang="ja-JP" altLang="en-US" sz="2400" dirty="0" smtClean="0"/>
              <a:t>電離電荷が絶縁層：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SiO2</a:t>
            </a:r>
            <a:r>
              <a:rPr kumimoji="1" lang="ja-JP" altLang="en-US" sz="2400" dirty="0" smtClean="0"/>
              <a:t>層の存在により遮蔽</a:t>
            </a:r>
            <a:endParaRPr lang="en-US" altLang="ja-JP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srgbClr val="FF0000"/>
                </a:solidFill>
              </a:rPr>
              <a:t>SEE</a:t>
            </a:r>
            <a:r>
              <a:rPr lang="ja-JP" altLang="en-US" sz="2400" dirty="0">
                <a:solidFill>
                  <a:srgbClr val="FF0000"/>
                </a:solidFill>
              </a:rPr>
              <a:t>に</a:t>
            </a:r>
            <a:r>
              <a:rPr lang="ja-JP" altLang="en-US" sz="2400" dirty="0" smtClean="0">
                <a:solidFill>
                  <a:srgbClr val="FF0000"/>
                </a:solidFill>
              </a:rPr>
              <a:t>対して</a:t>
            </a:r>
            <a:r>
              <a:rPr lang="en-US" altLang="ja-JP" sz="2400" dirty="0" smtClean="0">
                <a:solidFill>
                  <a:srgbClr val="FF0000"/>
                </a:solidFill>
              </a:rPr>
              <a:t/>
            </a:r>
            <a:br>
              <a:rPr lang="en-US" altLang="ja-JP" sz="2400" dirty="0" smtClean="0">
                <a:solidFill>
                  <a:srgbClr val="FF0000"/>
                </a:solidFill>
              </a:rPr>
            </a:br>
            <a:r>
              <a:rPr lang="ja-JP" altLang="en-US" sz="2400" dirty="0" smtClean="0">
                <a:solidFill>
                  <a:srgbClr val="FF0000"/>
                </a:solidFill>
              </a:rPr>
              <a:t>非常</a:t>
            </a:r>
            <a:r>
              <a:rPr lang="ja-JP" altLang="en-US" sz="2400" dirty="0">
                <a:solidFill>
                  <a:srgbClr val="FF0000"/>
                </a:solidFill>
              </a:rPr>
              <a:t>に強い耐性がある</a:t>
            </a:r>
          </a:p>
          <a:p>
            <a:endParaRPr kumimoji="1" lang="ja-JP" altLang="en-US" sz="24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8357-0D09-4ED1-AE36-2917721A347B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95536" y="3645024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重粒子</a:t>
            </a:r>
            <a:r>
              <a:rPr lang="ja-JP" altLang="en-US" sz="1600" dirty="0" smtClean="0"/>
              <a:t>線（</a:t>
            </a:r>
            <a:r>
              <a:rPr lang="en-US" altLang="ja-JP" sz="1600" dirty="0" smtClean="0"/>
              <a:t>α</a:t>
            </a:r>
            <a:r>
              <a:rPr lang="ja-JP" altLang="en-US" sz="1600" dirty="0" smtClean="0"/>
              <a:t>線など）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03714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2" y="1872927"/>
            <a:ext cx="5027452" cy="2729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角丸四角形 1"/>
          <p:cNvSpPr/>
          <p:nvPr/>
        </p:nvSpPr>
        <p:spPr>
          <a:xfrm>
            <a:off x="755576" y="548680"/>
            <a:ext cx="7632848" cy="9361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SOI</a:t>
            </a:r>
            <a:r>
              <a:rPr kumimoji="1" lang="ja-JP" altLang="en-US" sz="2400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（</a:t>
            </a:r>
            <a:r>
              <a:rPr kumimoji="1" lang="en-US" altLang="ja-JP" sz="2400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Silicon On Insulator</a:t>
            </a:r>
            <a:r>
              <a:rPr kumimoji="1" lang="ja-JP" altLang="en-US" sz="2400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）検出器とは</a:t>
            </a:r>
            <a:endParaRPr kumimoji="1" lang="ja-JP" altLang="en-US" sz="2400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>
            <a:off x="4100432" y="2839288"/>
            <a:ext cx="162886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4100175" y="2695272"/>
            <a:ext cx="163344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5747267" y="1739601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回路層（</a:t>
            </a:r>
            <a:r>
              <a:rPr lang="en-US" altLang="ja-JP" sz="2000" dirty="0" smtClean="0"/>
              <a:t>SOI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CMOS</a:t>
            </a:r>
            <a:r>
              <a:rPr kumimoji="1" lang="ja-JP" altLang="en-US" sz="2000" dirty="0" smtClean="0"/>
              <a:t>）</a:t>
            </a:r>
            <a:endParaRPr kumimoji="1" lang="ja-JP" altLang="en-US" sz="20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127776" y="3429161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センサー層（</a:t>
            </a:r>
            <a:r>
              <a:rPr lang="en-US" altLang="ja-JP" sz="2000" dirty="0" smtClean="0"/>
              <a:t>Si</a:t>
            </a:r>
            <a:r>
              <a:rPr lang="ja-JP" altLang="en-US" sz="2000" dirty="0" smtClean="0"/>
              <a:t>）</a:t>
            </a:r>
            <a:endParaRPr kumimoji="1" lang="ja-JP" altLang="en-US" sz="20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67544" y="4622071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SOI</a:t>
            </a:r>
            <a:r>
              <a:rPr lang="ja-JP" altLang="en-US" sz="2400" dirty="0" smtClean="0"/>
              <a:t>検出器の仕組み</a:t>
            </a:r>
            <a:endParaRPr lang="en-US" altLang="ja-JP" sz="2400" dirty="0" smtClean="0"/>
          </a:p>
          <a:p>
            <a:r>
              <a:rPr lang="ja-JP" altLang="en-US" sz="2400" dirty="0" smtClean="0"/>
              <a:t>・センサー層で生じた電荷をセンサー端子で回収</a:t>
            </a:r>
            <a:endParaRPr lang="en-US" altLang="ja-JP" sz="2400" dirty="0" smtClean="0"/>
          </a:p>
          <a:p>
            <a:endParaRPr kumimoji="1" lang="en-US" altLang="ja-JP" sz="2400" dirty="0"/>
          </a:p>
          <a:p>
            <a:endParaRPr kumimoji="1" lang="en-US" altLang="ja-JP" sz="2400" dirty="0" smtClean="0"/>
          </a:p>
          <a:p>
            <a:r>
              <a:rPr lang="ja-JP" altLang="en-US" sz="2400" dirty="0" smtClean="0"/>
              <a:t>・金属ビアを通じて回路層へ</a:t>
            </a:r>
            <a:endParaRPr kumimoji="1" lang="ja-JP" altLang="en-US" sz="2400" dirty="0"/>
          </a:p>
        </p:txBody>
      </p:sp>
      <p:cxnSp>
        <p:nvCxnSpPr>
          <p:cNvPr id="1025" name="直線矢印コネクタ 1024"/>
          <p:cNvCxnSpPr/>
          <p:nvPr/>
        </p:nvCxnSpPr>
        <p:spPr>
          <a:xfrm>
            <a:off x="3059832" y="5446848"/>
            <a:ext cx="0" cy="4799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8357-0D09-4ED1-AE36-2917721A347B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21664" y="2620179"/>
            <a:ext cx="22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絶縁</a:t>
            </a:r>
            <a:r>
              <a:rPr kumimoji="1" lang="ja-JP" altLang="en-US" sz="2000" dirty="0" smtClean="0"/>
              <a:t>層</a:t>
            </a:r>
            <a:endParaRPr kumimoji="1" lang="ja-JP" altLang="en-US" sz="20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948047" y="258759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200</a:t>
            </a:r>
            <a:r>
              <a:rPr kumimoji="1" lang="en-US" altLang="ja-JP" dirty="0" smtClean="0"/>
              <a:t>nm</a:t>
            </a:r>
            <a:endParaRPr kumimoji="1" lang="ja-JP" altLang="en-US" dirty="0"/>
          </a:p>
        </p:txBody>
      </p:sp>
      <p:cxnSp>
        <p:nvCxnSpPr>
          <p:cNvPr id="1026" name="直線矢印コネクタ 1025"/>
          <p:cNvCxnSpPr/>
          <p:nvPr/>
        </p:nvCxnSpPr>
        <p:spPr>
          <a:xfrm>
            <a:off x="5747267" y="2654328"/>
            <a:ext cx="0" cy="23586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4100175" y="4293096"/>
            <a:ext cx="164709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V="1">
            <a:off x="5436096" y="2839288"/>
            <a:ext cx="0" cy="145380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580112" y="342916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100~300μm</a:t>
            </a:r>
            <a:endParaRPr kumimoji="1" lang="ja-JP" altLang="en-US" dirty="0"/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5436096" y="1872927"/>
            <a:ext cx="0" cy="8223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38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755576" y="548680"/>
            <a:ext cx="7632848" cy="9361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SOI</a:t>
            </a:r>
            <a:r>
              <a:rPr kumimoji="1" lang="ja-JP" altLang="en-US" sz="2400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のメリット</a:t>
            </a:r>
            <a:r>
              <a:rPr kumimoji="1" lang="en-US" altLang="ja-JP" sz="2400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1 : </a:t>
            </a:r>
            <a:r>
              <a:rPr kumimoji="1" lang="ja-JP" altLang="en-US" sz="2400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モノリシック</a:t>
            </a:r>
            <a:r>
              <a:rPr kumimoji="1" lang="en-US" altLang="ja-JP" sz="2400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(</a:t>
            </a:r>
            <a:r>
              <a:rPr kumimoji="1" lang="ja-JP" altLang="en-US" sz="2400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一体</a:t>
            </a:r>
            <a:r>
              <a:rPr kumimoji="1" lang="en-US" altLang="ja-JP" sz="2400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)</a:t>
            </a:r>
            <a:r>
              <a:rPr kumimoji="1" lang="ja-JP" altLang="en-US" sz="2400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型検出器</a:t>
            </a:r>
            <a:endParaRPr kumimoji="1" lang="ja-JP" altLang="en-US" sz="2400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69397" y="3689149"/>
            <a:ext cx="720080" cy="6883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775861" y="2664613"/>
            <a:ext cx="713616" cy="63679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847869" y="3337806"/>
            <a:ext cx="576064" cy="29945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195736" y="353010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金属バンプ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596084" y="456271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センサー層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455038" y="2372592"/>
            <a:ext cx="1814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読み出し回路層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/>
        </p:nvSpPr>
        <p:spPr>
          <a:xfrm>
            <a:off x="5310383" y="3195467"/>
            <a:ext cx="3240360" cy="25152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5304303" y="3456583"/>
            <a:ext cx="3246439" cy="93031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ローチャート : 組合せ 41"/>
          <p:cNvSpPr/>
          <p:nvPr/>
        </p:nvSpPr>
        <p:spPr>
          <a:xfrm>
            <a:off x="5868144" y="2875336"/>
            <a:ext cx="126014" cy="677888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ローチャート : 組合せ 42"/>
          <p:cNvSpPr/>
          <p:nvPr/>
        </p:nvSpPr>
        <p:spPr>
          <a:xfrm>
            <a:off x="7375992" y="2875336"/>
            <a:ext cx="126014" cy="673416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67544" y="1876762"/>
            <a:ext cx="2268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ハイブリッド型</a:t>
            </a:r>
            <a:endParaRPr kumimoji="1" lang="ja-JP" altLang="en-US" sz="2000" b="1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508104" y="1876762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モノリシック型（</a:t>
            </a:r>
            <a:r>
              <a:rPr kumimoji="1" lang="en-US" altLang="ja-JP" sz="2000" b="1" dirty="0" smtClean="0"/>
              <a:t>SOI</a:t>
            </a:r>
            <a:r>
              <a:rPr kumimoji="1" lang="ja-JP" altLang="en-US" sz="2000" b="1" dirty="0" smtClean="0"/>
              <a:t>）</a:t>
            </a:r>
            <a:endParaRPr kumimoji="1" lang="ja-JP" altLang="en-US" sz="2000" b="1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39552" y="5068352"/>
            <a:ext cx="7992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+mn-ea"/>
              </a:rPr>
              <a:t>・メリット</a:t>
            </a:r>
            <a:endParaRPr kumimoji="1" lang="en-US" altLang="ja-JP" sz="2000" dirty="0" smtClean="0">
              <a:latin typeface="+mn-ea"/>
            </a:endParaRPr>
          </a:p>
          <a:p>
            <a:r>
              <a:rPr lang="ja-JP" altLang="en-US" sz="2000" dirty="0" smtClean="0">
                <a:latin typeface="+mn-ea"/>
              </a:rPr>
              <a:t>１</a:t>
            </a:r>
            <a:r>
              <a:rPr lang="en-US" altLang="ja-JP" sz="2000" dirty="0" smtClean="0">
                <a:latin typeface="+mn-ea"/>
              </a:rPr>
              <a:t>.</a:t>
            </a:r>
            <a:r>
              <a:rPr lang="ja-JP" altLang="en-US" sz="2000" dirty="0" smtClean="0">
                <a:latin typeface="+mn-ea"/>
              </a:rPr>
              <a:t>物質量の低下</a:t>
            </a:r>
          </a:p>
          <a:p>
            <a:pPr lvl="0"/>
            <a:endParaRPr kumimoji="1" lang="en-US" altLang="ja-JP" sz="2000" dirty="0" smtClean="0">
              <a:latin typeface="+mn-ea"/>
            </a:endParaRPr>
          </a:p>
          <a:p>
            <a:pPr lvl="0"/>
            <a:r>
              <a:rPr kumimoji="1" lang="ja-JP" altLang="en-US" sz="2000" dirty="0" smtClean="0">
                <a:latin typeface="+mn-ea"/>
              </a:rPr>
              <a:t>２</a:t>
            </a:r>
            <a:r>
              <a:rPr lang="en-US" altLang="ja-JP" sz="2000" dirty="0" smtClean="0">
                <a:latin typeface="+mn-ea"/>
              </a:rPr>
              <a:t>.</a:t>
            </a:r>
            <a:r>
              <a:rPr lang="ja-JP" altLang="en-US" sz="2000" dirty="0" smtClean="0">
                <a:solidFill>
                  <a:prstClr val="black"/>
                </a:solidFill>
                <a:latin typeface="ＭＳ Ｐゴシック"/>
              </a:rPr>
              <a:t>センサー</a:t>
            </a:r>
            <a:r>
              <a:rPr lang="ja-JP" altLang="en-US" sz="2000" dirty="0">
                <a:solidFill>
                  <a:prstClr val="black"/>
                </a:solidFill>
                <a:latin typeface="ＭＳ Ｐゴシック"/>
              </a:rPr>
              <a:t>周辺の寄生容量の減少</a:t>
            </a:r>
          </a:p>
          <a:p>
            <a:endParaRPr kumimoji="1" lang="ja-JP" altLang="en-US" sz="2000" dirty="0">
              <a:latin typeface="+mn-ea"/>
            </a:endParaRPr>
          </a:p>
        </p:txBody>
      </p:sp>
      <p:sp>
        <p:nvSpPr>
          <p:cNvPr id="51" name="右矢印 50"/>
          <p:cNvSpPr/>
          <p:nvPr/>
        </p:nvSpPr>
        <p:spPr>
          <a:xfrm>
            <a:off x="4633448" y="5441222"/>
            <a:ext cx="46805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321483" y="5340980"/>
            <a:ext cx="536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FF0000"/>
                </a:solidFill>
              </a:rPr>
              <a:t>入射粒子の情報を損なわない</a:t>
            </a:r>
            <a:endParaRPr kumimoji="1" lang="ja-JP" altLang="en-US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95534" y="5977736"/>
            <a:ext cx="3776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rgbClr val="FF0000"/>
                </a:solidFill>
              </a:rPr>
              <a:t>ノイズ</a:t>
            </a:r>
            <a:r>
              <a:rPr lang="ja-JP" altLang="en-US" sz="2000" dirty="0">
                <a:solidFill>
                  <a:srgbClr val="FF0000"/>
                </a:solidFill>
              </a:rPr>
              <a:t>　</a:t>
            </a:r>
            <a:r>
              <a:rPr lang="ja-JP" altLang="en-US" sz="2000" dirty="0" smtClean="0">
                <a:solidFill>
                  <a:srgbClr val="FF0000"/>
                </a:solidFill>
              </a:rPr>
              <a:t>小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6" name="右矢印 5"/>
          <p:cNvSpPr/>
          <p:nvPr/>
        </p:nvSpPr>
        <p:spPr>
          <a:xfrm>
            <a:off x="4643355" y="6085458"/>
            <a:ext cx="471506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8357-0D09-4ED1-AE36-2917721A347B}" type="slidenum">
              <a:rPr kumimoji="1" lang="ja-JP" altLang="en-US" smtClean="0"/>
              <a:t>4</a:t>
            </a:fld>
            <a:endParaRPr kumimoji="1" lang="ja-JP" altLang="en-US"/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539552" y="2623669"/>
            <a:ext cx="0" cy="63679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100399" y="2307026"/>
            <a:ext cx="1134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0.1mm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754051" y="3154029"/>
            <a:ext cx="113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SiO</a:t>
            </a:r>
            <a:r>
              <a:rPr lang="en-US" altLang="ja-JP" baseline="-25000" dirty="0" smtClean="0"/>
              <a:t>2</a:t>
            </a:r>
            <a:endParaRPr kumimoji="1" lang="ja-JP" altLang="en-US" baseline="-25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567868" y="4046984"/>
            <a:ext cx="53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Si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/>
        </p:nvSpPr>
        <p:spPr>
          <a:xfrm>
            <a:off x="5295533" y="3064899"/>
            <a:ext cx="3255209" cy="1305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710759" y="3812657"/>
            <a:ext cx="1099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0.1m</a:t>
            </a:r>
            <a:r>
              <a:rPr kumimoji="1" lang="en-US" altLang="ja-JP" dirty="0" smtClean="0"/>
              <a:t>m~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6259487" y="3064899"/>
            <a:ext cx="400745" cy="130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6372200" y="2969363"/>
            <a:ext cx="159877" cy="95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/>
          <p:cNvSpPr/>
          <p:nvPr/>
        </p:nvSpPr>
        <p:spPr>
          <a:xfrm>
            <a:off x="7792217" y="3064899"/>
            <a:ext cx="308142" cy="130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7863373" y="2969363"/>
            <a:ext cx="170742" cy="95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/>
        </p:nvSpPr>
        <p:spPr>
          <a:xfrm>
            <a:off x="5724128" y="2700782"/>
            <a:ext cx="100811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7236296" y="2700782"/>
            <a:ext cx="100054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4" name="直線コネクタ 53"/>
          <p:cNvCxnSpPr>
            <a:stCxn id="42" idx="0"/>
          </p:cNvCxnSpPr>
          <p:nvPr/>
        </p:nvCxnSpPr>
        <p:spPr>
          <a:xfrm flipV="1">
            <a:off x="5931151" y="2773797"/>
            <a:ext cx="0" cy="101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>
            <a:stCxn id="38" idx="0"/>
          </p:cNvCxnSpPr>
          <p:nvPr/>
        </p:nvCxnSpPr>
        <p:spPr>
          <a:xfrm flipH="1" flipV="1">
            <a:off x="6452138" y="2746501"/>
            <a:ext cx="1" cy="222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>
            <a:stCxn id="43" idx="0"/>
          </p:cNvCxnSpPr>
          <p:nvPr/>
        </p:nvCxnSpPr>
        <p:spPr>
          <a:xfrm flipV="1">
            <a:off x="7438999" y="2746501"/>
            <a:ext cx="0" cy="128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直線コネクタ 1023"/>
          <p:cNvCxnSpPr/>
          <p:nvPr/>
        </p:nvCxnSpPr>
        <p:spPr>
          <a:xfrm flipV="1">
            <a:off x="7809717" y="2746501"/>
            <a:ext cx="1" cy="318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直線コネクタ 1034"/>
          <p:cNvCxnSpPr/>
          <p:nvPr/>
        </p:nvCxnSpPr>
        <p:spPr>
          <a:xfrm>
            <a:off x="1489477" y="4081625"/>
            <a:ext cx="992857" cy="500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直線コネクタ 1036"/>
          <p:cNvCxnSpPr/>
          <p:nvPr/>
        </p:nvCxnSpPr>
        <p:spPr>
          <a:xfrm flipH="1">
            <a:off x="3883826" y="3997323"/>
            <a:ext cx="1380375" cy="581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直線コネクタ 1038"/>
          <p:cNvCxnSpPr>
            <a:stCxn id="34" idx="1"/>
          </p:cNvCxnSpPr>
          <p:nvPr/>
        </p:nvCxnSpPr>
        <p:spPr>
          <a:xfrm flipH="1" flipV="1">
            <a:off x="4200151" y="2693277"/>
            <a:ext cx="1095382" cy="436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直線コネクタ 1040"/>
          <p:cNvCxnSpPr/>
          <p:nvPr/>
        </p:nvCxnSpPr>
        <p:spPr>
          <a:xfrm flipV="1">
            <a:off x="1559758" y="2679463"/>
            <a:ext cx="819075" cy="303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直線矢印コネクタ 1042"/>
          <p:cNvCxnSpPr/>
          <p:nvPr/>
        </p:nvCxnSpPr>
        <p:spPr>
          <a:xfrm flipV="1">
            <a:off x="6572907" y="3456583"/>
            <a:ext cx="0" cy="93031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/>
          <p:cNvCxnSpPr/>
          <p:nvPr/>
        </p:nvCxnSpPr>
        <p:spPr>
          <a:xfrm flipV="1">
            <a:off x="8893067" y="3017131"/>
            <a:ext cx="0" cy="46097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8197352" y="2559087"/>
            <a:ext cx="1109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Symbol" pitchFamily="18" charset="2"/>
              </a:rPr>
              <a:t>0.24m</a:t>
            </a:r>
            <a:r>
              <a:rPr lang="en-US" altLang="ja-JP" dirty="0" smtClean="0"/>
              <a:t>m~</a:t>
            </a:r>
            <a:endParaRPr kumimoji="1" lang="ja-JP" altLang="en-US" dirty="0">
              <a:latin typeface="Symbol" pitchFamily="18" charset="2"/>
            </a:endParaRPr>
          </a:p>
        </p:txBody>
      </p:sp>
      <p:cxnSp>
        <p:nvCxnSpPr>
          <p:cNvPr id="40" name="直線矢印コネクタ 39"/>
          <p:cNvCxnSpPr>
            <a:stCxn id="21" idx="1"/>
            <a:endCxn id="10" idx="6"/>
          </p:cNvCxnSpPr>
          <p:nvPr/>
        </p:nvCxnSpPr>
        <p:spPr>
          <a:xfrm flipH="1" flipV="1">
            <a:off x="1423933" y="3487536"/>
            <a:ext cx="771803" cy="2272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49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745094" y="464272"/>
            <a:ext cx="7632848" cy="9361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SOI</a:t>
            </a:r>
            <a:r>
              <a:rPr lang="ja-JP" altLang="en-US" sz="2400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のメリット２ ： 素子間の低寄生容量</a:t>
            </a:r>
            <a:endParaRPr kumimoji="1" lang="ja-JP" altLang="en-US" sz="2400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2086" name="テキスト ボックス 2085"/>
          <p:cNvSpPr txBox="1"/>
          <p:nvPr/>
        </p:nvSpPr>
        <p:spPr>
          <a:xfrm>
            <a:off x="935006" y="1502377"/>
            <a:ext cx="7766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　</a:t>
            </a:r>
            <a:r>
              <a:rPr kumimoji="1" lang="en-US" altLang="ja-JP" sz="2400" dirty="0" smtClean="0"/>
              <a:t>SOI CMOS                                                 Bulk CMOS</a:t>
            </a:r>
            <a:endParaRPr kumimoji="1" lang="ja-JP" altLang="en-US" sz="2400" dirty="0"/>
          </a:p>
        </p:txBody>
      </p:sp>
      <p:sp>
        <p:nvSpPr>
          <p:cNvPr id="2088" name="テキスト ボックス 2087"/>
          <p:cNvSpPr txBox="1"/>
          <p:nvPr/>
        </p:nvSpPr>
        <p:spPr>
          <a:xfrm>
            <a:off x="269485" y="4194003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・</a:t>
            </a:r>
            <a:r>
              <a:rPr kumimoji="1" lang="en-US" altLang="ja-JP" sz="2400" dirty="0" smtClean="0"/>
              <a:t>SOI CMOS</a:t>
            </a:r>
            <a:r>
              <a:rPr kumimoji="1" lang="ja-JP" altLang="en-US" sz="2400" dirty="0" smtClean="0"/>
              <a:t>の</a:t>
            </a:r>
            <a:r>
              <a:rPr kumimoji="1" lang="en-US" altLang="ja-JP" sz="2400" dirty="0" smtClean="0"/>
              <a:t>Bulk CMOS</a:t>
            </a:r>
            <a:r>
              <a:rPr kumimoji="1" lang="ja-JP" altLang="en-US" sz="2400" dirty="0" smtClean="0"/>
              <a:t>に対するメリット</a:t>
            </a:r>
            <a:endParaRPr kumimoji="1" lang="en-US" altLang="ja-JP" sz="2400" dirty="0" smtClean="0"/>
          </a:p>
          <a:p>
            <a:r>
              <a:rPr lang="ja-JP" altLang="en-US" sz="2000" dirty="0" smtClean="0">
                <a:latin typeface="+mn-ea"/>
              </a:rPr>
              <a:t>　各素子が</a:t>
            </a:r>
            <a:r>
              <a:rPr lang="en-US" altLang="ja-JP" sz="2000" dirty="0" smtClean="0">
                <a:latin typeface="+mn-ea"/>
              </a:rPr>
              <a:t>SiO</a:t>
            </a:r>
            <a:r>
              <a:rPr lang="en-US" altLang="ja-JP" sz="2000" baseline="-25000" dirty="0" smtClean="0">
                <a:latin typeface="+mn-ea"/>
              </a:rPr>
              <a:t>2</a:t>
            </a:r>
            <a:r>
              <a:rPr lang="ja-JP" altLang="en-US" sz="2000" dirty="0" smtClean="0">
                <a:latin typeface="+mn-ea"/>
              </a:rPr>
              <a:t>により区切られている</a:t>
            </a:r>
            <a:endParaRPr lang="en-US" altLang="ja-JP" sz="2000" dirty="0" smtClean="0">
              <a:latin typeface="+mn-ea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8357-0D09-4ED1-AE36-2917721A347B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2103" name="角丸四角形 2102"/>
          <p:cNvSpPr/>
          <p:nvPr/>
        </p:nvSpPr>
        <p:spPr>
          <a:xfrm>
            <a:off x="3995897" y="4951085"/>
            <a:ext cx="4705491" cy="85584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u="sng" dirty="0" smtClean="0">
                <a:solidFill>
                  <a:schemeClr val="tx1"/>
                </a:solidFill>
              </a:rPr>
              <a:t>高集積化</a:t>
            </a:r>
            <a:endParaRPr kumimoji="1" lang="en-US" altLang="ja-JP" sz="2800" u="sng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800" u="sng" dirty="0">
                <a:solidFill>
                  <a:schemeClr val="tx1"/>
                </a:solidFill>
              </a:rPr>
              <a:t>低消費</a:t>
            </a:r>
            <a:r>
              <a:rPr lang="ja-JP" altLang="en-US" sz="2800" u="sng" dirty="0" smtClean="0">
                <a:solidFill>
                  <a:schemeClr val="tx1"/>
                </a:solidFill>
              </a:rPr>
              <a:t>電力・処理の高速化</a:t>
            </a:r>
            <a:endParaRPr kumimoji="1" lang="ja-JP" altLang="en-US" sz="2800" u="sng" dirty="0">
              <a:solidFill>
                <a:schemeClr val="tx1"/>
              </a:solidFill>
            </a:endParaRPr>
          </a:p>
        </p:txBody>
      </p:sp>
      <p:sp>
        <p:nvSpPr>
          <p:cNvPr id="2104" name="右矢印 2103"/>
          <p:cNvSpPr/>
          <p:nvPr/>
        </p:nvSpPr>
        <p:spPr>
          <a:xfrm>
            <a:off x="2336142" y="5251075"/>
            <a:ext cx="965952" cy="235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5295"/>
            <a:ext cx="42291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386" y="2016239"/>
            <a:ext cx="3960439" cy="180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935006" y="6105696"/>
            <a:ext cx="7165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</a:rPr>
              <a:t>これらのメリットにより、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SOI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検出器は崩壊点検出器に適している。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3203848" y="332656"/>
            <a:ext cx="5328592" cy="1440160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err="1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BelleⅡ</a:t>
            </a:r>
            <a:r>
              <a:rPr kumimoji="1" lang="ja-JP" altLang="en-US" sz="2400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実験への応用</a:t>
            </a:r>
            <a:endParaRPr kumimoji="1" lang="ja-JP" altLang="en-US" sz="2400" dirty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779912" y="1772816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-</a:t>
            </a:r>
            <a:r>
              <a:rPr kumimoji="1" lang="ja-JP" altLang="en-US" sz="2000" dirty="0" smtClean="0"/>
              <a:t>崩壊点検出器としての役割</a:t>
            </a:r>
            <a:r>
              <a:rPr kumimoji="1" lang="en-US" altLang="ja-JP" sz="2000" dirty="0" smtClean="0"/>
              <a:t>-</a:t>
            </a: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8357-0D09-4ED1-AE36-2917721A347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216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88" y="3849509"/>
            <a:ext cx="2726148" cy="244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640" y="1026519"/>
            <a:ext cx="3134043" cy="2964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角丸四角形 1"/>
          <p:cNvSpPr/>
          <p:nvPr/>
        </p:nvSpPr>
        <p:spPr>
          <a:xfrm>
            <a:off x="755576" y="548680"/>
            <a:ext cx="7632848" cy="9361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Belle/Belle2</a:t>
            </a:r>
            <a:r>
              <a:rPr lang="ja-JP" altLang="en-US" sz="2800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実験とは</a:t>
            </a:r>
            <a:endParaRPr kumimoji="1" lang="ja-JP" altLang="en-US" sz="2800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8357-0D09-4ED1-AE36-2917721A347B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611560" y="2348880"/>
            <a:ext cx="1728192" cy="50405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Belle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実験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29766" y="3295368"/>
            <a:ext cx="1840354" cy="540493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err="1" smtClean="0">
                <a:solidFill>
                  <a:schemeClr val="tx1"/>
                </a:solidFill>
              </a:rPr>
              <a:t>BelleⅡ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実験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2744504" y="2424656"/>
            <a:ext cx="86409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矢印 8"/>
          <p:cNvSpPr/>
          <p:nvPr/>
        </p:nvSpPr>
        <p:spPr>
          <a:xfrm>
            <a:off x="2743468" y="3453032"/>
            <a:ext cx="86409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45808" y="2424656"/>
            <a:ext cx="475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B</a:t>
            </a:r>
            <a:r>
              <a:rPr lang="ja-JP" altLang="en-US" sz="2000" dirty="0" smtClean="0"/>
              <a:t>中間子における</a:t>
            </a:r>
            <a:r>
              <a:rPr lang="en-US" altLang="ja-JP" sz="2000" dirty="0" smtClean="0"/>
              <a:t>CP</a:t>
            </a:r>
            <a:r>
              <a:rPr lang="ja-JP" altLang="en-US" sz="2000" dirty="0" smtClean="0"/>
              <a:t>対称性の破れの</a:t>
            </a:r>
            <a:r>
              <a:rPr lang="ja-JP" altLang="en-US" sz="2000" dirty="0"/>
              <a:t>発見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864636" y="3460293"/>
            <a:ext cx="4123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標準</a:t>
            </a:r>
            <a:r>
              <a:rPr lang="ja-JP" altLang="en-US" sz="2000" dirty="0"/>
              <a:t>理論</a:t>
            </a:r>
            <a:r>
              <a:rPr lang="ja-JP" altLang="en-US" sz="2000" dirty="0" smtClean="0"/>
              <a:t>を超えた物理現象の</a:t>
            </a:r>
            <a:r>
              <a:rPr lang="ja-JP" altLang="en-US" sz="2000" dirty="0"/>
              <a:t>探索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29704" y="1706081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電子、陽電子</a:t>
            </a:r>
            <a:r>
              <a:rPr lang="ja-JP" altLang="en-US" sz="2400" dirty="0" smtClean="0"/>
              <a:t>を加速して衝突させ多量の</a:t>
            </a:r>
            <a:r>
              <a:rPr lang="en-US" altLang="ja-JP" sz="2400" dirty="0" smtClean="0"/>
              <a:t>B</a:t>
            </a:r>
            <a:r>
              <a:rPr lang="ja-JP" altLang="en-US" sz="2400" dirty="0" err="1"/>
              <a:t>、</a:t>
            </a:r>
            <a:r>
              <a:rPr lang="en-US" altLang="ja-JP" sz="2400" dirty="0" smtClean="0"/>
              <a:t>B</a:t>
            </a:r>
            <a:r>
              <a:rPr lang="ja-JP" altLang="en-US" sz="2400" dirty="0" smtClean="0"/>
              <a:t>中間子を生成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68496" y="4437111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現在、統計量を増やすためにアップグレード中</a:t>
            </a:r>
            <a:endParaRPr lang="en-US" altLang="ja-JP" sz="2000" dirty="0" smtClean="0"/>
          </a:p>
          <a:p>
            <a:endParaRPr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　　→２０１５年に始動予定。</a:t>
            </a:r>
            <a:endParaRPr kumimoji="1"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977672" y="6165304"/>
            <a:ext cx="2427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err="1" smtClean="0"/>
              <a:t>SuperKEKB</a:t>
            </a:r>
            <a:r>
              <a:rPr kumimoji="1" lang="ja-JP" altLang="en-US" sz="2000" dirty="0" smtClean="0"/>
              <a:t>加速器</a:t>
            </a:r>
            <a:endParaRPr kumimoji="1" lang="ja-JP" altLang="en-US" sz="2000" dirty="0"/>
          </a:p>
        </p:txBody>
      </p:sp>
      <p:cxnSp>
        <p:nvCxnSpPr>
          <p:cNvPr id="14" name="直線コネクタ 13"/>
          <p:cNvCxnSpPr/>
          <p:nvPr/>
        </p:nvCxnSpPr>
        <p:spPr>
          <a:xfrm>
            <a:off x="6252424" y="1787969"/>
            <a:ext cx="219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7623426" y="3106136"/>
            <a:ext cx="1559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Belle2</a:t>
            </a:r>
            <a:r>
              <a:rPr kumimoji="1" lang="ja-JP" altLang="en-US" dirty="0" smtClean="0"/>
              <a:t>検出器</a:t>
            </a:r>
            <a:endParaRPr kumimoji="1" lang="ja-JP" altLang="en-US" dirty="0"/>
          </a:p>
        </p:txBody>
      </p:sp>
      <p:cxnSp>
        <p:nvCxnSpPr>
          <p:cNvPr id="16" name="直線矢印コネクタ 15"/>
          <p:cNvCxnSpPr/>
          <p:nvPr/>
        </p:nvCxnSpPr>
        <p:spPr>
          <a:xfrm flipH="1">
            <a:off x="8028640" y="3489116"/>
            <a:ext cx="319909" cy="4331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83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9" y="1977175"/>
            <a:ext cx="4915017" cy="3405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角丸四角形 1"/>
          <p:cNvSpPr/>
          <p:nvPr/>
        </p:nvSpPr>
        <p:spPr>
          <a:xfrm>
            <a:off x="755576" y="548680"/>
            <a:ext cx="7632848" cy="9361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err="1" smtClean="0">
                <a:solidFill>
                  <a:schemeClr val="tx1"/>
                </a:solidFill>
              </a:rPr>
              <a:t>BelleⅡ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崩壊点検出器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98475" y="2881406"/>
            <a:ext cx="34563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+mn-ea"/>
              </a:rPr>
              <a:t>・</a:t>
            </a:r>
            <a:r>
              <a:rPr lang="en-US" altLang="ja-JP" sz="2000" dirty="0" smtClean="0">
                <a:latin typeface="+mn-ea"/>
              </a:rPr>
              <a:t>B</a:t>
            </a:r>
            <a:r>
              <a:rPr lang="ja-JP" altLang="en-US" sz="2000" dirty="0" smtClean="0">
                <a:latin typeface="+mn-ea"/>
              </a:rPr>
              <a:t>中間子などの粒子の</a:t>
            </a:r>
            <a:endParaRPr lang="en-US" altLang="ja-JP" sz="2000" dirty="0" smtClean="0">
              <a:latin typeface="+mn-ea"/>
            </a:endParaRPr>
          </a:p>
          <a:p>
            <a:r>
              <a:rPr lang="ja-JP" altLang="en-US" sz="2000" dirty="0" smtClean="0">
                <a:latin typeface="+mn-ea"/>
              </a:rPr>
              <a:t>　崩壊点測定</a:t>
            </a:r>
            <a:r>
              <a:rPr lang="ja-JP" altLang="en-US" sz="2000" dirty="0">
                <a:latin typeface="+mn-ea"/>
              </a:rPr>
              <a:t>　</a:t>
            </a:r>
            <a:r>
              <a:rPr lang="ja-JP" altLang="en-US" sz="2000" dirty="0" smtClean="0">
                <a:latin typeface="+mn-ea"/>
              </a:rPr>
              <a:t>　　　　　</a:t>
            </a:r>
            <a:endParaRPr lang="en-US" altLang="ja-JP" sz="2000" dirty="0" smtClean="0">
              <a:latin typeface="+mn-ea"/>
            </a:endParaRPr>
          </a:p>
          <a:p>
            <a:endParaRPr lang="en-US" altLang="ja-JP" sz="2000" dirty="0">
              <a:latin typeface="+mn-ea"/>
            </a:endParaRPr>
          </a:p>
          <a:p>
            <a:r>
              <a:rPr lang="ja-JP" altLang="en-US" sz="2000" dirty="0" smtClean="0">
                <a:latin typeface="+mn-ea"/>
              </a:rPr>
              <a:t>・</a:t>
            </a:r>
            <a:r>
              <a:rPr lang="ja-JP" altLang="en-US" sz="2000" dirty="0">
                <a:latin typeface="+mn-ea"/>
              </a:rPr>
              <a:t>精度の</a:t>
            </a:r>
            <a:r>
              <a:rPr lang="ja-JP" altLang="en-US" sz="2000" dirty="0" smtClean="0">
                <a:latin typeface="+mn-ea"/>
              </a:rPr>
              <a:t>高い飛跡再構成</a:t>
            </a:r>
            <a:endParaRPr lang="en-US" altLang="ja-JP" sz="2000" dirty="0" smtClean="0">
              <a:latin typeface="+mn-ea"/>
            </a:endParaRPr>
          </a:p>
          <a:p>
            <a:r>
              <a:rPr lang="ja-JP" altLang="en-US" sz="2000" dirty="0" smtClean="0">
                <a:latin typeface="+mn-ea"/>
              </a:rPr>
              <a:t>　を行う</a:t>
            </a:r>
            <a:endParaRPr lang="en-US" altLang="ja-JP" sz="2000" dirty="0" smtClean="0">
              <a:latin typeface="+mn-ea"/>
            </a:endParaRPr>
          </a:p>
        </p:txBody>
      </p:sp>
      <p:sp>
        <p:nvSpPr>
          <p:cNvPr id="7" name="屈折矢印 6"/>
          <p:cNvSpPr/>
          <p:nvPr/>
        </p:nvSpPr>
        <p:spPr>
          <a:xfrm rot="5400000">
            <a:off x="1043608" y="5375543"/>
            <a:ext cx="720080" cy="78976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40333" y="5708319"/>
            <a:ext cx="6750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n-ea"/>
              </a:rPr>
              <a:t>ビーム</a:t>
            </a:r>
            <a:r>
              <a:rPr lang="ja-JP" altLang="en-US" sz="2400" dirty="0" smtClean="0">
                <a:latin typeface="+mn-ea"/>
              </a:rPr>
              <a:t>衝突点最近傍に設置</a:t>
            </a:r>
            <a:endParaRPr kumimoji="1" lang="en-US" altLang="ja-JP" sz="2400" dirty="0" smtClean="0">
              <a:latin typeface="+mn-ea"/>
            </a:endParaRPr>
          </a:p>
          <a:p>
            <a:pPr algn="ctr"/>
            <a:r>
              <a:rPr lang="ja-JP" altLang="en-US" sz="2400" dirty="0">
                <a:latin typeface="+mn-ea"/>
              </a:rPr>
              <a:t>　</a:t>
            </a:r>
            <a:r>
              <a:rPr lang="ja-JP" altLang="en-US" sz="2400" dirty="0" smtClean="0">
                <a:latin typeface="+mn-ea"/>
              </a:rPr>
              <a:t>　　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876901" y="1766695"/>
            <a:ext cx="4197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latin typeface="+mn-ea"/>
              </a:rPr>
              <a:t>SVD(Silicon Vertex Detector) , </a:t>
            </a:r>
          </a:p>
          <a:p>
            <a:r>
              <a:rPr lang="en-US" altLang="ja-JP" sz="2400" b="1" dirty="0" smtClean="0">
                <a:latin typeface="+mn-ea"/>
              </a:rPr>
              <a:t>PXD(</a:t>
            </a:r>
            <a:r>
              <a:rPr lang="en-US" altLang="ja-JP" sz="2400" b="1" dirty="0" err="1" smtClean="0">
                <a:latin typeface="+mn-ea"/>
              </a:rPr>
              <a:t>PiXel</a:t>
            </a:r>
            <a:r>
              <a:rPr lang="en-US" altLang="ja-JP" sz="2400" b="1" dirty="0" smtClean="0">
                <a:latin typeface="+mn-ea"/>
              </a:rPr>
              <a:t> Detec</a:t>
            </a:r>
            <a:r>
              <a:rPr lang="en-US" altLang="ja-JP" sz="2400" b="1" dirty="0">
                <a:latin typeface="+mn-ea"/>
              </a:rPr>
              <a:t>t</a:t>
            </a:r>
            <a:r>
              <a:rPr lang="en-US" altLang="ja-JP" sz="2400" b="1" dirty="0" smtClean="0">
                <a:latin typeface="+mn-ea"/>
              </a:rPr>
              <a:t>or)   </a:t>
            </a:r>
            <a:r>
              <a:rPr lang="ja-JP" altLang="en-US" sz="2400" b="1" dirty="0" smtClean="0">
                <a:latin typeface="+mn-ea"/>
              </a:rPr>
              <a:t>の目的</a:t>
            </a:r>
            <a:endParaRPr kumimoji="1" lang="ja-JP" altLang="en-US" sz="2400" b="1" dirty="0">
              <a:latin typeface="+mn-ea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8357-0D09-4ED1-AE36-2917721A347B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11" name="円/楕円 10"/>
          <p:cNvSpPr/>
          <p:nvPr/>
        </p:nvSpPr>
        <p:spPr>
          <a:xfrm>
            <a:off x="2097489" y="3342923"/>
            <a:ext cx="278794" cy="27654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flipH="1">
            <a:off x="2459712" y="2276872"/>
            <a:ext cx="2417189" cy="139097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251520" y="2815224"/>
            <a:ext cx="864096" cy="1779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251519" y="2420888"/>
            <a:ext cx="757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e</a:t>
            </a:r>
            <a:r>
              <a:rPr lang="en-US" altLang="ja-JP" sz="2400" baseline="30000" dirty="0" smtClean="0"/>
              <a:t>-</a:t>
            </a:r>
            <a:endParaRPr kumimoji="1" lang="ja-JP" altLang="en-US" sz="2400" baseline="30000" dirty="0"/>
          </a:p>
        </p:txBody>
      </p:sp>
      <p:cxnSp>
        <p:nvCxnSpPr>
          <p:cNvPr id="15" name="直線矢印コネクタ 14"/>
          <p:cNvCxnSpPr/>
          <p:nvPr/>
        </p:nvCxnSpPr>
        <p:spPr>
          <a:xfrm flipH="1" flipV="1">
            <a:off x="4211960" y="3760649"/>
            <a:ext cx="792088" cy="101882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4607126" y="3262366"/>
            <a:ext cx="612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e</a:t>
            </a:r>
            <a:r>
              <a:rPr kumimoji="1" lang="en-US" altLang="ja-JP" sz="2400" baseline="30000" dirty="0" smtClean="0"/>
              <a:t>+</a:t>
            </a:r>
            <a:endParaRPr kumimoji="1" lang="ja-JP" alt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282253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755576" y="548680"/>
            <a:ext cx="7632848" cy="9361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err="1" smtClean="0">
                <a:solidFill>
                  <a:schemeClr val="tx1"/>
                </a:solidFill>
              </a:rPr>
              <a:t>BelleⅡSVD</a:t>
            </a:r>
            <a:r>
              <a:rPr lang="ja-JP" altLang="en-US" sz="2800" dirty="0" smtClean="0">
                <a:solidFill>
                  <a:schemeClr val="tx1"/>
                </a:solidFill>
              </a:rPr>
              <a:t>最内層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へのインストール</a:t>
            </a:r>
            <a:endParaRPr kumimoji="1" lang="en-US" altLang="ja-JP" sz="28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84" y="1541911"/>
            <a:ext cx="7115926" cy="205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左中かっこ 9"/>
          <p:cNvSpPr/>
          <p:nvPr/>
        </p:nvSpPr>
        <p:spPr>
          <a:xfrm>
            <a:off x="598164" y="2006964"/>
            <a:ext cx="792088" cy="106845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中かっこ 10"/>
          <p:cNvSpPr/>
          <p:nvPr/>
        </p:nvSpPr>
        <p:spPr>
          <a:xfrm>
            <a:off x="5885812" y="3108118"/>
            <a:ext cx="216024" cy="2160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0" y="2033177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+mn-ea"/>
              </a:rPr>
              <a:t>SVD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52204" y="283517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+mn-ea"/>
              </a:rPr>
              <a:t>PXD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8357-0D09-4ED1-AE36-2917721A347B}" type="slidenum">
              <a:rPr kumimoji="1" lang="ja-JP" altLang="en-US" smtClean="0"/>
              <a:t>9</a:t>
            </a:fld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 flipH="1" flipV="1">
            <a:off x="5148064" y="3026250"/>
            <a:ext cx="737748" cy="6300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7576576" y="345772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(mm)</a:t>
            </a:r>
            <a:endParaRPr kumimoji="1" lang="ja-JP" altLang="en-US" sz="1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96136" y="365632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SVD</a:t>
            </a:r>
            <a:r>
              <a:rPr kumimoji="1" lang="ja-JP" altLang="en-US" sz="2000" dirty="0" smtClean="0"/>
              <a:t>最内層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544" y="4274806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・導入により、現行案（</a:t>
            </a:r>
            <a:r>
              <a:rPr lang="en-US" altLang="ja-JP" sz="2000" dirty="0" smtClean="0"/>
              <a:t>DSSD</a:t>
            </a:r>
            <a:r>
              <a:rPr kumimoji="1" lang="ja-JP" altLang="en-US" sz="2000" dirty="0" smtClean="0"/>
              <a:t>を使用）と比較し</a:t>
            </a:r>
            <a:r>
              <a:rPr lang="ja-JP" altLang="en-US" sz="2000" dirty="0" smtClean="0"/>
              <a:t>てセンサー厚　</a:t>
            </a:r>
            <a:r>
              <a:rPr lang="en-US" altLang="ja-JP" sz="2000" dirty="0" smtClean="0"/>
              <a:t>300</a:t>
            </a:r>
            <a:r>
              <a:rPr lang="en-US" altLang="ja-JP" sz="2000" dirty="0" smtClean="0">
                <a:latin typeface="Symbol" pitchFamily="18" charset="2"/>
              </a:rPr>
              <a:t>m</a:t>
            </a:r>
            <a:r>
              <a:rPr lang="en-US" altLang="ja-JP" sz="2000" dirty="0"/>
              <a:t>m</a:t>
            </a:r>
            <a:r>
              <a:rPr lang="ja-JP" altLang="en-US" sz="2000" dirty="0" smtClean="0">
                <a:latin typeface="+mn-ea"/>
              </a:rPr>
              <a:t>→</a:t>
            </a:r>
            <a:r>
              <a:rPr lang="en-US" altLang="ja-JP" sz="2000" dirty="0" smtClean="0">
                <a:latin typeface="Symbol" pitchFamily="18" charset="2"/>
              </a:rPr>
              <a:t>100m</a:t>
            </a:r>
            <a:r>
              <a:rPr lang="en-US" altLang="ja-JP" sz="2000" dirty="0" smtClean="0"/>
              <a:t>m</a:t>
            </a:r>
            <a:r>
              <a:rPr lang="ja-JP" altLang="en-US" sz="2000" dirty="0" err="1" smtClean="0">
                <a:latin typeface="+mn-ea"/>
              </a:rPr>
              <a:t>、</a:t>
            </a:r>
            <a:endParaRPr lang="en-US" altLang="ja-JP" sz="2000" dirty="0" smtClean="0">
              <a:latin typeface="+mn-ea"/>
            </a:endParaRPr>
          </a:p>
          <a:p>
            <a:r>
              <a:rPr kumimoji="1" lang="ja-JP" altLang="en-US" sz="2000" dirty="0" smtClean="0">
                <a:latin typeface="+mn-ea"/>
              </a:rPr>
              <a:t>　占有率</a:t>
            </a:r>
            <a:r>
              <a:rPr kumimoji="1" lang="en-US" altLang="ja-JP" sz="2000" dirty="0" smtClean="0"/>
              <a:t>6.7%</a:t>
            </a:r>
            <a:r>
              <a:rPr kumimoji="1" lang="ja-JP" altLang="en-US" sz="2000" dirty="0" smtClean="0"/>
              <a:t>→</a:t>
            </a:r>
            <a:r>
              <a:rPr kumimoji="1" lang="en-US" altLang="ja-JP" sz="2000" dirty="0" smtClean="0"/>
              <a:t>0.016%</a:t>
            </a:r>
            <a:r>
              <a:rPr kumimoji="1" lang="ja-JP" altLang="en-US" sz="2000" dirty="0" smtClean="0">
                <a:latin typeface="+mn-ea"/>
              </a:rPr>
              <a:t>を目指す。</a:t>
            </a:r>
            <a:endParaRPr kumimoji="1" lang="en-US" altLang="ja-JP" sz="2000" dirty="0" smtClean="0">
              <a:latin typeface="+mn-ea"/>
            </a:endParaRPr>
          </a:p>
          <a:p>
            <a:endParaRPr lang="en-US" altLang="ja-JP" sz="2000" dirty="0">
              <a:latin typeface="+mn-ea"/>
            </a:endParaRPr>
          </a:p>
          <a:p>
            <a:r>
              <a:rPr kumimoji="1" lang="ja-JP" altLang="en-US" sz="2000" dirty="0" smtClean="0">
                <a:latin typeface="+mn-ea"/>
              </a:rPr>
              <a:t>・ルミノシティー</a:t>
            </a:r>
            <a:r>
              <a:rPr lang="ja-JP" altLang="en-US" sz="2000" dirty="0" smtClean="0">
                <a:latin typeface="+mn-ea"/>
              </a:rPr>
              <a:t>の増加による、バックグラウンド増加</a:t>
            </a:r>
            <a:endParaRPr lang="en-US" altLang="ja-JP" sz="2000" dirty="0" smtClean="0">
              <a:latin typeface="+mn-ea"/>
            </a:endParaRPr>
          </a:p>
          <a:p>
            <a:r>
              <a:rPr kumimoji="1" lang="ja-JP" altLang="en-US" sz="2000" dirty="0" smtClean="0">
                <a:latin typeface="+mn-ea"/>
              </a:rPr>
              <a:t>　</a:t>
            </a:r>
            <a:endParaRPr kumimoji="1" lang="en-US" altLang="ja-JP" sz="2000" dirty="0" smtClean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　</a:t>
            </a:r>
            <a:r>
              <a:rPr kumimoji="1" lang="ja-JP" altLang="en-US" sz="2000" dirty="0" smtClean="0">
                <a:latin typeface="+mn-ea"/>
              </a:rPr>
              <a:t>→　ビーム衝突点近に設置する</a:t>
            </a:r>
            <a:r>
              <a:rPr lang="ja-JP" altLang="en-US" sz="2000" dirty="0">
                <a:latin typeface="+mn-ea"/>
              </a:rPr>
              <a:t>ため</a:t>
            </a:r>
            <a:r>
              <a:rPr lang="ja-JP" altLang="en-US" sz="2000" dirty="0" smtClean="0"/>
              <a:t>、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高い放射線耐性が重要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8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7061</TotalTime>
  <Words>1419</Words>
  <Application>Microsoft Office PowerPoint</Application>
  <PresentationFormat>画面に合わせる (4:3)</PresentationFormat>
  <Paragraphs>344</Paragraphs>
  <Slides>26</Slides>
  <Notes>16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27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照射量とトラップした正電荷との対応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physics</dc:creator>
  <cp:lastModifiedBy>physics</cp:lastModifiedBy>
  <cp:revision>317</cp:revision>
  <cp:lastPrinted>2012-02-17T12:41:44Z</cp:lastPrinted>
  <dcterms:created xsi:type="dcterms:W3CDTF">2012-02-01T06:05:04Z</dcterms:created>
  <dcterms:modified xsi:type="dcterms:W3CDTF">2012-04-02T00:36:11Z</dcterms:modified>
</cp:coreProperties>
</file>