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30237113" cy="42837100"/>
  <p:notesSz cx="6805613" cy="9939338"/>
  <p:defaultTextStyle>
    <a:defPPr>
      <a:defRPr lang="ja-JP"/>
    </a:defPPr>
    <a:lvl1pPr marL="0" algn="l" defTabSz="3507547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1pPr>
    <a:lvl2pPr marL="1753773" algn="l" defTabSz="3507547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2pPr>
    <a:lvl3pPr marL="3507547" algn="l" defTabSz="3507547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3pPr>
    <a:lvl4pPr marL="5261320" algn="l" defTabSz="3507547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4pPr>
    <a:lvl5pPr marL="7015094" algn="l" defTabSz="3507547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5pPr>
    <a:lvl6pPr marL="8768867" algn="l" defTabSz="3507547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6pPr>
    <a:lvl7pPr marL="10522641" algn="l" defTabSz="3507547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7pPr>
    <a:lvl8pPr marL="12276414" algn="l" defTabSz="3507547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8pPr>
    <a:lvl9pPr marL="14030188" algn="l" defTabSz="3507547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E95D867A-8CDF-48AA-8727-4E0997FD2FC4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13492" userDrawn="1">
          <p15:clr>
            <a:srgbClr val="A4A3A4"/>
          </p15:clr>
        </p15:guide>
        <p15:guide id="2" pos="95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9" autoAdjust="0"/>
    <p:restoredTop sz="94660"/>
  </p:normalViewPr>
  <p:slideViewPr>
    <p:cSldViewPr snapToGrid="0">
      <p:cViewPr>
        <p:scale>
          <a:sx n="33" d="100"/>
          <a:sy n="33" d="100"/>
        </p:scale>
        <p:origin x="-264" y="4164"/>
      </p:cViewPr>
      <p:guideLst>
        <p:guide orient="horz" pos="13492"/>
        <p:guide pos="95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04739" y="1142316"/>
            <a:ext cx="29027628" cy="40552455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52837" y="5511582"/>
            <a:ext cx="24718840" cy="18277163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19841" b="1" cap="all" baseline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39771" y="24170890"/>
            <a:ext cx="21744978" cy="8670890"/>
          </a:xfrm>
        </p:spPr>
        <p:txBody>
          <a:bodyPr>
            <a:normAutofit/>
          </a:bodyPr>
          <a:lstStyle>
            <a:lvl1pPr marL="0" indent="0" algn="ctr">
              <a:spcBef>
                <a:spcPts val="3307"/>
              </a:spcBef>
              <a:buNone/>
              <a:defRPr sz="5952">
                <a:solidFill>
                  <a:srgbClr val="FFFFFF"/>
                </a:solidFill>
              </a:defRPr>
            </a:lvl1pPr>
            <a:lvl2pPr marL="1133902" indent="0" algn="ctr">
              <a:buNone/>
              <a:defRPr sz="5952"/>
            </a:lvl2pPr>
            <a:lvl3pPr marL="2267803" indent="0" algn="ctr">
              <a:buNone/>
              <a:defRPr sz="5952"/>
            </a:lvl3pPr>
            <a:lvl4pPr marL="3401705" indent="0" algn="ctr">
              <a:buNone/>
              <a:defRPr sz="4960"/>
            </a:lvl4pPr>
            <a:lvl5pPr marL="4535607" indent="0" algn="ctr">
              <a:buNone/>
              <a:defRPr sz="4960"/>
            </a:lvl5pPr>
            <a:lvl6pPr marL="5669509" indent="0" algn="ctr">
              <a:buNone/>
              <a:defRPr sz="4960"/>
            </a:lvl6pPr>
            <a:lvl7pPr marL="6803410" indent="0" algn="ctr">
              <a:buNone/>
              <a:defRPr sz="4960"/>
            </a:lvl7pPr>
            <a:lvl8pPr marL="7937312" indent="0" algn="ctr">
              <a:buNone/>
              <a:defRPr sz="4960"/>
            </a:lvl8pPr>
            <a:lvl9pPr marL="9071214" indent="0" algn="ctr">
              <a:buNone/>
              <a:defRPr sz="49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98B86B-B78E-4B0E-86B1-CE2C84382AC3}" type="datetimeFigureOut">
              <a:rPr kumimoji="1" lang="ja-JP" altLang="en-US" smtClean="0"/>
              <a:t>2013/8/4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57E1F6-4523-480B-A667-18C19D5B35A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907233" y="23322421"/>
            <a:ext cx="20410055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3471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8B86B-B78E-4B0E-86B1-CE2C84382AC3}" type="datetimeFigureOut">
              <a:rPr kumimoji="1" lang="ja-JP" altLang="en-US" smtClean="0"/>
              <a:t>2013/8/4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7E1F6-4523-480B-A667-18C19D5B35A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4359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38435" y="4759678"/>
            <a:ext cx="5763950" cy="3379371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731" y="4759678"/>
            <a:ext cx="18425741" cy="3379371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8B86B-B78E-4B0E-86B1-CE2C84382AC3}" type="datetimeFigureOut">
              <a:rPr kumimoji="1" lang="ja-JP" altLang="en-US" smtClean="0"/>
              <a:t>2013/8/4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7E1F6-4523-480B-A667-18C19D5B35A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8684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3307"/>
              </a:spcBef>
              <a:defRPr/>
            </a:lvl1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8B86B-B78E-4B0E-86B1-CE2C84382AC3}" type="datetimeFigureOut">
              <a:rPr kumimoji="1" lang="ja-JP" altLang="en-US" smtClean="0"/>
              <a:t>2013/8/4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7E1F6-4523-480B-A667-18C19D5B35A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67303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4018" y="7330497"/>
            <a:ext cx="24718840" cy="18277163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19841" b="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40755" y="25950363"/>
            <a:ext cx="21748044" cy="8518736"/>
          </a:xfrm>
        </p:spPr>
        <p:txBody>
          <a:bodyPr anchor="t">
            <a:normAutofit/>
          </a:bodyPr>
          <a:lstStyle>
            <a:lvl1pPr marL="0" indent="0" algn="ctr">
              <a:buNone/>
              <a:defRPr sz="5952">
                <a:solidFill>
                  <a:schemeClr val="accent1"/>
                </a:solidFill>
              </a:defRPr>
            </a:lvl1pPr>
            <a:lvl2pPr marL="1133902" indent="0">
              <a:buNone/>
              <a:defRPr sz="4464">
                <a:solidFill>
                  <a:schemeClr val="tx1">
                    <a:tint val="75000"/>
                  </a:schemeClr>
                </a:solidFill>
              </a:defRPr>
            </a:lvl2pPr>
            <a:lvl3pPr marL="2267803" indent="0">
              <a:buNone/>
              <a:defRPr sz="3968">
                <a:solidFill>
                  <a:schemeClr val="tx1">
                    <a:tint val="75000"/>
                  </a:schemeClr>
                </a:solidFill>
              </a:defRPr>
            </a:lvl3pPr>
            <a:lvl4pPr marL="3401705" indent="0">
              <a:buNone/>
              <a:defRPr sz="3472">
                <a:solidFill>
                  <a:schemeClr val="tx1">
                    <a:tint val="75000"/>
                  </a:schemeClr>
                </a:solidFill>
              </a:defRPr>
            </a:lvl4pPr>
            <a:lvl5pPr marL="4535607" indent="0">
              <a:buNone/>
              <a:defRPr sz="3472">
                <a:solidFill>
                  <a:schemeClr val="tx1">
                    <a:tint val="75000"/>
                  </a:schemeClr>
                </a:solidFill>
              </a:defRPr>
            </a:lvl5pPr>
            <a:lvl6pPr marL="5669509" indent="0">
              <a:buNone/>
              <a:defRPr sz="3472">
                <a:solidFill>
                  <a:schemeClr val="tx1">
                    <a:tint val="75000"/>
                  </a:schemeClr>
                </a:solidFill>
              </a:defRPr>
            </a:lvl6pPr>
            <a:lvl7pPr marL="6803410" indent="0">
              <a:buNone/>
              <a:defRPr sz="3472">
                <a:solidFill>
                  <a:schemeClr val="tx1">
                    <a:tint val="75000"/>
                  </a:schemeClr>
                </a:solidFill>
              </a:defRPr>
            </a:lvl7pPr>
            <a:lvl8pPr marL="7937312" indent="0">
              <a:buNone/>
              <a:defRPr sz="3472">
                <a:solidFill>
                  <a:schemeClr val="tx1">
                    <a:tint val="75000"/>
                  </a:schemeClr>
                </a:solidFill>
              </a:defRPr>
            </a:lvl8pPr>
            <a:lvl9pPr marL="9071214" indent="0">
              <a:buNone/>
              <a:defRPr sz="34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8B86B-B78E-4B0E-86B1-CE2C84382AC3}" type="datetimeFigureOut">
              <a:rPr kumimoji="1" lang="ja-JP" altLang="en-US" smtClean="0"/>
              <a:t>2013/8/4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7E1F6-4523-480B-A667-18C19D5B35A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913532" y="25112660"/>
            <a:ext cx="2041005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714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4729" y="12851124"/>
            <a:ext cx="11792474" cy="25131099"/>
          </a:xfrm>
        </p:spPr>
        <p:txBody>
          <a:bodyPr/>
          <a:lstStyle>
            <a:lvl1pPr>
              <a:defRPr sz="5456"/>
            </a:lvl1pPr>
            <a:lvl2pPr>
              <a:defRPr sz="4960"/>
            </a:lvl2pPr>
            <a:lvl3pPr>
              <a:defRPr sz="4464"/>
            </a:lvl3pPr>
            <a:lvl4pPr>
              <a:defRPr sz="3968"/>
            </a:lvl4pPr>
            <a:lvl5pPr>
              <a:defRPr sz="3968"/>
            </a:lvl5pPr>
            <a:lvl6pPr>
              <a:defRPr sz="3968"/>
            </a:lvl6pPr>
            <a:lvl7pPr>
              <a:defRPr sz="3968"/>
            </a:lvl7pPr>
            <a:lvl8pPr>
              <a:defRPr sz="3968"/>
            </a:lvl8pPr>
            <a:lvl9pPr>
              <a:defRPr sz="396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44168" y="12851130"/>
            <a:ext cx="11792474" cy="25131099"/>
          </a:xfrm>
        </p:spPr>
        <p:txBody>
          <a:bodyPr/>
          <a:lstStyle>
            <a:lvl1pPr>
              <a:defRPr sz="5456"/>
            </a:lvl1pPr>
            <a:lvl2pPr>
              <a:defRPr sz="4960"/>
            </a:lvl2pPr>
            <a:lvl3pPr>
              <a:defRPr sz="4464"/>
            </a:lvl3pPr>
            <a:lvl4pPr>
              <a:defRPr sz="3968"/>
            </a:lvl4pPr>
            <a:lvl5pPr>
              <a:defRPr sz="3968"/>
            </a:lvl5pPr>
            <a:lvl6pPr>
              <a:defRPr sz="3968"/>
            </a:lvl6pPr>
            <a:lvl7pPr>
              <a:defRPr sz="3968"/>
            </a:lvl7pPr>
            <a:lvl8pPr>
              <a:defRPr sz="3968"/>
            </a:lvl8pPr>
            <a:lvl9pPr>
              <a:defRPr sz="396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8B86B-B78E-4B0E-86B1-CE2C84382AC3}" type="datetimeFigureOut">
              <a:rPr kumimoji="1" lang="ja-JP" altLang="en-US" smtClean="0"/>
              <a:t>2013/8/4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7E1F6-4523-480B-A667-18C19D5B35A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32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34729" y="12502031"/>
            <a:ext cx="11792474" cy="485487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5952" b="1"/>
            </a:lvl1pPr>
            <a:lvl2pPr marL="1133902" indent="0">
              <a:buNone/>
              <a:defRPr sz="4960" b="1"/>
            </a:lvl2pPr>
            <a:lvl3pPr marL="2267803" indent="0">
              <a:buNone/>
              <a:defRPr sz="4464" b="1"/>
            </a:lvl3pPr>
            <a:lvl4pPr marL="3401705" indent="0">
              <a:buNone/>
              <a:defRPr sz="3968" b="1"/>
            </a:lvl4pPr>
            <a:lvl5pPr marL="4535607" indent="0">
              <a:buNone/>
              <a:defRPr sz="3968" b="1"/>
            </a:lvl5pPr>
            <a:lvl6pPr marL="5669509" indent="0">
              <a:buNone/>
              <a:defRPr sz="3968" b="1"/>
            </a:lvl6pPr>
            <a:lvl7pPr marL="6803410" indent="0">
              <a:buNone/>
              <a:defRPr sz="3968" b="1"/>
            </a:lvl7pPr>
            <a:lvl8pPr marL="7937312" indent="0">
              <a:buNone/>
              <a:defRPr sz="3968" b="1"/>
            </a:lvl8pPr>
            <a:lvl9pPr marL="9071214" indent="0">
              <a:buNone/>
              <a:defRPr sz="3968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34729" y="16999189"/>
            <a:ext cx="11792474" cy="21132969"/>
          </a:xfrm>
        </p:spPr>
        <p:txBody>
          <a:bodyPr/>
          <a:lstStyle>
            <a:lvl1pPr>
              <a:defRPr sz="5456"/>
            </a:lvl1pPr>
            <a:lvl2pPr>
              <a:defRPr sz="4960"/>
            </a:lvl2pPr>
            <a:lvl3pPr>
              <a:defRPr sz="4464"/>
            </a:lvl3pPr>
            <a:lvl4pPr>
              <a:defRPr sz="3968"/>
            </a:lvl4pPr>
            <a:lvl5pPr>
              <a:defRPr sz="3968"/>
            </a:lvl5pPr>
            <a:lvl6pPr>
              <a:defRPr sz="3968"/>
            </a:lvl6pPr>
            <a:lvl7pPr>
              <a:defRPr sz="3968"/>
            </a:lvl7pPr>
            <a:lvl8pPr>
              <a:defRPr sz="3968"/>
            </a:lvl8pPr>
            <a:lvl9pPr>
              <a:defRPr sz="396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548040" y="12486546"/>
            <a:ext cx="11792474" cy="485487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5952" b="1"/>
            </a:lvl1pPr>
            <a:lvl2pPr marL="1133902" indent="0">
              <a:buNone/>
              <a:defRPr sz="4960" b="1"/>
            </a:lvl2pPr>
            <a:lvl3pPr marL="2267803" indent="0">
              <a:buNone/>
              <a:defRPr sz="4464" b="1"/>
            </a:lvl3pPr>
            <a:lvl4pPr marL="3401705" indent="0">
              <a:buNone/>
              <a:defRPr sz="3968" b="1"/>
            </a:lvl4pPr>
            <a:lvl5pPr marL="4535607" indent="0">
              <a:buNone/>
              <a:defRPr sz="3968" b="1"/>
            </a:lvl5pPr>
            <a:lvl6pPr marL="5669509" indent="0">
              <a:buNone/>
              <a:defRPr sz="3968" b="1"/>
            </a:lvl6pPr>
            <a:lvl7pPr marL="6803410" indent="0">
              <a:buNone/>
              <a:defRPr sz="3968" b="1"/>
            </a:lvl7pPr>
            <a:lvl8pPr marL="7937312" indent="0">
              <a:buNone/>
              <a:defRPr sz="3968" b="1"/>
            </a:lvl8pPr>
            <a:lvl9pPr marL="9071214" indent="0">
              <a:buNone/>
              <a:defRPr sz="3968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548040" y="16985691"/>
            <a:ext cx="11792474" cy="21132969"/>
          </a:xfrm>
        </p:spPr>
        <p:txBody>
          <a:bodyPr/>
          <a:lstStyle>
            <a:lvl1pPr>
              <a:defRPr sz="5456"/>
            </a:lvl1pPr>
            <a:lvl2pPr>
              <a:defRPr sz="4960"/>
            </a:lvl2pPr>
            <a:lvl3pPr>
              <a:defRPr sz="4464"/>
            </a:lvl3pPr>
            <a:lvl4pPr>
              <a:defRPr sz="3968"/>
            </a:lvl4pPr>
            <a:lvl5pPr>
              <a:defRPr sz="3968"/>
            </a:lvl5pPr>
            <a:lvl6pPr>
              <a:defRPr sz="3968"/>
            </a:lvl6pPr>
            <a:lvl7pPr>
              <a:defRPr sz="3968"/>
            </a:lvl7pPr>
            <a:lvl8pPr>
              <a:defRPr sz="3968"/>
            </a:lvl8pPr>
            <a:lvl9pPr>
              <a:defRPr sz="396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8B86B-B78E-4B0E-86B1-CE2C84382AC3}" type="datetimeFigureOut">
              <a:rPr kumimoji="1" lang="ja-JP" altLang="en-US" smtClean="0"/>
              <a:t>2013/8/4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7E1F6-4523-480B-A667-18C19D5B35A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1460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8B86B-B78E-4B0E-86B1-CE2C84382AC3}" type="datetimeFigureOut">
              <a:rPr kumimoji="1" lang="ja-JP" altLang="en-US" smtClean="0"/>
              <a:t>2013/8/4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7E1F6-4523-480B-A667-18C19D5B35A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2648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8B86B-B78E-4B0E-86B1-CE2C84382AC3}" type="datetimeFigureOut">
              <a:rPr kumimoji="1" lang="ja-JP" altLang="en-US" smtClean="0"/>
              <a:t>2013/8/4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7E1F6-4523-480B-A667-18C19D5B35A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9409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729" y="6853936"/>
            <a:ext cx="9373505" cy="10852065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992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54695" y="6853936"/>
            <a:ext cx="13721902" cy="29129228"/>
          </a:xfrm>
        </p:spPr>
        <p:txBody>
          <a:bodyPr/>
          <a:lstStyle>
            <a:lvl1pPr>
              <a:defRPr sz="7936"/>
            </a:lvl1pPr>
            <a:lvl2pPr>
              <a:defRPr sz="6944"/>
            </a:lvl2pPr>
            <a:lvl3pPr>
              <a:defRPr sz="5952"/>
            </a:lvl3pPr>
            <a:lvl4pPr>
              <a:defRPr sz="4960"/>
            </a:lvl4pPr>
            <a:lvl5pPr>
              <a:defRPr sz="4960"/>
            </a:lvl5pPr>
            <a:lvl6pPr>
              <a:defRPr sz="4960"/>
            </a:lvl6pPr>
            <a:lvl7pPr>
              <a:defRPr sz="4960"/>
            </a:lvl7pPr>
            <a:lvl8pPr>
              <a:defRPr sz="4960"/>
            </a:lvl8pPr>
            <a:lvl9pPr>
              <a:defRPr sz="496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4729" y="17706001"/>
            <a:ext cx="9373505" cy="1827716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2645"/>
              </a:spcBef>
              <a:buNone/>
              <a:defRPr sz="4216"/>
            </a:lvl1pPr>
            <a:lvl2pPr marL="1133902" indent="0">
              <a:buNone/>
              <a:defRPr sz="2976"/>
            </a:lvl2pPr>
            <a:lvl3pPr marL="2267803" indent="0">
              <a:buNone/>
              <a:defRPr sz="2480"/>
            </a:lvl3pPr>
            <a:lvl4pPr marL="3401705" indent="0">
              <a:buNone/>
              <a:defRPr sz="2232"/>
            </a:lvl4pPr>
            <a:lvl5pPr marL="4535607" indent="0">
              <a:buNone/>
              <a:defRPr sz="2232"/>
            </a:lvl5pPr>
            <a:lvl6pPr marL="5669509" indent="0">
              <a:buNone/>
              <a:defRPr sz="2232"/>
            </a:lvl6pPr>
            <a:lvl7pPr marL="6803410" indent="0">
              <a:buNone/>
              <a:defRPr sz="2232"/>
            </a:lvl7pPr>
            <a:lvl8pPr marL="7937312" indent="0">
              <a:buNone/>
              <a:defRPr sz="2232"/>
            </a:lvl8pPr>
            <a:lvl9pPr marL="9071214" indent="0">
              <a:buNone/>
              <a:defRPr sz="223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8B86B-B78E-4B0E-86B1-CE2C84382AC3}" type="datetimeFigureOut">
              <a:rPr kumimoji="1" lang="ja-JP" altLang="en-US" smtClean="0"/>
              <a:t>2013/8/4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7E1F6-4523-480B-A667-18C19D5B35A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9129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729" y="6853936"/>
            <a:ext cx="9373505" cy="10852065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992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290268" y="6682584"/>
            <a:ext cx="14079248" cy="29015002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6944"/>
            </a:lvl1pPr>
            <a:lvl2pPr marL="1133902" indent="0">
              <a:buNone/>
              <a:defRPr sz="6944"/>
            </a:lvl2pPr>
            <a:lvl3pPr marL="2267803" indent="0">
              <a:buNone/>
              <a:defRPr sz="5952"/>
            </a:lvl3pPr>
            <a:lvl4pPr marL="3401705" indent="0">
              <a:buNone/>
              <a:defRPr sz="4960"/>
            </a:lvl4pPr>
            <a:lvl5pPr marL="4535607" indent="0">
              <a:buNone/>
              <a:defRPr sz="4960"/>
            </a:lvl5pPr>
            <a:lvl6pPr marL="5669509" indent="0">
              <a:buNone/>
              <a:defRPr sz="4960"/>
            </a:lvl6pPr>
            <a:lvl7pPr marL="6803410" indent="0">
              <a:buNone/>
              <a:defRPr sz="4960"/>
            </a:lvl7pPr>
            <a:lvl8pPr marL="7937312" indent="0">
              <a:buNone/>
              <a:defRPr sz="4960"/>
            </a:lvl8pPr>
            <a:lvl9pPr marL="9071214" indent="0">
              <a:buNone/>
              <a:defRPr sz="496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4729" y="17706001"/>
            <a:ext cx="9373505" cy="1799158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2645"/>
              </a:spcBef>
              <a:buNone/>
              <a:defRPr sz="4216"/>
            </a:lvl1pPr>
            <a:lvl2pPr marL="1133902" indent="0">
              <a:buNone/>
              <a:defRPr sz="2976"/>
            </a:lvl2pPr>
            <a:lvl3pPr marL="2267803" indent="0">
              <a:buNone/>
              <a:defRPr sz="2480"/>
            </a:lvl3pPr>
            <a:lvl4pPr marL="3401705" indent="0">
              <a:buNone/>
              <a:defRPr sz="2232"/>
            </a:lvl4pPr>
            <a:lvl5pPr marL="4535607" indent="0">
              <a:buNone/>
              <a:defRPr sz="2232"/>
            </a:lvl5pPr>
            <a:lvl6pPr marL="5669509" indent="0">
              <a:buNone/>
              <a:defRPr sz="2232"/>
            </a:lvl6pPr>
            <a:lvl7pPr marL="6803410" indent="0">
              <a:buNone/>
              <a:defRPr sz="2232"/>
            </a:lvl7pPr>
            <a:lvl8pPr marL="7937312" indent="0">
              <a:buNone/>
              <a:defRPr sz="2232"/>
            </a:lvl8pPr>
            <a:lvl9pPr marL="9071214" indent="0">
              <a:buNone/>
              <a:defRPr sz="223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8B86B-B78E-4B0E-86B1-CE2C84382AC3}" type="datetimeFigureOut">
              <a:rPr kumimoji="1" lang="ja-JP" altLang="en-US" smtClean="0"/>
              <a:t>2013/8/4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7E1F6-4523-480B-A667-18C19D5B35A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664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04743" y="1142323"/>
            <a:ext cx="29027628" cy="40552455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34729" y="3807742"/>
            <a:ext cx="24492062" cy="84722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34734" y="12851130"/>
            <a:ext cx="24485491" cy="252262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34720" y="38875883"/>
            <a:ext cx="5776287" cy="22806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accent1"/>
                </a:solidFill>
              </a:defRPr>
            </a:lvl1pPr>
          </a:lstStyle>
          <a:p>
            <a:fld id="{0F98B86B-B78E-4B0E-86B1-CE2C84382AC3}" type="datetimeFigureOut">
              <a:rPr kumimoji="1" lang="ja-JP" altLang="en-US" smtClean="0"/>
              <a:t>2013/8/4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94197" y="38875883"/>
            <a:ext cx="11700450" cy="22806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accent1"/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137967" y="38875883"/>
            <a:ext cx="4231552" cy="22806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accent1"/>
                </a:solidFill>
              </a:defRPr>
            </a:lvl1pPr>
          </a:lstStyle>
          <a:p>
            <a:fld id="{F957E1F6-4523-480B-A667-18C19D5B35A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3015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2267803" rtl="0" eaLnBrk="1" latinLnBrk="0" hangingPunct="1">
        <a:lnSpc>
          <a:spcPct val="90000"/>
        </a:lnSpc>
        <a:spcBef>
          <a:spcPct val="0"/>
        </a:spcBef>
        <a:buNone/>
        <a:defRPr kumimoji="1" sz="13227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566951" indent="-453561" algn="l" defTabSz="2267803" rtl="0" eaLnBrk="1" latinLnBrk="0" hangingPunct="1">
        <a:lnSpc>
          <a:spcPct val="90000"/>
        </a:lnSpc>
        <a:spcBef>
          <a:spcPts val="3307"/>
        </a:spcBef>
        <a:buClr>
          <a:schemeClr val="accent1"/>
        </a:buClr>
        <a:buSzPct val="80000"/>
        <a:buFont typeface="Corbel" pitchFamily="34" charset="0"/>
        <a:buChar char="•"/>
        <a:defRPr kumimoji="1" sz="6614" kern="1200">
          <a:solidFill>
            <a:schemeClr val="accent1"/>
          </a:solidFill>
          <a:latin typeface="+mn-lt"/>
          <a:ea typeface="+mn-ea"/>
          <a:cs typeface="+mn-cs"/>
        </a:defRPr>
      </a:lvl1pPr>
      <a:lvl2pPr marL="1133902" indent="-453561" algn="l" defTabSz="2267803" rtl="0" eaLnBrk="1" latinLnBrk="0" hangingPunct="1">
        <a:lnSpc>
          <a:spcPct val="90000"/>
        </a:lnSpc>
        <a:spcBef>
          <a:spcPts val="496"/>
        </a:spcBef>
        <a:spcAft>
          <a:spcPts val="992"/>
        </a:spcAft>
        <a:buClr>
          <a:schemeClr val="accent1"/>
        </a:buClr>
        <a:buSzPct val="80000"/>
        <a:buFont typeface="Corbel" pitchFamily="34" charset="0"/>
        <a:buChar char="•"/>
        <a:defRPr kumimoji="1" sz="5952" kern="1200">
          <a:solidFill>
            <a:schemeClr val="accent1"/>
          </a:solidFill>
          <a:latin typeface="+mn-lt"/>
          <a:ea typeface="+mn-ea"/>
          <a:cs typeface="+mn-cs"/>
        </a:defRPr>
      </a:lvl2pPr>
      <a:lvl3pPr marL="1814243" indent="-453561" algn="l" defTabSz="2267803" rtl="0" eaLnBrk="1" latinLnBrk="0" hangingPunct="1">
        <a:lnSpc>
          <a:spcPct val="90000"/>
        </a:lnSpc>
        <a:spcBef>
          <a:spcPts val="496"/>
        </a:spcBef>
        <a:spcAft>
          <a:spcPts val="992"/>
        </a:spcAft>
        <a:buClr>
          <a:schemeClr val="accent1"/>
        </a:buClr>
        <a:buSzPct val="80000"/>
        <a:buFont typeface="Corbel" pitchFamily="34" charset="0"/>
        <a:buChar char="•"/>
        <a:defRPr kumimoji="1" sz="5291" kern="1200">
          <a:solidFill>
            <a:schemeClr val="accent1"/>
          </a:solidFill>
          <a:latin typeface="+mn-lt"/>
          <a:ea typeface="+mn-ea"/>
          <a:cs typeface="+mn-cs"/>
        </a:defRPr>
      </a:lvl3pPr>
      <a:lvl4pPr marL="2494584" indent="-453561" algn="l" defTabSz="2267803" rtl="0" eaLnBrk="1" latinLnBrk="0" hangingPunct="1">
        <a:lnSpc>
          <a:spcPct val="90000"/>
        </a:lnSpc>
        <a:spcBef>
          <a:spcPts val="496"/>
        </a:spcBef>
        <a:spcAft>
          <a:spcPts val="992"/>
        </a:spcAft>
        <a:buClr>
          <a:schemeClr val="accent1"/>
        </a:buClr>
        <a:buSzPct val="80000"/>
        <a:buFont typeface="Corbel" pitchFamily="34" charset="0"/>
        <a:buChar char="•"/>
        <a:defRPr kumimoji="1" sz="4630" kern="1200">
          <a:solidFill>
            <a:schemeClr val="accent1"/>
          </a:solidFill>
          <a:latin typeface="+mn-lt"/>
          <a:ea typeface="+mn-ea"/>
          <a:cs typeface="+mn-cs"/>
        </a:defRPr>
      </a:lvl4pPr>
      <a:lvl5pPr marL="3042653" indent="-453561" algn="l" defTabSz="2267803" rtl="0" eaLnBrk="1" latinLnBrk="0" hangingPunct="1">
        <a:lnSpc>
          <a:spcPct val="90000"/>
        </a:lnSpc>
        <a:spcBef>
          <a:spcPts val="496"/>
        </a:spcBef>
        <a:spcAft>
          <a:spcPts val="992"/>
        </a:spcAft>
        <a:buClr>
          <a:schemeClr val="accent1"/>
        </a:buClr>
        <a:buSzPct val="80000"/>
        <a:buFont typeface="Corbel" pitchFamily="34" charset="0"/>
        <a:buChar char="•"/>
        <a:defRPr kumimoji="1" sz="4630" kern="1200">
          <a:solidFill>
            <a:schemeClr val="accent1"/>
          </a:solidFill>
          <a:latin typeface="+mn-lt"/>
          <a:ea typeface="+mn-ea"/>
          <a:cs typeface="+mn-cs"/>
        </a:defRPr>
      </a:lvl5pPr>
      <a:lvl6pPr marL="3637480" indent="-566951" algn="l" defTabSz="2267803" rtl="0" eaLnBrk="1" latinLnBrk="0" hangingPunct="1">
        <a:lnSpc>
          <a:spcPct val="90000"/>
        </a:lnSpc>
        <a:spcBef>
          <a:spcPts val="496"/>
        </a:spcBef>
        <a:spcAft>
          <a:spcPts val="992"/>
        </a:spcAft>
        <a:buClr>
          <a:schemeClr val="accent1"/>
        </a:buClr>
        <a:buSzPct val="80000"/>
        <a:buFont typeface="Corbel" pitchFamily="34" charset="0"/>
        <a:buChar char="•"/>
        <a:defRPr kumimoji="1" sz="4630" kern="1200">
          <a:solidFill>
            <a:schemeClr val="accent1"/>
          </a:solidFill>
          <a:latin typeface="+mn-lt"/>
          <a:ea typeface="+mn-ea"/>
          <a:cs typeface="+mn-cs"/>
        </a:defRPr>
      </a:lvl6pPr>
      <a:lvl7pPr marL="4298840" indent="-566951" algn="l" defTabSz="2267803" rtl="0" eaLnBrk="1" latinLnBrk="0" hangingPunct="1">
        <a:lnSpc>
          <a:spcPct val="90000"/>
        </a:lnSpc>
        <a:spcBef>
          <a:spcPts val="496"/>
        </a:spcBef>
        <a:spcAft>
          <a:spcPts val="992"/>
        </a:spcAft>
        <a:buClr>
          <a:schemeClr val="accent1"/>
        </a:buClr>
        <a:buSzPct val="80000"/>
        <a:buFont typeface="Corbel" pitchFamily="34" charset="0"/>
        <a:buChar char="•"/>
        <a:defRPr kumimoji="1" sz="4630" kern="1200">
          <a:solidFill>
            <a:schemeClr val="accent1"/>
          </a:solidFill>
          <a:latin typeface="+mn-lt"/>
          <a:ea typeface="+mn-ea"/>
          <a:cs typeface="+mn-cs"/>
        </a:defRPr>
      </a:lvl7pPr>
      <a:lvl8pPr marL="4960200" indent="-566951" algn="l" defTabSz="2267803" rtl="0" eaLnBrk="1" latinLnBrk="0" hangingPunct="1">
        <a:lnSpc>
          <a:spcPct val="90000"/>
        </a:lnSpc>
        <a:spcBef>
          <a:spcPts val="496"/>
        </a:spcBef>
        <a:spcAft>
          <a:spcPts val="992"/>
        </a:spcAft>
        <a:buClr>
          <a:schemeClr val="accent1"/>
        </a:buClr>
        <a:buSzPct val="80000"/>
        <a:buFont typeface="Corbel" pitchFamily="34" charset="0"/>
        <a:buChar char="•"/>
        <a:defRPr kumimoji="1" sz="4630" kern="1200">
          <a:solidFill>
            <a:schemeClr val="accent1"/>
          </a:solidFill>
          <a:latin typeface="+mn-lt"/>
          <a:ea typeface="+mn-ea"/>
          <a:cs typeface="+mn-cs"/>
        </a:defRPr>
      </a:lvl8pPr>
      <a:lvl9pPr marL="5621560" indent="-566951" algn="l" defTabSz="2267803" rtl="0" eaLnBrk="1" latinLnBrk="0" hangingPunct="1">
        <a:lnSpc>
          <a:spcPct val="90000"/>
        </a:lnSpc>
        <a:spcBef>
          <a:spcPts val="496"/>
        </a:spcBef>
        <a:spcAft>
          <a:spcPts val="992"/>
        </a:spcAft>
        <a:buClr>
          <a:schemeClr val="accent1"/>
        </a:buClr>
        <a:buSzPct val="80000"/>
        <a:buFont typeface="Corbel" pitchFamily="34" charset="0"/>
        <a:buChar char="•"/>
        <a:defRPr kumimoji="1" sz="463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67803" rtl="0" eaLnBrk="1" latinLnBrk="0" hangingPunct="1">
        <a:defRPr kumimoji="1" sz="4464" kern="1200">
          <a:solidFill>
            <a:schemeClr val="tx1"/>
          </a:solidFill>
          <a:latin typeface="+mn-lt"/>
          <a:ea typeface="+mn-ea"/>
          <a:cs typeface="+mn-cs"/>
        </a:defRPr>
      </a:lvl1pPr>
      <a:lvl2pPr marL="1133902" algn="l" defTabSz="2267803" rtl="0" eaLnBrk="1" latinLnBrk="0" hangingPunct="1">
        <a:defRPr kumimoji="1" sz="4464" kern="1200">
          <a:solidFill>
            <a:schemeClr val="tx1"/>
          </a:solidFill>
          <a:latin typeface="+mn-lt"/>
          <a:ea typeface="+mn-ea"/>
          <a:cs typeface="+mn-cs"/>
        </a:defRPr>
      </a:lvl2pPr>
      <a:lvl3pPr marL="2267803" algn="l" defTabSz="2267803" rtl="0" eaLnBrk="1" latinLnBrk="0" hangingPunct="1">
        <a:defRPr kumimoji="1" sz="4464" kern="1200">
          <a:solidFill>
            <a:schemeClr val="tx1"/>
          </a:solidFill>
          <a:latin typeface="+mn-lt"/>
          <a:ea typeface="+mn-ea"/>
          <a:cs typeface="+mn-cs"/>
        </a:defRPr>
      </a:lvl3pPr>
      <a:lvl4pPr marL="3401705" algn="l" defTabSz="2267803" rtl="0" eaLnBrk="1" latinLnBrk="0" hangingPunct="1">
        <a:defRPr kumimoji="1" sz="4464" kern="1200">
          <a:solidFill>
            <a:schemeClr val="tx1"/>
          </a:solidFill>
          <a:latin typeface="+mn-lt"/>
          <a:ea typeface="+mn-ea"/>
          <a:cs typeface="+mn-cs"/>
        </a:defRPr>
      </a:lvl4pPr>
      <a:lvl5pPr marL="4535607" algn="l" defTabSz="2267803" rtl="0" eaLnBrk="1" latinLnBrk="0" hangingPunct="1">
        <a:defRPr kumimoji="1" sz="4464" kern="1200">
          <a:solidFill>
            <a:schemeClr val="tx1"/>
          </a:solidFill>
          <a:latin typeface="+mn-lt"/>
          <a:ea typeface="+mn-ea"/>
          <a:cs typeface="+mn-cs"/>
        </a:defRPr>
      </a:lvl5pPr>
      <a:lvl6pPr marL="5669509" algn="l" defTabSz="2267803" rtl="0" eaLnBrk="1" latinLnBrk="0" hangingPunct="1">
        <a:defRPr kumimoji="1" sz="4464" kern="1200">
          <a:solidFill>
            <a:schemeClr val="tx1"/>
          </a:solidFill>
          <a:latin typeface="+mn-lt"/>
          <a:ea typeface="+mn-ea"/>
          <a:cs typeface="+mn-cs"/>
        </a:defRPr>
      </a:lvl6pPr>
      <a:lvl7pPr marL="6803410" algn="l" defTabSz="2267803" rtl="0" eaLnBrk="1" latinLnBrk="0" hangingPunct="1">
        <a:defRPr kumimoji="1" sz="4464" kern="1200">
          <a:solidFill>
            <a:schemeClr val="tx1"/>
          </a:solidFill>
          <a:latin typeface="+mn-lt"/>
          <a:ea typeface="+mn-ea"/>
          <a:cs typeface="+mn-cs"/>
        </a:defRPr>
      </a:lvl7pPr>
      <a:lvl8pPr marL="7937312" algn="l" defTabSz="2267803" rtl="0" eaLnBrk="1" latinLnBrk="0" hangingPunct="1">
        <a:defRPr kumimoji="1" sz="4464" kern="1200">
          <a:solidFill>
            <a:schemeClr val="tx1"/>
          </a:solidFill>
          <a:latin typeface="+mn-lt"/>
          <a:ea typeface="+mn-ea"/>
          <a:cs typeface="+mn-cs"/>
        </a:defRPr>
      </a:lvl8pPr>
      <a:lvl9pPr marL="9071214" algn="l" defTabSz="2267803" rtl="0" eaLnBrk="1" latinLnBrk="0" hangingPunct="1">
        <a:defRPr kumimoji="1" sz="44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514347" y="863512"/>
            <a:ext cx="29208413" cy="2536714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ja-JP" altLang="ja-JP" sz="8000" b="1" dirty="0">
                <a:ln w="22225">
                  <a:solidFill>
                    <a:schemeClr val="accent6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</a:rPr>
              <a:t>国際リニアコライダー実験に</a:t>
            </a:r>
            <a:r>
              <a:rPr lang="ja-JP" altLang="ja-JP" sz="8000" b="1" dirty="0" smtClean="0">
                <a:ln w="22225">
                  <a:solidFill>
                    <a:schemeClr val="accent6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</a:rPr>
              <a:t>おける</a:t>
            </a:r>
            <a:r>
              <a:rPr lang="en-US" altLang="ja-JP" sz="8000" b="1" dirty="0" smtClean="0">
                <a:ln w="22225">
                  <a:solidFill>
                    <a:schemeClr val="accent6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</a:rPr>
              <a:t/>
            </a:r>
            <a:br>
              <a:rPr lang="en-US" altLang="ja-JP" sz="8000" b="1" dirty="0" smtClean="0">
                <a:ln w="22225">
                  <a:solidFill>
                    <a:schemeClr val="accent6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altLang="ja-JP" sz="8000" b="1" dirty="0" smtClean="0">
                <a:ln w="22225">
                  <a:solidFill>
                    <a:schemeClr val="accent6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</a:rPr>
              <a:t>WH</a:t>
            </a:r>
            <a:r>
              <a:rPr lang="ja-JP" altLang="ja-JP" sz="8000" b="1" dirty="0">
                <a:ln w="22225">
                  <a:solidFill>
                    <a:schemeClr val="accent6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</a:rPr>
              <a:t>崩壊モード中</a:t>
            </a:r>
            <a:r>
              <a:rPr lang="ja-JP" altLang="ja-JP" sz="8000" b="1" dirty="0" smtClean="0">
                <a:ln w="22225">
                  <a:solidFill>
                    <a:schemeClr val="accent6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</a:rPr>
              <a:t>の荷電ヒッグス質量の</a:t>
            </a:r>
            <a:r>
              <a:rPr lang="ja-JP" altLang="en-US" sz="8000" b="1" dirty="0">
                <a:ln w="22225">
                  <a:solidFill>
                    <a:schemeClr val="accent6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</a:rPr>
              <a:t>シミュレーション</a:t>
            </a:r>
            <a:endParaRPr kumimoji="1" lang="ja-JP" altLang="en-US" sz="6000" b="1" dirty="0">
              <a:ln w="22225">
                <a:solidFill>
                  <a:schemeClr val="accent6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792315" y="3012330"/>
            <a:ext cx="117214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 smtClean="0">
                <a:solidFill>
                  <a:schemeClr val="accent6"/>
                </a:solidFill>
                <a:latin typeface="Cambria Math" panose="02040503050406030204" pitchFamily="18" charset="0"/>
              </a:rPr>
              <a:t>東北大学 理学研究科 修士１年 新崎ゆう子</a:t>
            </a:r>
            <a:endParaRPr kumimoji="1" lang="ja-JP" altLang="en-US" sz="4800" b="1" dirty="0">
              <a:solidFill>
                <a:schemeClr val="accent6"/>
              </a:solidFill>
              <a:latin typeface="Cambria Math" panose="02040503050406030204" pitchFamily="18" charset="0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866341" y="3809255"/>
            <a:ext cx="13253091" cy="9685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4800" b="1" dirty="0">
                <a:solidFill>
                  <a:schemeClr val="accent3"/>
                </a:solidFill>
                <a:latin typeface="Cambria Math" panose="02040503050406030204" pitchFamily="18" charset="0"/>
              </a:rPr>
              <a:t>１</a:t>
            </a:r>
            <a:r>
              <a:rPr lang="ja-JP" altLang="en-US" sz="4800" b="1" dirty="0" smtClean="0">
                <a:solidFill>
                  <a:schemeClr val="accent3"/>
                </a:solidFill>
                <a:latin typeface="Cambria Math" panose="02040503050406030204" pitchFamily="18" charset="0"/>
              </a:rPr>
              <a:t>、</a:t>
            </a:r>
            <a:r>
              <a:rPr lang="en-US" altLang="ja-JP" sz="4800" b="1" dirty="0">
                <a:solidFill>
                  <a:schemeClr val="accent3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ILC</a:t>
            </a:r>
            <a:r>
              <a:rPr lang="ja-JP" altLang="en-US" sz="4800" b="1" dirty="0">
                <a:solidFill>
                  <a:schemeClr val="accent3"/>
                </a:solidFill>
                <a:latin typeface="Cambria Math" panose="02040503050406030204" pitchFamily="18" charset="0"/>
              </a:rPr>
              <a:t>について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866341" y="14093492"/>
            <a:ext cx="13253091" cy="8819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4800" b="1" dirty="0">
                <a:solidFill>
                  <a:schemeClr val="accent3"/>
                </a:solidFill>
                <a:latin typeface="Cambria Math" panose="02040503050406030204" pitchFamily="18" charset="0"/>
              </a:rPr>
              <a:t>２</a:t>
            </a:r>
            <a:r>
              <a:rPr lang="ja-JP" altLang="en-US" sz="4800" b="1" dirty="0" smtClean="0">
                <a:solidFill>
                  <a:schemeClr val="accent3"/>
                </a:solidFill>
                <a:latin typeface="Cambria Math" panose="02040503050406030204" pitchFamily="18" charset="0"/>
              </a:rPr>
              <a:t>、荷電ヒッグス</a:t>
            </a:r>
            <a:endParaRPr lang="ja-JP" altLang="en-US" sz="4800" b="1" dirty="0">
              <a:solidFill>
                <a:schemeClr val="accent3"/>
              </a:solidFill>
              <a:latin typeface="Cambria Math" panose="02040503050406030204" pitchFamily="18" charset="0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16022425" y="3809255"/>
            <a:ext cx="13253091" cy="96332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4800" b="1" dirty="0">
                <a:solidFill>
                  <a:schemeClr val="accent3"/>
                </a:solidFill>
                <a:latin typeface="Cambria Math" panose="02040503050406030204" pitchFamily="18" charset="0"/>
              </a:rPr>
              <a:t>５</a:t>
            </a:r>
            <a:r>
              <a:rPr lang="ja-JP" altLang="en-US" sz="4800" b="1" dirty="0" smtClean="0">
                <a:solidFill>
                  <a:schemeClr val="accent3"/>
                </a:solidFill>
                <a:latin typeface="Cambria Math" panose="02040503050406030204" pitchFamily="18" charset="0"/>
              </a:rPr>
              <a:t>、</a:t>
            </a:r>
            <a:r>
              <a:rPr lang="en-US" altLang="ja-JP" sz="4800" b="1" dirty="0" smtClean="0">
                <a:solidFill>
                  <a:schemeClr val="accent3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W</a:t>
            </a:r>
            <a:r>
              <a:rPr lang="ja-JP" altLang="en-US" sz="4800" b="1" dirty="0" smtClean="0">
                <a:solidFill>
                  <a:schemeClr val="accent3"/>
                </a:solidFill>
                <a:latin typeface="Cambria Math" panose="02040503050406030204" pitchFamily="18" charset="0"/>
                <a:sym typeface="Wingdings" panose="05000000000000000000" pitchFamily="2" charset="2"/>
              </a:rPr>
              <a:t>の再構成</a:t>
            </a:r>
            <a:endParaRPr lang="en-US" altLang="ja-JP" sz="4800" b="1" dirty="0" smtClean="0">
              <a:solidFill>
                <a:schemeClr val="accent3"/>
              </a:solidFill>
              <a:latin typeface="Cambria Math" panose="02040503050406030204" pitchFamily="18" charset="0"/>
              <a:ea typeface="Cambria Math" panose="02040503050406030204" pitchFamily="18" charset="0"/>
              <a:sym typeface="Wingdings" panose="05000000000000000000" pitchFamily="2" charset="2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16124512" y="38074267"/>
            <a:ext cx="13253091" cy="96332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4800" b="1" dirty="0">
                <a:solidFill>
                  <a:schemeClr val="accent3"/>
                </a:solidFill>
                <a:latin typeface="Cambria Math" panose="02040503050406030204" pitchFamily="18" charset="0"/>
                <a:sym typeface="Wingdings" panose="05000000000000000000" pitchFamily="2" charset="2"/>
              </a:rPr>
              <a:t>８</a:t>
            </a:r>
            <a:r>
              <a:rPr lang="ja-JP" altLang="en-US" sz="4800" b="1" dirty="0" smtClean="0">
                <a:solidFill>
                  <a:schemeClr val="accent3"/>
                </a:solidFill>
                <a:latin typeface="Cambria Math" panose="02040503050406030204" pitchFamily="18" charset="0"/>
                <a:sym typeface="Wingdings" panose="05000000000000000000" pitchFamily="2" charset="2"/>
              </a:rPr>
              <a:t>、今後の研究計画</a:t>
            </a:r>
            <a:endParaRPr lang="en-US" altLang="ja-JP" sz="4800" b="1" dirty="0" smtClean="0">
              <a:solidFill>
                <a:schemeClr val="accent3"/>
              </a:solidFill>
              <a:latin typeface="Cambria Math" panose="02040503050406030204" pitchFamily="18" charset="0"/>
              <a:ea typeface="Cambria Math" panose="02040503050406030204" pitchFamily="18" charset="0"/>
              <a:sym typeface="Wingdings" panose="05000000000000000000" pitchFamily="2" charset="2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9757" y="9160242"/>
            <a:ext cx="8918372" cy="413440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6022422" y="39406869"/>
            <a:ext cx="132530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Clr>
                <a:schemeClr val="accent3"/>
              </a:buClr>
              <a:buFont typeface="Wingdings" panose="05000000000000000000" pitchFamily="2" charset="2"/>
              <a:buChar char="l"/>
            </a:pP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WH</a:t>
            </a:r>
            <a:r>
              <a:rPr lang="ja-JP" altLang="en-US" sz="4000" dirty="0" smtClean="0">
                <a:latin typeface="Cambria Math" panose="02040503050406030204" pitchFamily="18" charset="0"/>
              </a:rPr>
              <a:t>が生成されるような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generator</a:t>
            </a:r>
            <a:r>
              <a:rPr lang="ja-JP" altLang="en-US" sz="4000" dirty="0" smtClean="0">
                <a:latin typeface="Cambria Math" panose="02040503050406030204" pitchFamily="18" charset="0"/>
              </a:rPr>
              <a:t>がない</a:t>
            </a:r>
            <a:endParaRPr lang="en-US" altLang="ja-JP" sz="4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/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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ZH</a:t>
            </a:r>
            <a:r>
              <a:rPr lang="ja-JP" altLang="en-US" sz="4000" dirty="0" smtClean="0">
                <a:latin typeface="Cambria Math" panose="02040503050406030204" pitchFamily="18" charset="0"/>
              </a:rPr>
              <a:t>の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generator</a:t>
            </a:r>
            <a:r>
              <a:rPr lang="ja-JP" altLang="en-US" sz="4000" dirty="0" smtClean="0">
                <a:latin typeface="Cambria Math" panose="02040503050406030204" pitchFamily="18" charset="0"/>
              </a:rPr>
              <a:t>を用いて、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WH</a:t>
            </a:r>
            <a:r>
              <a:rPr lang="ja-JP" altLang="en-US" sz="4000" dirty="0" smtClean="0">
                <a:latin typeface="Cambria Math" panose="02040503050406030204" pitchFamily="18" charset="0"/>
              </a:rPr>
              <a:t>の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generator</a:t>
            </a:r>
            <a:r>
              <a:rPr lang="ja-JP" altLang="en-US" sz="4000" dirty="0" smtClean="0">
                <a:latin typeface="Cambria Math" panose="02040503050406030204" pitchFamily="18" charset="0"/>
              </a:rPr>
              <a:t>を作成する</a:t>
            </a:r>
            <a:endParaRPr lang="en-US" altLang="ja-JP" sz="4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71500" indent="-571500">
              <a:buClr>
                <a:schemeClr val="accent3"/>
              </a:buClr>
              <a:buFont typeface="Wingdings" panose="05000000000000000000" pitchFamily="2" charset="2"/>
              <a:buChar char="l"/>
            </a:pPr>
            <a:r>
              <a:rPr lang="ja-JP" altLang="en-US" sz="4000" dirty="0" smtClean="0">
                <a:latin typeface="Cambria Math" panose="02040503050406030204" pitchFamily="18" charset="0"/>
              </a:rPr>
              <a:t>生成したイベントに対して上のような解析を行い、荷電ヒッグスの質量を求める</a:t>
            </a:r>
            <a:endParaRPr lang="en-US" altLang="ja-JP" sz="4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99368" y="26329908"/>
            <a:ext cx="1303328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ILC Soft</a:t>
            </a:r>
            <a:r>
              <a:rPr lang="ja-JP" altLang="en-US" sz="4000" dirty="0" smtClean="0">
                <a:latin typeface="Cambria Math" panose="02040503050406030204" pitchFamily="18" charset="0"/>
              </a:rPr>
              <a:t>を用いた解析手法を理解するために、</a:t>
            </a:r>
            <a:endParaRPr lang="en-US" altLang="ja-JP" sz="4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altLang="ja-JP" sz="4000" baseline="30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ja-JP" altLang="en-US" sz="4000" baseline="30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－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WW</a:t>
            </a:r>
            <a:r>
              <a:rPr lang="ja-JP" altLang="en-US" sz="4000" dirty="0" smtClean="0">
                <a:latin typeface="Cambria Math" panose="02040503050406030204" pitchFamily="18" charset="0"/>
                <a:sym typeface="Wingdings" panose="05000000000000000000" pitchFamily="2" charset="2"/>
              </a:rPr>
              <a:t>を用いた解析を行った。</a:t>
            </a:r>
            <a:endParaRPr lang="en-US" altLang="ja-JP" sz="4000" dirty="0" smtClean="0">
              <a:latin typeface="Cambria Math" panose="02040503050406030204" pitchFamily="18" charset="0"/>
              <a:ea typeface="Cambria Math" panose="02040503050406030204" pitchFamily="18" charset="0"/>
              <a:sym typeface="Wingdings" panose="05000000000000000000" pitchFamily="2" charset="2"/>
            </a:endParaRPr>
          </a:p>
          <a:p>
            <a:r>
              <a:rPr kumimoji="1" lang="ja-JP" altLang="en-US" sz="4000" dirty="0">
                <a:latin typeface="Cambria Math" panose="02040503050406030204" pitchFamily="18" charset="0"/>
                <a:sym typeface="Wingdings" panose="05000000000000000000" pitchFamily="2" charset="2"/>
              </a:rPr>
              <a:t>今回</a:t>
            </a:r>
            <a:r>
              <a:rPr kumimoji="1" lang="ja-JP" altLang="en-US" sz="4000" dirty="0" smtClean="0">
                <a:latin typeface="Cambria Math" panose="02040503050406030204" pitchFamily="18" charset="0"/>
                <a:sym typeface="Wingdings" panose="05000000000000000000" pitchFamily="2" charset="2"/>
              </a:rPr>
              <a:t>は、その解析の流れと結果について報告する。</a:t>
            </a:r>
            <a:endParaRPr kumimoji="1" lang="en-US" altLang="ja-JP" sz="4000" dirty="0" smtClean="0">
              <a:latin typeface="Cambria Math" panose="02040503050406030204" pitchFamily="18" charset="0"/>
              <a:ea typeface="Cambria Math" panose="02040503050406030204" pitchFamily="18" charset="0"/>
              <a:sym typeface="Wingdings" panose="05000000000000000000" pitchFamily="2" charset="2"/>
            </a:endParaRPr>
          </a:p>
          <a:p>
            <a:r>
              <a:rPr kumimoji="1" lang="ja-JP" altLang="en-US" sz="4000" dirty="0" smtClean="0">
                <a:latin typeface="Cambria Math" panose="02040503050406030204" pitchFamily="18" charset="0"/>
              </a:rPr>
              <a:t>また、今後の研究に関する</a:t>
            </a:r>
            <a:r>
              <a:rPr lang="ja-JP" altLang="en-US" sz="4000" dirty="0">
                <a:latin typeface="Cambria Math" panose="02040503050406030204" pitchFamily="18" charset="0"/>
              </a:rPr>
              <a:t>簡単</a:t>
            </a:r>
            <a:r>
              <a:rPr lang="ja-JP" altLang="en-US" sz="4000" dirty="0" smtClean="0">
                <a:latin typeface="Cambria Math" panose="02040503050406030204" pitchFamily="18" charset="0"/>
              </a:rPr>
              <a:t>な計画について、最後にまとめる。</a:t>
            </a:r>
            <a:endParaRPr kumimoji="1" lang="en-US" altLang="ja-JP" sz="4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78646" y="4809181"/>
            <a:ext cx="1379792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ILC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(International Linear Collider)</a:t>
            </a:r>
            <a:r>
              <a:rPr lang="ja-JP" altLang="en-US" sz="4000" dirty="0" smtClean="0">
                <a:latin typeface="Cambria Math" panose="02040503050406030204" pitchFamily="18" charset="0"/>
              </a:rPr>
              <a:t>実験</a:t>
            </a:r>
            <a:endParaRPr lang="en-US" altLang="ja-JP" sz="4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1790700" lvl="1" indent="-685800">
              <a:buClr>
                <a:schemeClr val="accent6"/>
              </a:buClr>
              <a:buFont typeface="Wingdings" panose="05000000000000000000" pitchFamily="2" charset="2"/>
              <a:buChar char="l"/>
            </a:pPr>
            <a:r>
              <a:rPr lang="ja-JP" altLang="en-US" sz="4000" dirty="0" smtClean="0">
                <a:latin typeface="Cambria Math" panose="02040503050406030204" pitchFamily="18" charset="0"/>
              </a:rPr>
              <a:t>電子陽電子衝突型　線形加速器</a:t>
            </a:r>
            <a:endParaRPr lang="en-US" altLang="ja-JP" sz="4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1790700" lvl="1" indent="-685800">
              <a:buClr>
                <a:schemeClr val="accent6"/>
              </a:buClr>
              <a:buFont typeface="Wingdings" panose="05000000000000000000" pitchFamily="2" charset="2"/>
              <a:buChar char="l"/>
            </a:pPr>
            <a:r>
              <a:rPr lang="ja-JP" altLang="en-US" sz="4000" dirty="0" smtClean="0">
                <a:latin typeface="Cambria Math" panose="02040503050406030204" pitchFamily="18" charset="0"/>
              </a:rPr>
              <a:t>全長約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30km(</a:t>
            </a:r>
            <a:r>
              <a:rPr lang="ja-JP" altLang="en-US" sz="4000" dirty="0" smtClean="0">
                <a:latin typeface="Cambria Math" panose="02040503050406030204" pitchFamily="18" charset="0"/>
              </a:rPr>
              <a:t>のちに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50km</a:t>
            </a:r>
            <a:r>
              <a:rPr lang="en-US" altLang="ja-JP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US" altLang="ja-JP" sz="4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1790700" lvl="1" indent="-685800">
              <a:buClr>
                <a:schemeClr val="accent6"/>
              </a:buClr>
              <a:buFont typeface="Wingdings" panose="05000000000000000000" pitchFamily="2" charset="2"/>
              <a:buChar char="l"/>
            </a:pPr>
            <a:r>
              <a:rPr lang="ja-JP" altLang="en-US" sz="4000" dirty="0" smtClean="0">
                <a:latin typeface="Cambria Math" panose="02040503050406030204" pitchFamily="18" charset="0"/>
              </a:rPr>
              <a:t>重心エネルギー√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ja-JP" altLang="en-US" sz="4000" dirty="0" smtClean="0">
                <a:latin typeface="Cambria Math" panose="02040503050406030204" pitchFamily="18" charset="0"/>
              </a:rPr>
              <a:t>＝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250,500</a:t>
            </a:r>
            <a:r>
              <a:rPr lang="ja-JP" altLang="en-US" sz="4000" dirty="0" smtClean="0">
                <a:latin typeface="Cambria Math" panose="02040503050406030204" pitchFamily="18" charset="0"/>
              </a:rPr>
              <a:t>･･･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GeV</a:t>
            </a:r>
            <a:r>
              <a:rPr lang="ja-JP" altLang="en-US" sz="4000" dirty="0" smtClean="0">
                <a:latin typeface="Cambria Math" panose="02040503050406030204" pitchFamily="18" charset="0"/>
              </a:rPr>
              <a:t>で稼働</a:t>
            </a:r>
            <a:endParaRPr lang="en-US" altLang="ja-JP" sz="4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1790700" lvl="1" indent="-685800">
              <a:buClr>
                <a:schemeClr val="accent6"/>
              </a:buClr>
              <a:buFont typeface="Wingdings" panose="05000000000000000000" pitchFamily="2" charset="2"/>
              <a:buChar char="l"/>
            </a:pPr>
            <a:r>
              <a:rPr lang="ja-JP" altLang="en-US" sz="4000" dirty="0">
                <a:latin typeface="Cambria Math" panose="02040503050406030204" pitchFamily="18" charset="0"/>
              </a:rPr>
              <a:t>偏</a:t>
            </a:r>
            <a:r>
              <a:rPr lang="ja-JP" altLang="en-US" sz="4000" dirty="0" smtClean="0">
                <a:latin typeface="Cambria Math" panose="02040503050406030204" pitchFamily="18" charset="0"/>
              </a:rPr>
              <a:t>極度を変更することができる</a:t>
            </a:r>
            <a:endParaRPr lang="en-US" altLang="ja-JP" sz="4000" dirty="0" smtClean="0">
              <a:latin typeface="Cambria Math" panose="02040503050406030204" pitchFamily="18" charset="0"/>
            </a:endParaRPr>
          </a:p>
          <a:p>
            <a:pPr marL="1790700" lvl="1" indent="-685800">
              <a:buClr>
                <a:schemeClr val="accent6"/>
              </a:buClr>
              <a:buFont typeface="Wingdings" panose="05000000000000000000" pitchFamily="2" charset="2"/>
              <a:buChar char="l"/>
            </a:pP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lepton-lepton</a:t>
            </a:r>
            <a:r>
              <a:rPr lang="ja-JP" altLang="en-US" sz="4000" dirty="0" smtClean="0">
                <a:latin typeface="+mn-ea"/>
              </a:rPr>
              <a:t>衝突</a:t>
            </a:r>
            <a:r>
              <a:rPr lang="en-US" altLang="ja-JP" sz="4000" dirty="0" smtClean="0">
                <a:latin typeface="+mn-ea"/>
                <a:sym typeface="Wingdings" panose="05000000000000000000" pitchFamily="2" charset="2"/>
              </a:rPr>
              <a:t></a:t>
            </a:r>
            <a:r>
              <a:rPr lang="ja-JP" altLang="en-US" sz="4000" dirty="0" smtClean="0">
                <a:latin typeface="+mn-ea"/>
                <a:sym typeface="Wingdings" panose="05000000000000000000" pitchFamily="2" charset="2"/>
              </a:rPr>
              <a:t>初期エネルギーが正確にわかる</a:t>
            </a:r>
            <a:endParaRPr lang="en-US" altLang="ja-JP" sz="4000" dirty="0" smtClean="0">
              <a:latin typeface="+mn-ea"/>
            </a:endParaRPr>
          </a:p>
          <a:p>
            <a:pPr marL="1790700" lvl="1" indent="-685800">
              <a:buClr>
                <a:schemeClr val="accent6"/>
              </a:buClr>
              <a:buFont typeface="Wingdings" panose="05000000000000000000" pitchFamily="2" charset="2"/>
              <a:buChar char="l"/>
            </a:pPr>
            <a:r>
              <a:rPr lang="ja-JP" altLang="en-US" sz="4000" dirty="0" smtClean="0">
                <a:latin typeface="Cambria Math" panose="02040503050406030204" pitchFamily="18" charset="0"/>
              </a:rPr>
              <a:t>ヒッグス粒子の</a:t>
            </a:r>
            <a:r>
              <a:rPr lang="ja-JP" altLang="en-US" sz="4000" dirty="0">
                <a:latin typeface="Cambria Math" panose="02040503050406030204" pitchFamily="18" charset="0"/>
              </a:rPr>
              <a:t>性質</a:t>
            </a:r>
            <a:r>
              <a:rPr lang="ja-JP" altLang="en-US" sz="4000" dirty="0" smtClean="0">
                <a:latin typeface="Cambria Math" panose="02040503050406030204" pitchFamily="18" charset="0"/>
              </a:rPr>
              <a:t>の精密測定、新物理の探索</a:t>
            </a:r>
            <a:endParaRPr lang="en-US" altLang="ja-JP" sz="4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>
              <a:buClr>
                <a:schemeClr val="accent6"/>
              </a:buClr>
            </a:pPr>
            <a:endParaRPr lang="en-US" altLang="ja-JP" sz="4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49757" y="20494295"/>
            <a:ext cx="732857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Cambria Math" panose="02040503050406030204" pitchFamily="18" charset="0"/>
              </a:rPr>
              <a:t>この解析で用いるのは、</a:t>
            </a:r>
            <a:endParaRPr lang="en-US" altLang="ja-JP" sz="4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kumimoji="1" lang="ja-JP" altLang="en-US" sz="4000" dirty="0" smtClean="0">
                <a:latin typeface="Cambria Math" panose="02040503050406030204" pitchFamily="18" charset="0"/>
              </a:rPr>
              <a:t>√ｓ＝</a:t>
            </a:r>
            <a:r>
              <a:rPr kumimoji="1"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250GeV</a:t>
            </a:r>
            <a:r>
              <a:rPr lang="ja-JP" altLang="en-US" sz="4000" dirty="0" smtClean="0">
                <a:latin typeface="Cambria Math" panose="02040503050406030204" pitchFamily="18" charset="0"/>
              </a:rPr>
              <a:t>のイベントである。</a:t>
            </a:r>
            <a:endParaRPr lang="en-US" altLang="ja-JP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kumimoji="1" lang="ja-JP" altLang="en-US" sz="4000" dirty="0" smtClean="0">
                <a:latin typeface="Cambria Math" panose="02040503050406030204" pitchFamily="18" charset="0"/>
              </a:rPr>
              <a:t>また、この解析のちに</a:t>
            </a:r>
            <a:endParaRPr kumimoji="1" lang="en-US" altLang="ja-JP" sz="4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ja-JP" altLang="en-US" sz="4000" dirty="0" smtClean="0">
                <a:latin typeface="Cambria Math" panose="02040503050406030204" pitchFamily="18" charset="0"/>
              </a:rPr>
              <a:t>エネルギー√</a:t>
            </a:r>
            <a:r>
              <a:rPr lang="ja-JP" altLang="en-US" sz="4000" dirty="0" smtClean="0">
                <a:latin typeface="Cambria Math" panose="02040503050406030204" pitchFamily="18" charset="0"/>
              </a:rPr>
              <a:t>ｓ</a:t>
            </a:r>
            <a:r>
              <a:rPr lang="ja-JP" altLang="en-US" sz="4000" dirty="0" smtClean="0">
                <a:latin typeface="Cambria Math" panose="02040503050406030204" pitchFamily="18" charset="0"/>
              </a:rPr>
              <a:t>を変更したイベントについても解析を行う。</a:t>
            </a:r>
            <a:endParaRPr lang="en-US" altLang="ja-JP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8686" y="19967215"/>
            <a:ext cx="5637574" cy="3081598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4778757" y="12929006"/>
            <a:ext cx="65464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図</a:t>
            </a:r>
            <a:r>
              <a:rPr kumimoji="1" lang="en-US" altLang="ja-JP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kumimoji="1" lang="ja-JP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kumimoji="1" lang="en-US" altLang="ja-JP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 ILC</a:t>
            </a:r>
            <a:r>
              <a:rPr kumimoji="1" lang="ja-JP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</a:rPr>
              <a:t>加速器と</a:t>
            </a:r>
            <a:r>
              <a:rPr kumimoji="1" lang="en-US" altLang="ja-JP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ILD</a:t>
            </a:r>
            <a:r>
              <a:rPr kumimoji="1" lang="ja-JP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</a:rPr>
              <a:t>検出器</a:t>
            </a:r>
            <a:r>
              <a:rPr kumimoji="1" lang="en-US" altLang="ja-JP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</a:rPr>
              <a:t>.</a:t>
            </a:r>
            <a:endParaRPr kumimoji="1" lang="ja-JP" altLang="en-US" sz="4000" dirty="0">
              <a:solidFill>
                <a:schemeClr val="tx1">
                  <a:lumMod val="65000"/>
                  <a:lumOff val="35000"/>
                </a:schemeClr>
              </a:solidFill>
              <a:latin typeface="Cambria Math" panose="02040503050406030204" pitchFamily="18" charset="0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4681484" y="32469487"/>
            <a:ext cx="5684992" cy="5632311"/>
            <a:chOff x="20938052" y="14395698"/>
            <a:chExt cx="5684992" cy="5632311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20938052" y="14395698"/>
              <a:ext cx="5684992" cy="5632311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pPr marL="1085850" marR="0" lvl="0" indent="-7429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3"/>
                </a:buClr>
                <a:buSzPct val="100000"/>
                <a:buFont typeface="+mj-ea"/>
                <a:buAutoNum type="circleNumDbPlain"/>
                <a:tabLst/>
                <a:defRPr/>
              </a:pPr>
              <a:r>
                <a:rPr kumimoji="0" lang="ja-JP" altLang="en-US" sz="4000" kern="0" dirty="0" smtClean="0">
                  <a:solidFill>
                    <a:srgbClr val="000000"/>
                  </a:solidFill>
                  <a:latin typeface="Cambria Math" panose="02040503050406030204" pitchFamily="18" charset="0"/>
                </a:rPr>
                <a:t>イベントの生成</a:t>
              </a:r>
              <a:endParaRPr kumimoji="0" lang="en-US" altLang="ja-JP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endParaRPr>
            </a:p>
            <a:p>
              <a:pPr marL="742950" marR="0" lvl="0" indent="-7429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3"/>
                </a:buClr>
                <a:buSzPct val="100000"/>
                <a:buFont typeface="+mj-ea"/>
                <a:buAutoNum type="circleNumDbPlain"/>
                <a:tabLst/>
                <a:defRPr/>
              </a:pPr>
              <a:endParaRPr kumimoji="0" lang="en-US" altLang="ja-JP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endParaRPr>
            </a:p>
            <a:p>
              <a:pPr marL="1085850" marR="0" lvl="0" indent="-7429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3"/>
                </a:buClr>
                <a:buSzPct val="100000"/>
                <a:buFont typeface="+mj-ea"/>
                <a:buAutoNum type="circleNumDbPlain"/>
                <a:tabLst/>
                <a:defRPr/>
              </a:pPr>
              <a:r>
                <a:rPr kumimoji="0" lang="ja-JP" altLang="en-US" sz="4000" kern="0" dirty="0" smtClean="0">
                  <a:solidFill>
                    <a:srgbClr val="000000"/>
                  </a:solidFill>
                  <a:latin typeface="Cambria Math" panose="02040503050406030204" pitchFamily="18" charset="0"/>
                </a:rPr>
                <a:t>検出器を通す</a:t>
              </a:r>
              <a:endParaRPr kumimoji="0" lang="en-US" altLang="ja-JP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endParaRPr>
            </a:p>
            <a:p>
              <a:pPr marL="742950" marR="0" lvl="0" indent="-7429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3"/>
                </a:buClr>
                <a:buSzPct val="100000"/>
                <a:buFont typeface="+mj-ea"/>
                <a:buAutoNum type="circleNumDbPlain"/>
                <a:tabLst/>
                <a:defRPr/>
              </a:pPr>
              <a:endParaRPr kumimoji="0" lang="en-US" altLang="ja-JP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endParaRPr>
            </a:p>
            <a:p>
              <a:pPr marL="1085850" marR="0" lvl="0" indent="-7429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3"/>
                </a:buClr>
                <a:buSzPct val="100000"/>
                <a:buFont typeface="+mj-ea"/>
                <a:buAutoNum type="circleNumDbPlain"/>
                <a:tabLst/>
                <a:defRPr/>
              </a:pPr>
              <a:r>
                <a:rPr kumimoji="0" lang="ja-JP" altLang="en-US" sz="4000" kern="0" dirty="0">
                  <a:solidFill>
                    <a:srgbClr val="000000"/>
                  </a:solidFill>
                  <a:latin typeface="Cambria Math" panose="02040503050406030204" pitchFamily="18" charset="0"/>
                </a:rPr>
                <a:t>イベント</a:t>
              </a:r>
              <a:r>
                <a:rPr kumimoji="0" lang="ja-JP" altLang="en-US" sz="4000" kern="0" dirty="0" smtClean="0">
                  <a:solidFill>
                    <a:srgbClr val="000000"/>
                  </a:solidFill>
                  <a:latin typeface="Cambria Math" panose="02040503050406030204" pitchFamily="18" charset="0"/>
                </a:rPr>
                <a:t>の再構成</a:t>
              </a:r>
              <a:endParaRPr kumimoji="0" lang="en-US" altLang="ja-JP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endParaRPr>
            </a:p>
            <a:p>
              <a:pPr marL="742950" marR="0" lvl="0" indent="-7429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3"/>
                </a:buClr>
                <a:buSzPct val="100000"/>
                <a:buFont typeface="+mj-ea"/>
                <a:buAutoNum type="circleNumDbPlain"/>
                <a:tabLst/>
                <a:defRPr/>
              </a:pPr>
              <a:endParaRPr kumimoji="0" lang="en-US" altLang="ja-JP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endParaRPr>
            </a:p>
            <a:p>
              <a:pPr marL="1085850" marR="0" lvl="0" indent="-7429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3"/>
                </a:buClr>
                <a:buSzPct val="100000"/>
                <a:buFont typeface="+mj-ea"/>
                <a:buAutoNum type="circleNumDbPlain"/>
                <a:tabLst/>
                <a:defRPr/>
              </a:pPr>
              <a:r>
                <a:rPr kumimoji="0" lang="ja-JP" altLang="en-US" sz="4000" kern="0" dirty="0">
                  <a:solidFill>
                    <a:srgbClr val="000000"/>
                  </a:solidFill>
                  <a:latin typeface="Cambria Math" panose="02040503050406030204" pitchFamily="18" charset="0"/>
                </a:rPr>
                <a:t>イベント</a:t>
              </a:r>
              <a:r>
                <a:rPr kumimoji="0" lang="ja-JP" altLang="en-US" sz="4000" kern="0" dirty="0" smtClean="0">
                  <a:solidFill>
                    <a:srgbClr val="000000"/>
                  </a:solidFill>
                  <a:latin typeface="Cambria Math" panose="02040503050406030204" pitchFamily="18" charset="0"/>
                </a:rPr>
                <a:t>の選択</a:t>
              </a:r>
              <a:endParaRPr kumimoji="0" lang="en-US" altLang="ja-JP" sz="4000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  <a:p>
              <a:pPr marL="1085850" marR="0" lvl="0" indent="-7429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3"/>
                </a:buClr>
                <a:buSzPct val="100000"/>
                <a:buFont typeface="+mj-ea"/>
                <a:buAutoNum type="circleNumDbPlain"/>
                <a:tabLst/>
                <a:defRPr/>
              </a:pPr>
              <a:endParaRPr kumimoji="0" lang="en-US" altLang="ja-JP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endParaRPr>
            </a:p>
            <a:p>
              <a:pPr marL="1085850" marR="0" lvl="0" indent="-7429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3"/>
                </a:buClr>
                <a:buSzPct val="100000"/>
                <a:buFont typeface="+mj-ea"/>
                <a:buAutoNum type="circleNumDbPlain"/>
                <a:tabLst/>
                <a:defRPr/>
              </a:pPr>
              <a:r>
                <a:rPr kumimoji="0" lang="ja-JP" altLang="en-US" sz="4000" kern="0" noProof="0" dirty="0" smtClean="0">
                  <a:solidFill>
                    <a:srgbClr val="000000"/>
                  </a:solidFill>
                  <a:latin typeface="+mn-ea"/>
                </a:rPr>
                <a:t> </a:t>
              </a:r>
              <a:r>
                <a:rPr kumimoji="0" lang="en-US" altLang="ja-JP" sz="4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rPr>
                <a:t>User</a:t>
              </a:r>
              <a:r>
                <a:rPr kumimoji="0" lang="ja-JP" altLang="en-US" sz="4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</a:rPr>
                <a:t>による解析</a:t>
              </a:r>
              <a:endParaRPr kumimoji="0" lang="en-US" altLang="ja-JP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6" name="下矢印 15"/>
            <p:cNvSpPr/>
            <p:nvPr/>
          </p:nvSpPr>
          <p:spPr>
            <a:xfrm>
              <a:off x="22839472" y="15115481"/>
              <a:ext cx="1047750" cy="600175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" name="下矢印 22"/>
            <p:cNvSpPr/>
            <p:nvPr/>
          </p:nvSpPr>
          <p:spPr>
            <a:xfrm>
              <a:off x="22839472" y="16327258"/>
              <a:ext cx="1047750" cy="600175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" name="下矢印 23"/>
            <p:cNvSpPr/>
            <p:nvPr/>
          </p:nvSpPr>
          <p:spPr>
            <a:xfrm>
              <a:off x="22839472" y="17539035"/>
              <a:ext cx="1047750" cy="600175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" name="下矢印 24"/>
            <p:cNvSpPr/>
            <p:nvPr/>
          </p:nvSpPr>
          <p:spPr>
            <a:xfrm>
              <a:off x="22839472" y="18783522"/>
              <a:ext cx="1047750" cy="600175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4" name="四角形吹き出し 13"/>
          <p:cNvSpPr/>
          <p:nvPr/>
        </p:nvSpPr>
        <p:spPr>
          <a:xfrm rot="5400000">
            <a:off x="10097549" y="8784816"/>
            <a:ext cx="3288311" cy="4781896"/>
          </a:xfrm>
          <a:prstGeom prst="wedgeRectCallout">
            <a:avLst>
              <a:gd name="adj1" fmla="val 5816"/>
              <a:gd name="adj2" fmla="val 132255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19980" y="9631296"/>
            <a:ext cx="4498372" cy="3097031"/>
          </a:xfrm>
          <a:prstGeom prst="rect">
            <a:avLst/>
          </a:prstGeom>
        </p:spPr>
      </p:pic>
      <p:sp>
        <p:nvSpPr>
          <p:cNvPr id="26" name="角丸四角形 25"/>
          <p:cNvSpPr/>
          <p:nvPr/>
        </p:nvSpPr>
        <p:spPr>
          <a:xfrm>
            <a:off x="916721" y="25051250"/>
            <a:ext cx="13215931" cy="94772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4800" b="1" dirty="0">
                <a:solidFill>
                  <a:schemeClr val="accent3"/>
                </a:solidFill>
                <a:latin typeface="Cambria Math" panose="02040503050406030204" pitchFamily="18" charset="0"/>
                <a:sym typeface="Wingdings" panose="05000000000000000000" pitchFamily="2" charset="2"/>
              </a:rPr>
              <a:t>３</a:t>
            </a:r>
            <a:r>
              <a:rPr lang="ja-JP" altLang="en-US" sz="4800" b="1" dirty="0" smtClean="0">
                <a:solidFill>
                  <a:schemeClr val="accent3"/>
                </a:solidFill>
                <a:latin typeface="Cambria Math" panose="02040503050406030204" pitchFamily="18" charset="0"/>
                <a:sym typeface="Wingdings" panose="05000000000000000000" pitchFamily="2" charset="2"/>
              </a:rPr>
              <a:t>、今回の発表内容</a:t>
            </a:r>
            <a:endParaRPr lang="en-US" altLang="ja-JP" sz="4800" b="1" dirty="0" smtClean="0">
              <a:solidFill>
                <a:schemeClr val="accent3"/>
              </a:solidFill>
              <a:latin typeface="Cambria Math" panose="02040503050406030204" pitchFamily="18" charset="0"/>
              <a:ea typeface="Cambria Math" panose="02040503050406030204" pitchFamily="18" charset="0"/>
              <a:sym typeface="Wingdings" panose="05000000000000000000" pitchFamily="2" charset="2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930225" y="30028506"/>
            <a:ext cx="13253091" cy="94513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4800" b="1" dirty="0" smtClean="0">
                <a:solidFill>
                  <a:schemeClr val="accent3"/>
                </a:solidFill>
                <a:latin typeface="Cambria Math" panose="02040503050406030204" pitchFamily="18" charset="0"/>
                <a:sym typeface="Wingdings" panose="05000000000000000000" pitchFamily="2" charset="2"/>
              </a:rPr>
              <a:t>４、シミュレーションの流れ</a:t>
            </a:r>
            <a:endParaRPr lang="en-US" altLang="ja-JP" sz="4800" b="1" dirty="0" smtClean="0">
              <a:solidFill>
                <a:schemeClr val="accent3"/>
              </a:solidFill>
              <a:latin typeface="Cambria Math" panose="02040503050406030204" pitchFamily="18" charset="0"/>
              <a:ea typeface="Cambria Math" panose="02040503050406030204" pitchFamily="18" charset="0"/>
              <a:sym typeface="Wingdings" panose="05000000000000000000" pitchFamily="2" charset="2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78646" y="15249030"/>
            <a:ext cx="1379792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/>
              <a:t>電</a:t>
            </a:r>
            <a:r>
              <a:rPr lang="ja-JP" altLang="en-US" sz="4000" dirty="0"/>
              <a:t>荷</a:t>
            </a:r>
            <a:r>
              <a:rPr kumimoji="1" lang="ja-JP" altLang="en-US" sz="4000" dirty="0" smtClean="0"/>
              <a:t>をもったヒッグス粒子</a:t>
            </a:r>
            <a:endParaRPr kumimoji="1" lang="en-US" altLang="ja-JP" sz="4000" dirty="0" smtClean="0"/>
          </a:p>
          <a:p>
            <a:pPr marL="1181100"/>
            <a:r>
              <a:rPr kumimoji="1" lang="en-US" altLang="ja-JP" sz="4000" dirty="0" smtClean="0">
                <a:sym typeface="Wingdings" panose="05000000000000000000" pitchFamily="2" charset="2"/>
              </a:rPr>
              <a:t></a:t>
            </a:r>
            <a:r>
              <a:rPr kumimoji="1" lang="ja-JP" altLang="en-US" sz="4000" dirty="0" smtClean="0">
                <a:sym typeface="Wingdings" panose="05000000000000000000" pitchFamily="2" charset="2"/>
              </a:rPr>
              <a:t>重いヒッグス模型などで現れる。</a:t>
            </a:r>
            <a:endParaRPr kumimoji="1" lang="en-US" altLang="ja-JP" sz="4000" dirty="0" smtClean="0">
              <a:sym typeface="Wingdings" panose="05000000000000000000" pitchFamily="2" charset="2"/>
            </a:endParaRPr>
          </a:p>
          <a:p>
            <a:r>
              <a:rPr kumimoji="1" lang="ja-JP" altLang="en-US" sz="4000" dirty="0" smtClean="0"/>
              <a:t>上記のモデルにおいて、</a:t>
            </a:r>
            <a:r>
              <a:rPr kumimoji="1" lang="en-US" altLang="ja-JP" sz="4000" dirty="0" smtClean="0"/>
              <a:t>ZH</a:t>
            </a:r>
            <a:r>
              <a:rPr kumimoji="1" lang="en-US" altLang="ja-JP" sz="4000" baseline="30000" dirty="0" smtClean="0"/>
              <a:t>±</a:t>
            </a:r>
            <a:r>
              <a:rPr kumimoji="1" lang="en-US" altLang="ja-JP" sz="4000" dirty="0" smtClean="0"/>
              <a:t>W</a:t>
            </a:r>
            <a:r>
              <a:rPr kumimoji="1" lang="ja-JP" altLang="en-US" sz="4000" baseline="30000" dirty="0" smtClean="0"/>
              <a:t>∓</a:t>
            </a:r>
            <a:r>
              <a:rPr kumimoji="1" lang="ja-JP" altLang="en-US" sz="4000" dirty="0" smtClean="0"/>
              <a:t>の</a:t>
            </a:r>
            <a:r>
              <a:rPr kumimoji="1" lang="en-US" altLang="ja-JP" sz="4000" dirty="0" smtClean="0"/>
              <a:t>vertex</a:t>
            </a:r>
            <a:r>
              <a:rPr kumimoji="1" lang="ja-JP" altLang="en-US" sz="4000" dirty="0" smtClean="0"/>
              <a:t>は</a:t>
            </a:r>
            <a:r>
              <a:rPr kumimoji="1" lang="ja-JP" altLang="en-US" sz="4000" dirty="0" smtClean="0"/>
              <a:t>、</a:t>
            </a:r>
            <a:r>
              <a:rPr kumimoji="1" lang="en-US" altLang="ja-JP" sz="4000" dirty="0" smtClean="0"/>
              <a:t>global</a:t>
            </a:r>
            <a:r>
              <a:rPr kumimoji="1" lang="ja-JP" altLang="en-US" sz="4000" dirty="0" smtClean="0"/>
              <a:t>対称性</a:t>
            </a:r>
            <a:r>
              <a:rPr kumimoji="1" lang="ja-JP" altLang="en-US" sz="4000" dirty="0" smtClean="0"/>
              <a:t>と関係があり、過去にこのモデルに関する研究が行われていた。</a:t>
            </a:r>
            <a:endParaRPr kumimoji="1" lang="en-US" altLang="ja-JP" sz="4000" dirty="0" smtClean="0"/>
          </a:p>
          <a:p>
            <a:pPr marL="1066800"/>
            <a:r>
              <a:rPr lang="en-US" altLang="ja-JP" sz="4000" dirty="0" smtClean="0">
                <a:sym typeface="Wingdings" panose="05000000000000000000" pitchFamily="2" charset="2"/>
              </a:rPr>
              <a:t></a:t>
            </a:r>
            <a:r>
              <a:rPr lang="ja-JP" altLang="en-US" sz="4000" dirty="0" smtClean="0"/>
              <a:t>この</a:t>
            </a:r>
            <a:r>
              <a:rPr lang="ja-JP" altLang="en-US" sz="4000" dirty="0"/>
              <a:t>研究</a:t>
            </a:r>
            <a:r>
              <a:rPr lang="ja-JP" altLang="en-US" sz="4000" dirty="0" smtClean="0"/>
              <a:t>では、</a:t>
            </a:r>
            <a:r>
              <a:rPr lang="ja-JP" altLang="en-US" sz="4000" dirty="0"/>
              <a:t>モデル</a:t>
            </a:r>
            <a:r>
              <a:rPr lang="ja-JP" altLang="en-US" sz="4000" dirty="0" smtClean="0"/>
              <a:t>にとらわれず、</a:t>
            </a:r>
            <a:r>
              <a:rPr lang="en-US" altLang="ja-JP" sz="4000" dirty="0" smtClean="0"/>
              <a:t>recoil method</a:t>
            </a:r>
            <a:r>
              <a:rPr lang="ja-JP" altLang="en-US" sz="4000" dirty="0" smtClean="0"/>
              <a:t>を用いて</a:t>
            </a:r>
            <a:r>
              <a:rPr lang="en-US" altLang="ja-JP" sz="4000" dirty="0" smtClean="0"/>
              <a:t>WH</a:t>
            </a:r>
            <a:r>
              <a:rPr lang="ja-JP" altLang="en-US" sz="4000" dirty="0" smtClean="0"/>
              <a:t>崩壊モードにおける荷電ヒッグスの質量を調べたい。</a:t>
            </a:r>
            <a:endParaRPr kumimoji="1" lang="ja-JP" altLang="en-US" sz="40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8304938" y="23087670"/>
            <a:ext cx="64459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</a:rPr>
              <a:t>図</a:t>
            </a:r>
            <a:r>
              <a:rPr lang="en-US" altLang="ja-JP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</a:rPr>
              <a:t>2</a:t>
            </a:r>
            <a:r>
              <a:rPr lang="ja-JP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</a:rPr>
              <a:t> </a:t>
            </a:r>
            <a:r>
              <a:rPr lang="en-US" altLang="ja-JP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</a:rPr>
              <a:t>: </a:t>
            </a:r>
            <a:r>
              <a:rPr lang="en-US" altLang="ja-JP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altLang="ja-JP" sz="40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US" altLang="ja-JP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ja-JP" altLang="en-US" sz="40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－</a:t>
            </a:r>
            <a:r>
              <a:rPr lang="en-US" altLang="ja-JP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 </a:t>
            </a:r>
            <a:r>
              <a:rPr lang="en-US" altLang="ja-JP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</a:t>
            </a:r>
            <a:r>
              <a:rPr lang="ja-JP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の</a:t>
            </a:r>
            <a:endParaRPr lang="en-US" altLang="ja-JP" sz="4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ja-JP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</a:rPr>
              <a:t>ファインマンダイヤグラム</a:t>
            </a:r>
            <a:r>
              <a:rPr lang="en-US" altLang="ja-JP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</a:rPr>
              <a:t>.</a:t>
            </a:r>
            <a:endParaRPr kumimoji="1" lang="ja-JP" altLang="en-US" sz="4000" dirty="0">
              <a:solidFill>
                <a:schemeClr val="tx1">
                  <a:lumMod val="65000"/>
                  <a:lumOff val="35000"/>
                </a:schemeClr>
              </a:solidFill>
              <a:latin typeface="Cambria Math" panose="02040503050406030204" pitchFamily="18" charset="0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866341" y="31197474"/>
            <a:ext cx="136816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atin typeface="Cambria Math" panose="02040503050406030204" pitchFamily="18" charset="0"/>
              </a:rPr>
              <a:t>シミュレーション</a:t>
            </a:r>
            <a:r>
              <a:rPr lang="ja-JP" altLang="en-US" sz="4000" dirty="0" smtClean="0">
                <a:latin typeface="Cambria Math" panose="02040503050406030204" pitchFamily="18" charset="0"/>
              </a:rPr>
              <a:t>の大まかな流れは以下の通りである。</a:t>
            </a:r>
            <a:endParaRPr lang="en-US" altLang="ja-JP" sz="4000" dirty="0" smtClean="0">
              <a:latin typeface="Cambria Math" panose="02040503050406030204" pitchFamily="18" charset="0"/>
            </a:endParaRPr>
          </a:p>
        </p:txBody>
      </p:sp>
      <p:sp>
        <p:nvSpPr>
          <p:cNvPr id="21" name="角丸四角形吹き出し 20"/>
          <p:cNvSpPr/>
          <p:nvPr/>
        </p:nvSpPr>
        <p:spPr>
          <a:xfrm>
            <a:off x="564830" y="32661747"/>
            <a:ext cx="4304261" cy="2234564"/>
          </a:xfrm>
          <a:prstGeom prst="wedgeRoundRectCallout">
            <a:avLst>
              <a:gd name="adj1" fmla="val 58833"/>
              <a:gd name="adj2" fmla="val -34672"/>
              <a:gd name="adj3" fmla="val 16667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generator</a:t>
            </a:r>
            <a:r>
              <a:rPr lang="ja-JP" altLang="en-US" sz="4000" dirty="0">
                <a:latin typeface="Cambria Math" panose="02040503050406030204" pitchFamily="18" charset="0"/>
              </a:rPr>
              <a:t>を用いて</a:t>
            </a:r>
            <a:r>
              <a:rPr lang="en-US" altLang="ja-JP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MC</a:t>
            </a:r>
            <a:r>
              <a:rPr lang="ja-JP" altLang="en-US" sz="4000" dirty="0">
                <a:latin typeface="Cambria Math" panose="02040503050406030204" pitchFamily="18" charset="0"/>
              </a:rPr>
              <a:t>サンプルを用意する。</a:t>
            </a:r>
            <a:endParaRPr lang="en-US" altLang="ja-JP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3" name="角丸四角形吹き出し 32"/>
          <p:cNvSpPr/>
          <p:nvPr/>
        </p:nvSpPr>
        <p:spPr>
          <a:xfrm>
            <a:off x="10595076" y="32283187"/>
            <a:ext cx="4181478" cy="2545183"/>
          </a:xfrm>
          <a:prstGeom prst="wedgeRoundRectCallout">
            <a:avLst>
              <a:gd name="adj1" fmla="val -72687"/>
              <a:gd name="adj2" fmla="val 17592"/>
              <a:gd name="adj3" fmla="val 16667"/>
            </a:avLst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MC</a:t>
            </a:r>
            <a:r>
              <a:rPr lang="ja-JP" altLang="en-US" sz="4000" dirty="0">
                <a:latin typeface="Cambria Math" panose="02040503050406030204" pitchFamily="18" charset="0"/>
              </a:rPr>
              <a:t>サンプルの情報を検出器に通し、</a:t>
            </a:r>
            <a:r>
              <a:rPr lang="en-US" altLang="ja-JP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Track</a:t>
            </a:r>
            <a:r>
              <a:rPr lang="ja-JP" altLang="en-US" sz="4000" dirty="0">
                <a:latin typeface="Cambria Math" panose="02040503050406030204" pitchFamily="18" charset="0"/>
              </a:rPr>
              <a:t>情報を得る。</a:t>
            </a:r>
            <a:endParaRPr lang="en-US" altLang="ja-JP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4" name="角丸四角形吹き出し 33"/>
          <p:cNvSpPr/>
          <p:nvPr/>
        </p:nvSpPr>
        <p:spPr>
          <a:xfrm>
            <a:off x="10137876" y="35092085"/>
            <a:ext cx="4808537" cy="3237716"/>
          </a:xfrm>
          <a:prstGeom prst="wedgeRoundRectCallout">
            <a:avLst>
              <a:gd name="adj1" fmla="val -65996"/>
              <a:gd name="adj2" fmla="val -25756"/>
              <a:gd name="adj3" fmla="val 16667"/>
            </a:avLst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Track</a:t>
            </a:r>
            <a:r>
              <a:rPr lang="ja-JP" altLang="en-US" sz="4000" dirty="0" smtClean="0">
                <a:latin typeface="Cambria Math" panose="02040503050406030204" pitchFamily="18" charset="0"/>
              </a:rPr>
              <a:t>情報</a:t>
            </a:r>
            <a:r>
              <a:rPr lang="ja-JP" altLang="en-US" sz="4000" dirty="0">
                <a:latin typeface="Cambria Math" panose="02040503050406030204" pitchFamily="18" charset="0"/>
              </a:rPr>
              <a:t>を用いてイベントの再構成を行い、同時にイベントセレクションを行う。</a:t>
            </a:r>
            <a:endParaRPr lang="en-US" altLang="ja-JP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5" name="角丸四角形吹き出し 34"/>
          <p:cNvSpPr/>
          <p:nvPr/>
        </p:nvSpPr>
        <p:spPr>
          <a:xfrm>
            <a:off x="930225" y="35867091"/>
            <a:ext cx="3581400" cy="1814836"/>
          </a:xfrm>
          <a:prstGeom prst="wedgeRoundRectCallout">
            <a:avLst>
              <a:gd name="adj1" fmla="val 72784"/>
              <a:gd name="adj2" fmla="val 43606"/>
              <a:gd name="adj3" fmla="val 16667"/>
            </a:avLst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latin typeface="Cambria Math" panose="02040503050406030204" pitchFamily="18" charset="0"/>
              </a:rPr>
              <a:t>最後に、</a:t>
            </a:r>
            <a:r>
              <a:rPr kumimoji="1"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User</a:t>
            </a:r>
            <a:r>
              <a:rPr kumimoji="1" lang="ja-JP" altLang="en-US" sz="4000" dirty="0" smtClean="0">
                <a:latin typeface="Cambria Math" panose="02040503050406030204" pitchFamily="18" charset="0"/>
              </a:rPr>
              <a:t>による解析を行う</a:t>
            </a:r>
            <a:endParaRPr kumimoji="1" lang="ja-JP" altLang="en-US" sz="4000" dirty="0">
              <a:latin typeface="Cambria Math" panose="02040503050406030204" pitchFamily="18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866341" y="39217200"/>
            <a:ext cx="131520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atin typeface="Cambria Math" panose="02040503050406030204" pitchFamily="18" charset="0"/>
              </a:rPr>
              <a:t>今回</a:t>
            </a:r>
            <a:r>
              <a:rPr lang="ja-JP" altLang="en-US" sz="4000" dirty="0" smtClean="0">
                <a:latin typeface="Cambria Math" panose="02040503050406030204" pitchFamily="18" charset="0"/>
              </a:rPr>
              <a:t>は、すでに用意されている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altLang="ja-JP" sz="4000" baseline="30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ja-JP" altLang="en-US" sz="4000" baseline="30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－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WW4quark</a:t>
            </a:r>
            <a:r>
              <a:rPr lang="ja-JP" altLang="en-US" sz="4000" dirty="0" smtClean="0">
                <a:latin typeface="Cambria Math" panose="02040503050406030204" pitchFamily="18" charset="0"/>
              </a:rPr>
              <a:t>イベントを用いて、主に③イベントの再構成 と④イベント選択を行うことができるかを確かめた</a:t>
            </a:r>
            <a:r>
              <a:rPr lang="ja-JP" altLang="en-US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。</a:t>
            </a:r>
            <a:endParaRPr kumimoji="1" lang="en-US" altLang="ja-JP" sz="4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651523" y="38347225"/>
            <a:ext cx="40110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</a:rPr>
              <a:t>図</a:t>
            </a:r>
            <a:r>
              <a:rPr lang="en-US" altLang="ja-JP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</a:rPr>
              <a:t>3</a:t>
            </a:r>
            <a:r>
              <a:rPr lang="ja-JP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</a:rPr>
              <a:t> </a:t>
            </a:r>
            <a:r>
              <a:rPr lang="en-US" altLang="ja-JP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</a:rPr>
              <a:t>: </a:t>
            </a:r>
            <a:r>
              <a:rPr lang="ja-JP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</a:rPr>
              <a:t>解析の流れ</a:t>
            </a:r>
            <a:r>
              <a:rPr lang="en-US" altLang="ja-JP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</a:rPr>
              <a:t>.</a:t>
            </a:r>
            <a:endParaRPr kumimoji="1" lang="ja-JP" altLang="en-US" sz="4000" dirty="0">
              <a:solidFill>
                <a:schemeClr val="tx1">
                  <a:lumMod val="65000"/>
                  <a:lumOff val="35000"/>
                </a:schemeClr>
              </a:solidFill>
              <a:latin typeface="Cambria Math" panose="02040503050406030204" pitchFamily="18" charset="0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6022422" y="17966891"/>
            <a:ext cx="13188387" cy="2777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recoil mass</a:t>
            </a:r>
            <a:r>
              <a:rPr lang="ja-JP" altLang="en-US" sz="4000" dirty="0" smtClean="0">
                <a:latin typeface="Cambria Math" panose="02040503050406030204" pitchFamily="18" charset="0"/>
              </a:rPr>
              <a:t>の計算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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W</a:t>
            </a:r>
            <a:r>
              <a:rPr lang="ja-JP" altLang="en-US" sz="4000" baseline="30000" dirty="0" smtClean="0">
                <a:latin typeface="Cambria Math" panose="02040503050406030204" pitchFamily="18" charset="0"/>
              </a:rPr>
              <a:t>＋</a:t>
            </a:r>
            <a:r>
              <a:rPr lang="ja-JP" altLang="en-US" sz="4000" dirty="0" smtClean="0">
                <a:latin typeface="Cambria Math" panose="02040503050406030204" pitchFamily="18" charset="0"/>
              </a:rPr>
              <a:t>の質量を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W</a:t>
            </a:r>
            <a:r>
              <a:rPr lang="ja-JP" altLang="en-US" sz="4000" baseline="30000" dirty="0" smtClean="0">
                <a:latin typeface="Cambria Math" panose="02040503050406030204" pitchFamily="18" charset="0"/>
              </a:rPr>
              <a:t>－</a:t>
            </a:r>
            <a:r>
              <a:rPr lang="ja-JP" altLang="en-US" sz="4000" dirty="0" smtClean="0">
                <a:latin typeface="Cambria Math" panose="02040503050406030204" pitchFamily="18" charset="0"/>
              </a:rPr>
              <a:t>の情報から求める。</a:t>
            </a:r>
            <a:endParaRPr lang="en-US" altLang="ja-JP" sz="4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endParaRPr lang="en-US" altLang="ja-JP" sz="105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ja-JP" altLang="en-US" sz="4000" dirty="0" smtClean="0">
                <a:latin typeface="Cambria Math" panose="02040503050406030204" pitchFamily="18" charset="0"/>
              </a:rPr>
              <a:t>４元運動量の保存から、</a:t>
            </a:r>
            <a:endParaRPr lang="en-US" altLang="ja-JP" sz="4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defTabSz="1352550">
              <a:buClr>
                <a:schemeClr val="accent1">
                  <a:lumMod val="75000"/>
                </a:schemeClr>
              </a:buClr>
            </a:pPr>
            <a:r>
              <a:rPr lang="en-US" altLang="ja-JP" sz="4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altLang="ja-JP" sz="4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ja-JP" altLang="en-US" sz="4400" dirty="0" smtClean="0">
                <a:latin typeface="Cambria Math" panose="02040503050406030204" pitchFamily="18" charset="0"/>
              </a:rPr>
              <a:t>＋</a:t>
            </a:r>
            <a:r>
              <a:rPr lang="en-US" altLang="ja-JP" sz="4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ja-JP" altLang="en-US" sz="4400" dirty="0" smtClean="0">
                <a:latin typeface="Cambria Math" panose="02040503050406030204" pitchFamily="18" charset="0"/>
              </a:rPr>
              <a:t>＝</a:t>
            </a:r>
            <a:r>
              <a:rPr lang="en-US" altLang="ja-JP" sz="4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en-US" altLang="ja-JP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W+</a:t>
            </a:r>
            <a:r>
              <a:rPr lang="ja-JP" altLang="en-US" sz="4400" dirty="0" smtClean="0">
                <a:latin typeface="Cambria Math" panose="02040503050406030204" pitchFamily="18" charset="0"/>
              </a:rPr>
              <a:t>＋</a:t>
            </a:r>
            <a:r>
              <a:rPr lang="en-US" altLang="ja-JP" sz="4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en-US" altLang="ja-JP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W-</a:t>
            </a:r>
          </a:p>
          <a:p>
            <a:pPr defTabSz="1352550">
              <a:buClr>
                <a:schemeClr val="accent1">
                  <a:lumMod val="75000"/>
                </a:schemeClr>
              </a:buClr>
            </a:pPr>
            <a:r>
              <a:rPr kumimoji="1" lang="ja-JP" altLang="en-US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これを計算すると、以下の式が導かれる</a:t>
            </a:r>
            <a:endParaRPr kumimoji="1" lang="en-US" altLang="ja-JP" sz="44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6022423" y="4926883"/>
            <a:ext cx="132530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Cambria Math" panose="02040503050406030204" pitchFamily="18" charset="0"/>
              </a:rPr>
              <a:t>多数の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Jet</a:t>
            </a:r>
            <a:r>
              <a:rPr lang="ja-JP" altLang="en-US" sz="4000" dirty="0" smtClean="0">
                <a:latin typeface="Cambria Math" panose="02040503050406030204" pitchFamily="18" charset="0"/>
              </a:rPr>
              <a:t>情報を、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PFA(particle flow algorism)</a:t>
            </a:r>
            <a:r>
              <a:rPr lang="ja-JP" altLang="en-US" sz="4000" dirty="0" smtClean="0">
                <a:latin typeface="Cambria Math" panose="02040503050406030204" pitchFamily="18" charset="0"/>
              </a:rPr>
              <a:t>に通すことで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r>
              <a:rPr lang="ja-JP" altLang="en-US" sz="4000" dirty="0" smtClean="0">
                <a:latin typeface="Cambria Math" panose="02040503050406030204" pitchFamily="18" charset="0"/>
              </a:rPr>
              <a:t>本の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Jet</a:t>
            </a:r>
            <a:r>
              <a:rPr lang="ja-JP" altLang="en-US" sz="4000" dirty="0" smtClean="0">
                <a:latin typeface="Cambria Math" panose="02040503050406030204" pitchFamily="18" charset="0"/>
              </a:rPr>
              <a:t>にまとめる。</a:t>
            </a:r>
            <a:endParaRPr lang="en-US" altLang="ja-JP" sz="4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W</a:t>
            </a:r>
            <a:r>
              <a:rPr lang="ja-JP" altLang="en-US" sz="4000" dirty="0" smtClean="0">
                <a:latin typeface="Cambria Math" panose="02040503050406030204" pitchFamily="18" charset="0"/>
              </a:rPr>
              <a:t>粒子に対する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χ</a:t>
            </a:r>
            <a:r>
              <a:rPr lang="en-US" altLang="ja-JP" sz="4000" baseline="30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ja-JP" altLang="en-US" sz="4000" dirty="0" smtClean="0">
                <a:latin typeface="Cambria Math" panose="02040503050406030204" pitchFamily="18" charset="0"/>
              </a:rPr>
              <a:t>が最小となるようにペアを組み、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ja-JP" altLang="en-US" sz="4000" dirty="0" smtClean="0">
                <a:latin typeface="Cambria Math" panose="02040503050406030204" pitchFamily="18" charset="0"/>
              </a:rPr>
              <a:t>粒子に再構成する。</a:t>
            </a:r>
            <a:endParaRPr lang="en-US" altLang="ja-JP" sz="4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/>
              <p:cNvSpPr txBox="1"/>
              <p:nvPr/>
            </p:nvSpPr>
            <p:spPr>
              <a:xfrm>
                <a:off x="22309040" y="7079950"/>
                <a:ext cx="6995825" cy="1393395"/>
              </a:xfrm>
              <a:prstGeom prst="rect">
                <a:avLst/>
              </a:prstGeom>
              <a:ln w="38100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ja-JP" altLang="ja-JP" sz="4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ja-JP" sz="4000" i="1">
                              <a:latin typeface="Cambria Math"/>
                            </a:rPr>
                            <m:t>𝜒</m:t>
                          </m:r>
                        </m:e>
                        <m:sup>
                          <m:r>
                            <a:rPr lang="en-US" altLang="ja-JP" sz="4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ja-JP" sz="400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ja-JP" altLang="ja-JP" sz="4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ja-JP" sz="4000" i="1">
                              <a:latin typeface="Cambria Math"/>
                            </a:rPr>
                            <m:t>(</m:t>
                          </m:r>
                          <m:f>
                            <m:fPr>
                              <m:ctrlPr>
                                <a:rPr lang="ja-JP" altLang="ja-JP" sz="40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ja-JP" altLang="ja-JP" sz="4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4000" i="1"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altLang="ja-JP" sz="40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ja-JP" sz="40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ja-JP" altLang="ja-JP" sz="4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4000" i="1"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altLang="ja-JP" sz="4000" i="1">
                                      <a:latin typeface="Cambria Math"/>
                                    </a:rPr>
                                    <m:t>𝑤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ja-JP" altLang="ja-JP" sz="4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4000" i="1">
                                      <a:latin typeface="Cambria Math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altLang="ja-JP" sz="4000" i="1">
                                      <a:latin typeface="Cambria Math"/>
                                    </a:rPr>
                                    <m:t>𝑤</m:t>
                                  </m:r>
                                </m:sub>
                              </m:sSub>
                            </m:den>
                          </m:f>
                          <m:r>
                            <a:rPr lang="en-US" altLang="ja-JP" sz="40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altLang="ja-JP" sz="4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ja-JP" sz="40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ja-JP" altLang="ja-JP" sz="4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ja-JP" sz="4000" i="1">
                              <a:latin typeface="Cambria Math"/>
                            </a:rPr>
                            <m:t>(</m:t>
                          </m:r>
                          <m:f>
                            <m:fPr>
                              <m:ctrlPr>
                                <a:rPr lang="ja-JP" altLang="ja-JP" sz="40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ja-JP" altLang="ja-JP" sz="4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4000" i="1"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altLang="ja-JP" sz="40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ja-JP" sz="40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ja-JP" altLang="ja-JP" sz="4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4000" i="1"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altLang="ja-JP" sz="4000" i="1">
                                      <a:latin typeface="Cambria Math"/>
                                    </a:rPr>
                                    <m:t>𝑤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ja-JP" altLang="ja-JP" sz="4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4000" i="1">
                                      <a:latin typeface="Cambria Math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altLang="ja-JP" sz="4000" i="1">
                                      <a:latin typeface="Cambria Math"/>
                                    </a:rPr>
                                    <m:t>𝑤</m:t>
                                  </m:r>
                                </m:sub>
                              </m:sSub>
                            </m:den>
                          </m:f>
                          <m:r>
                            <a:rPr lang="en-US" altLang="ja-JP" sz="40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altLang="ja-JP" sz="40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ja-JP" altLang="ja-JP" dirty="0"/>
              </a:p>
            </p:txBody>
          </p:sp>
        </mc:Choice>
        <mc:Fallback xmlns="">
          <p:sp>
            <p:nvSpPr>
              <p:cNvPr id="40" name="テキスト ボックス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09040" y="7079950"/>
                <a:ext cx="6995825" cy="139339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38100"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正方形/長方形 40"/>
              <p:cNvSpPr/>
              <p:nvPr/>
            </p:nvSpPr>
            <p:spPr>
              <a:xfrm>
                <a:off x="22768854" y="8687724"/>
                <a:ext cx="6441956" cy="18587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ja-JP" altLang="en-US" sz="3600" i="1">
                              <a:latin typeface="Cambria Math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ja-JP" altLang="en-US" sz="3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ja-JP" altLang="en-US" sz="3600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ja-JP" altLang="en-US" sz="3600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ja-JP" altLang="en-US" sz="3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ja-JP" altLang="en-US" sz="3600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ja-JP" altLang="en-US" sz="3600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ja-JP" altLang="en-US" sz="3600" i="0">
                                <a:latin typeface="Cambria Math" panose="02040503050406030204" pitchFamily="18" charset="0"/>
                              </a:rPr>
                              <m:t> :</m:t>
                            </m:r>
                            <m:r>
                              <a:rPr lang="ja-JP" altLang="en-US" sz="3600" i="0">
                                <a:latin typeface="Cambria Math" panose="02040503050406030204" pitchFamily="18" charset="0"/>
                              </a:rPr>
                              <m:t>再構成した粒子の質量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ja-JP" altLang="en-US" sz="3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ja-JP" altLang="en-US" sz="36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ja-JP" altLang="en-US" sz="3600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sub>
                            </m:sSub>
                            <m:r>
                              <a:rPr lang="ja-JP" altLang="en-US" sz="3600" i="0">
                                <a:latin typeface="Cambria Math" panose="02040503050406030204" pitchFamily="18" charset="0"/>
                              </a:rPr>
                              <m:t> :</m:t>
                            </m:r>
                            <m:r>
                              <m:rPr>
                                <m:sty m:val="p"/>
                              </m:rPr>
                              <a:rPr lang="ja-JP" altLang="en-US" sz="3600" i="0">
                                <a:latin typeface="Cambria Math" panose="02040503050406030204" pitchFamily="18" charset="0"/>
                              </a:rPr>
                              <m:t>W</m:t>
                            </m:r>
                            <m:r>
                              <a:rPr lang="ja-JP" altLang="en-US" sz="3600" i="0">
                                <a:latin typeface="Cambria Math" panose="02040503050406030204" pitchFamily="18" charset="0"/>
                              </a:rPr>
                              <m:t>の質量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ja-JP" altLang="en-US" sz="3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ja-JP" altLang="en-US" sz="3600" i="1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ja-JP" altLang="en-US" sz="3600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sub>
                            </m:sSub>
                            <m:r>
                              <a:rPr lang="ja-JP" altLang="en-US" sz="3600" i="0">
                                <a:latin typeface="Cambria Math" panose="02040503050406030204" pitchFamily="18" charset="0"/>
                              </a:rPr>
                              <m:t> :</m:t>
                            </m:r>
                            <m:r>
                              <a:rPr lang="ja-JP" altLang="en-US" sz="3600" i="0">
                                <a:latin typeface="Cambria Math" panose="02040503050406030204" pitchFamily="18" charset="0"/>
                              </a:rPr>
                              <m:t>標準偏差</m:t>
                            </m:r>
                          </m:e>
                        </m:mr>
                      </m:m>
                    </m:oMath>
                  </m:oMathPara>
                </a14:m>
                <a:endParaRPr lang="ja-JP" altLang="en-US" sz="3600" dirty="0"/>
              </a:p>
            </p:txBody>
          </p:sp>
        </mc:Choice>
        <mc:Fallback xmlns="">
          <p:sp>
            <p:nvSpPr>
              <p:cNvPr id="41" name="正方形/長方形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68854" y="8687724"/>
                <a:ext cx="6441956" cy="185871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テキスト ボックス 41"/>
          <p:cNvSpPr txBox="1"/>
          <p:nvPr/>
        </p:nvSpPr>
        <p:spPr>
          <a:xfrm>
            <a:off x="16269048" y="11053351"/>
            <a:ext cx="72667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</a:rPr>
              <a:t>図</a:t>
            </a:r>
            <a:r>
              <a:rPr lang="en-US" altLang="ja-JP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</a:rPr>
              <a:t>4</a:t>
            </a:r>
            <a:r>
              <a:rPr lang="ja-JP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</a:rPr>
              <a:t> </a:t>
            </a:r>
            <a:r>
              <a:rPr lang="en-US" altLang="ja-JP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</a:rPr>
              <a:t>: </a:t>
            </a:r>
            <a:r>
              <a:rPr lang="en-US" altLang="ja-JP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altLang="ja-JP" sz="40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US" altLang="ja-JP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ja-JP" altLang="en-US" sz="40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－</a:t>
            </a:r>
            <a:r>
              <a:rPr lang="en-US" altLang="ja-JP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</a:t>
            </a:r>
            <a:r>
              <a:rPr lang="en-US" altLang="ja-JP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WW</a:t>
            </a:r>
            <a:r>
              <a:rPr lang="ja-JP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の</a:t>
            </a:r>
            <a:endParaRPr lang="en-US" altLang="ja-JP" sz="4000" dirty="0" smtClean="0">
              <a:solidFill>
                <a:schemeClr val="tx1">
                  <a:lumMod val="65000"/>
                  <a:lumOff val="3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sym typeface="Wingdings" panose="05000000000000000000" pitchFamily="2" charset="2"/>
            </a:endParaRPr>
          </a:p>
          <a:p>
            <a:pPr marL="812800"/>
            <a:r>
              <a:rPr lang="ja-JP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</a:rPr>
              <a:t>ファインマンダイヤグラム</a:t>
            </a:r>
            <a:r>
              <a:rPr lang="en-US" altLang="ja-JP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</a:rPr>
              <a:t>.</a:t>
            </a:r>
            <a:endParaRPr kumimoji="1" lang="ja-JP" altLang="en-US" sz="4000" dirty="0">
              <a:solidFill>
                <a:schemeClr val="tx1">
                  <a:lumMod val="65000"/>
                  <a:lumOff val="35000"/>
                </a:schemeClr>
              </a:solidFill>
              <a:latin typeface="Cambria Math" panose="02040503050406030204" pitchFamily="18" charset="0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6022424" y="12626192"/>
            <a:ext cx="84628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Cambria Math" panose="02040503050406030204" pitchFamily="18" charset="0"/>
              </a:rPr>
              <a:t>こうして得られた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W</a:t>
            </a:r>
            <a:r>
              <a:rPr lang="ja-JP" altLang="en-US" sz="4000" dirty="0" smtClean="0">
                <a:latin typeface="Cambria Math" panose="02040503050406030204" pitchFamily="18" charset="0"/>
              </a:rPr>
              <a:t>質量のヒストグラムが図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r>
              <a:rPr lang="ja-JP" altLang="en-US" sz="4000" dirty="0" smtClean="0">
                <a:latin typeface="Cambria Math" panose="02040503050406030204" pitchFamily="18" charset="0"/>
              </a:rPr>
              <a:t>である。</a:t>
            </a:r>
            <a:endParaRPr lang="en-US" altLang="ja-JP" sz="4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3564920" y="15570518"/>
            <a:ext cx="6535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</a:rPr>
              <a:t>図</a:t>
            </a:r>
            <a:r>
              <a:rPr lang="en-US" altLang="ja-JP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r>
              <a:rPr lang="ja-JP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</a:rPr>
              <a:t> </a:t>
            </a:r>
            <a:r>
              <a:rPr lang="en-US" altLang="ja-JP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 W</a:t>
            </a:r>
            <a:r>
              <a:rPr lang="ja-JP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</a:rPr>
              <a:t>質量のヒストグラム</a:t>
            </a:r>
            <a:r>
              <a:rPr lang="en-US" altLang="ja-JP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kumimoji="1" lang="ja-JP" altLang="en-US" sz="4000" dirty="0">
              <a:solidFill>
                <a:schemeClr val="tx1">
                  <a:lumMod val="65000"/>
                  <a:lumOff val="35000"/>
                </a:schemeClr>
              </a:solidFill>
              <a:latin typeface="Cambria Math" panose="02040503050406030204" pitchFamily="18" charset="0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15112883" y="14072742"/>
            <a:ext cx="8368577" cy="2043194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/>
              <a:t> 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polarization : P(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e+,e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-)=(</a:t>
            </a:r>
            <a:r>
              <a:rPr lang="en-US" altLang="ja-JP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-0.3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 +</a:t>
            </a:r>
            <a:r>
              <a:rPr lang="en-US" altLang="ja-JP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0.8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  <a:p>
            <a:pPr algn="ctr"/>
            <a:r>
              <a:rPr lang="ja-JP" altLang="en-US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積分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Luminosity :</a:t>
            </a:r>
            <a:r>
              <a:rPr lang="ja-JP" altLang="en-US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250fb</a:t>
            </a:r>
            <a:r>
              <a:rPr lang="en-US" altLang="ja-JP" sz="4000" baseline="30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-1</a:t>
            </a:r>
          </a:p>
          <a:p>
            <a:pPr algn="ctr"/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Fit mean : 80.674±0.008</a:t>
            </a:r>
            <a:r>
              <a:rPr lang="en-US" altLang="ja-JP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ja-JP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GeV</a:t>
            </a:r>
            <a:r>
              <a:rPr lang="en-US" altLang="ja-JP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/c</a:t>
            </a:r>
            <a:r>
              <a:rPr lang="en-US" altLang="ja-JP" sz="4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en-US" altLang="ja-JP" sz="4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16022423" y="16819919"/>
            <a:ext cx="13253091" cy="96332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4800" b="1" dirty="0">
                <a:solidFill>
                  <a:schemeClr val="accent3"/>
                </a:solidFill>
                <a:latin typeface="Cambria Math" panose="02040503050406030204" pitchFamily="18" charset="0"/>
              </a:rPr>
              <a:t>６</a:t>
            </a:r>
            <a:r>
              <a:rPr lang="ja-JP" altLang="en-US" sz="4800" b="1" dirty="0" smtClean="0">
                <a:solidFill>
                  <a:schemeClr val="accent3"/>
                </a:solidFill>
                <a:latin typeface="Cambria Math" panose="02040503050406030204" pitchFamily="18" charset="0"/>
              </a:rPr>
              <a:t>、</a:t>
            </a:r>
            <a:r>
              <a:rPr lang="en-US" altLang="ja-JP" sz="4800" b="1" dirty="0" smtClean="0">
                <a:solidFill>
                  <a:schemeClr val="accent3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recoil mass</a:t>
            </a:r>
          </a:p>
        </p:txBody>
      </p:sp>
      <p:grpSp>
        <p:nvGrpSpPr>
          <p:cNvPr id="93" name="グループ化 92"/>
          <p:cNvGrpSpPr/>
          <p:nvPr/>
        </p:nvGrpSpPr>
        <p:grpSpPr>
          <a:xfrm>
            <a:off x="25126466" y="18549253"/>
            <a:ext cx="4084344" cy="4275575"/>
            <a:chOff x="25982333" y="18485482"/>
            <a:chExt cx="3168805" cy="2852438"/>
          </a:xfrm>
        </p:grpSpPr>
        <p:grpSp>
          <p:nvGrpSpPr>
            <p:cNvPr id="68" name="グループ化 67"/>
            <p:cNvGrpSpPr/>
            <p:nvPr/>
          </p:nvGrpSpPr>
          <p:grpSpPr>
            <a:xfrm>
              <a:off x="25982333" y="18485482"/>
              <a:ext cx="3168805" cy="2852438"/>
              <a:chOff x="4876230" y="4851257"/>
              <a:chExt cx="3168805" cy="2852438"/>
            </a:xfrm>
          </p:grpSpPr>
          <p:grpSp>
            <p:nvGrpSpPr>
              <p:cNvPr id="69" name="グループ化 68"/>
              <p:cNvGrpSpPr/>
              <p:nvPr/>
            </p:nvGrpSpPr>
            <p:grpSpPr>
              <a:xfrm rot="10800000" flipV="1">
                <a:off x="6368241" y="5261645"/>
                <a:ext cx="1216869" cy="0"/>
                <a:chOff x="4913194" y="3125337"/>
                <a:chExt cx="1878353" cy="0"/>
              </a:xfrm>
            </p:grpSpPr>
            <p:cxnSp>
              <p:nvCxnSpPr>
                <p:cNvPr id="87" name="直線矢印コネクタ 86"/>
                <p:cNvCxnSpPr/>
                <p:nvPr/>
              </p:nvCxnSpPr>
              <p:spPr>
                <a:xfrm>
                  <a:off x="4913194" y="3125337"/>
                  <a:ext cx="1132764" cy="0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000000"/>
                  </a:solidFill>
                  <a:prstDash val="solid"/>
                  <a:headEnd type="none" w="med" len="med"/>
                  <a:tailEnd type="arrow" w="med" len="med"/>
                </a:ln>
                <a:effectLst/>
              </p:spPr>
            </p:cxnSp>
            <p:cxnSp>
              <p:nvCxnSpPr>
                <p:cNvPr id="88" name="直線コネクタ 87"/>
                <p:cNvCxnSpPr/>
                <p:nvPr/>
              </p:nvCxnSpPr>
              <p:spPr>
                <a:xfrm>
                  <a:off x="5877148" y="3125337"/>
                  <a:ext cx="914399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</p:grpSp>
          <p:grpSp>
            <p:nvGrpSpPr>
              <p:cNvPr id="70" name="グループ化 69"/>
              <p:cNvGrpSpPr/>
              <p:nvPr/>
            </p:nvGrpSpPr>
            <p:grpSpPr>
              <a:xfrm flipV="1">
                <a:off x="5253434" y="5261645"/>
                <a:ext cx="1115576" cy="0"/>
                <a:chOff x="4913194" y="3125337"/>
                <a:chExt cx="1884311" cy="0"/>
              </a:xfrm>
            </p:grpSpPr>
            <p:cxnSp>
              <p:nvCxnSpPr>
                <p:cNvPr id="85" name="直線矢印コネクタ 84"/>
                <p:cNvCxnSpPr/>
                <p:nvPr/>
              </p:nvCxnSpPr>
              <p:spPr>
                <a:xfrm>
                  <a:off x="4913194" y="3125337"/>
                  <a:ext cx="1132764" cy="0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000000"/>
                  </a:solidFill>
                  <a:prstDash val="solid"/>
                  <a:headEnd type="none" w="med" len="med"/>
                  <a:tailEnd type="arrow" w="med" len="med"/>
                </a:ln>
                <a:effectLst/>
              </p:spPr>
            </p:cxnSp>
            <p:cxnSp>
              <p:nvCxnSpPr>
                <p:cNvPr id="86" name="直線コネクタ 85"/>
                <p:cNvCxnSpPr/>
                <p:nvPr/>
              </p:nvCxnSpPr>
              <p:spPr>
                <a:xfrm>
                  <a:off x="5883105" y="3125337"/>
                  <a:ext cx="9144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</p:grpSp>
          <p:grpSp>
            <p:nvGrpSpPr>
              <p:cNvPr id="71" name="グループ化 70"/>
              <p:cNvGrpSpPr/>
              <p:nvPr/>
            </p:nvGrpSpPr>
            <p:grpSpPr>
              <a:xfrm rot="18495377" flipV="1">
                <a:off x="6274380" y="6505233"/>
                <a:ext cx="847349" cy="51"/>
                <a:chOff x="2782683" y="2096816"/>
                <a:chExt cx="1431250" cy="51"/>
              </a:xfrm>
            </p:grpSpPr>
            <p:cxnSp>
              <p:nvCxnSpPr>
                <p:cNvPr id="83" name="直線矢印コネクタ 82"/>
                <p:cNvCxnSpPr/>
                <p:nvPr/>
              </p:nvCxnSpPr>
              <p:spPr>
                <a:xfrm>
                  <a:off x="2782683" y="2096816"/>
                  <a:ext cx="1132760" cy="0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000000"/>
                  </a:solidFill>
                  <a:prstDash val="solid"/>
                  <a:headEnd type="none" w="med" len="med"/>
                  <a:tailEnd type="arrow" w="med" len="med"/>
                </a:ln>
                <a:effectLst/>
              </p:spPr>
            </p:cxnSp>
            <p:cxnSp>
              <p:nvCxnSpPr>
                <p:cNvPr id="84" name="直線コネクタ 83"/>
                <p:cNvCxnSpPr/>
                <p:nvPr/>
              </p:nvCxnSpPr>
              <p:spPr>
                <a:xfrm>
                  <a:off x="3299532" y="2096867"/>
                  <a:ext cx="914401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</p:grpSp>
          <p:grpSp>
            <p:nvGrpSpPr>
              <p:cNvPr id="72" name="グループ化 71"/>
              <p:cNvGrpSpPr/>
              <p:nvPr/>
            </p:nvGrpSpPr>
            <p:grpSpPr>
              <a:xfrm rot="7680000" flipV="1">
                <a:off x="5580877" y="7125371"/>
                <a:ext cx="1146895" cy="9753"/>
                <a:chOff x="6597672" y="4085119"/>
                <a:chExt cx="1937212" cy="9753"/>
              </a:xfrm>
            </p:grpSpPr>
            <p:cxnSp>
              <p:nvCxnSpPr>
                <p:cNvPr id="81" name="直線矢印コネクタ 80"/>
                <p:cNvCxnSpPr/>
                <p:nvPr/>
              </p:nvCxnSpPr>
              <p:spPr>
                <a:xfrm>
                  <a:off x="6597672" y="4094872"/>
                  <a:ext cx="1132764" cy="0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000000"/>
                  </a:solidFill>
                  <a:prstDash val="solid"/>
                  <a:headEnd type="none" w="med" len="med"/>
                  <a:tailEnd type="arrow" w="med" len="med"/>
                </a:ln>
                <a:effectLst/>
              </p:spPr>
            </p:cxnSp>
            <p:cxnSp>
              <p:nvCxnSpPr>
                <p:cNvPr id="82" name="直線コネクタ 81"/>
                <p:cNvCxnSpPr/>
                <p:nvPr/>
              </p:nvCxnSpPr>
              <p:spPr>
                <a:xfrm>
                  <a:off x="7620484" y="4085119"/>
                  <a:ext cx="9144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</p:grpSp>
          <p:sp>
            <p:nvSpPr>
              <p:cNvPr id="73" name="テキスト ボックス 72"/>
              <p:cNvSpPr txBox="1"/>
              <p:nvPr/>
            </p:nvSpPr>
            <p:spPr>
              <a:xfrm>
                <a:off x="4876230" y="5025996"/>
                <a:ext cx="3962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e-</a:t>
                </a:r>
                <a:endParaRPr kumimoji="0" lang="ja-JP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" name="テキスト ボックス 73"/>
              <p:cNvSpPr txBox="1"/>
              <p:nvPr/>
            </p:nvSpPr>
            <p:spPr>
              <a:xfrm>
                <a:off x="7611903" y="5025996"/>
                <a:ext cx="4331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e+</a:t>
                </a:r>
                <a:endParaRPr kumimoji="0" lang="ja-JP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" name="テキスト ボックス 74"/>
              <p:cNvSpPr txBox="1"/>
              <p:nvPr/>
            </p:nvSpPr>
            <p:spPr>
              <a:xfrm>
                <a:off x="6960624" y="6057848"/>
                <a:ext cx="466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W-</a:t>
                </a:r>
                <a:endParaRPr kumimoji="0" lang="ja-JP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" name="テキスト ボックス 75"/>
              <p:cNvSpPr txBox="1"/>
              <p:nvPr/>
            </p:nvSpPr>
            <p:spPr>
              <a:xfrm>
                <a:off x="5299714" y="7119585"/>
                <a:ext cx="5036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W+</a:t>
                </a:r>
                <a:endParaRPr kumimoji="0" lang="ja-JP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" name="テキスト ボックス 76"/>
              <p:cNvSpPr txBox="1"/>
              <p:nvPr/>
            </p:nvSpPr>
            <p:spPr>
              <a:xfrm>
                <a:off x="5701345" y="6787207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P</a:t>
                </a:r>
                <a:r>
                  <a:rPr kumimoji="0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W+</a:t>
                </a:r>
                <a:endParaRPr kumimoji="0" lang="ja-JP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8" name="テキスト ボックス 77"/>
              <p:cNvSpPr txBox="1"/>
              <p:nvPr/>
            </p:nvSpPr>
            <p:spPr>
              <a:xfrm>
                <a:off x="6347597" y="5921569"/>
                <a:ext cx="5036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P</a:t>
                </a:r>
                <a:r>
                  <a:rPr kumimoji="0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W-</a:t>
                </a:r>
                <a:endParaRPr kumimoji="0" lang="ja-JP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テキスト ボックス 78"/>
              <p:cNvSpPr txBox="1"/>
              <p:nvPr/>
            </p:nvSpPr>
            <p:spPr>
              <a:xfrm>
                <a:off x="5236266" y="4851257"/>
                <a:ext cx="344747" cy="2463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P</a:t>
                </a:r>
                <a:r>
                  <a:rPr kumimoji="0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e</a:t>
                </a:r>
                <a:r>
                  <a:rPr kumimoji="0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-</a:t>
                </a:r>
                <a:endParaRPr kumimoji="0" lang="ja-JP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テキスト ボックス 79"/>
              <p:cNvSpPr txBox="1"/>
              <p:nvPr/>
            </p:nvSpPr>
            <p:spPr>
              <a:xfrm>
                <a:off x="7114114" y="5261645"/>
                <a:ext cx="365890" cy="2463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P</a:t>
                </a:r>
                <a:r>
                  <a:rPr kumimoji="0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e</a:t>
                </a:r>
                <a:r>
                  <a:rPr kumimoji="0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+</a:t>
                </a:r>
                <a:endParaRPr kumimoji="0" lang="ja-JP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89" name="円/楕円 88"/>
            <p:cNvSpPr/>
            <p:nvPr/>
          </p:nvSpPr>
          <p:spPr>
            <a:xfrm>
              <a:off x="27452436" y="18864958"/>
              <a:ext cx="76200" cy="6954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0" name="円/楕円 89"/>
            <p:cNvSpPr/>
            <p:nvPr/>
          </p:nvSpPr>
          <p:spPr>
            <a:xfrm>
              <a:off x="27490536" y="20395987"/>
              <a:ext cx="76200" cy="6954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92" name="直線コネクタ 91"/>
            <p:cNvCxnSpPr/>
            <p:nvPr/>
          </p:nvCxnSpPr>
          <p:spPr>
            <a:xfrm>
              <a:off x="26287155" y="20434087"/>
              <a:ext cx="246991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テキスト ボックス 93"/>
          <p:cNvSpPr txBox="1"/>
          <p:nvPr/>
        </p:nvSpPr>
        <p:spPr>
          <a:xfrm>
            <a:off x="25351115" y="22673435"/>
            <a:ext cx="36669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</a:rPr>
              <a:t>図</a:t>
            </a:r>
            <a:r>
              <a:rPr lang="en-US" altLang="ja-JP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6</a:t>
            </a:r>
            <a:r>
              <a:rPr lang="ja-JP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</a:rPr>
              <a:t> </a:t>
            </a:r>
            <a:r>
              <a:rPr lang="en-US" altLang="ja-JP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 W</a:t>
            </a:r>
            <a:r>
              <a:rPr lang="ja-JP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</a:rPr>
              <a:t>の</a:t>
            </a:r>
            <a:r>
              <a:rPr lang="en-US" altLang="ja-JP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recoil.</a:t>
            </a: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16022424" y="21569263"/>
            <a:ext cx="846288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solidFill>
                  <a:prstClr val="black"/>
                </a:solidFill>
                <a:latin typeface="Cambria Math" panose="02040503050406030204" pitchFamily="18" charset="0"/>
              </a:rPr>
              <a:t>　</a:t>
            </a:r>
            <a:r>
              <a:rPr lang="en-US" altLang="ja-JP" sz="4000" dirty="0" smtClean="0">
                <a:solidFill>
                  <a:prstClr val="black"/>
                </a:solidFill>
                <a:latin typeface="Cambria Math" panose="02040503050406030204" pitchFamily="18" charset="0"/>
              </a:rPr>
              <a:t>E</a:t>
            </a:r>
            <a:r>
              <a:rPr lang="en-US" altLang="ja-JP" sz="2800" dirty="0" smtClean="0">
                <a:solidFill>
                  <a:prstClr val="black"/>
                </a:solidFill>
                <a:latin typeface="Cambria Math" panose="02040503050406030204" pitchFamily="18" charset="0"/>
              </a:rPr>
              <a:t>CM </a:t>
            </a:r>
            <a:r>
              <a:rPr lang="ja-JP" altLang="en-US" sz="4000" dirty="0" smtClean="0">
                <a:solidFill>
                  <a:prstClr val="black"/>
                </a:solidFill>
                <a:latin typeface="Cambria Math" panose="02040503050406030204" pitchFamily="18" charset="0"/>
              </a:rPr>
              <a:t> </a:t>
            </a:r>
            <a:r>
              <a:rPr lang="en-US" altLang="ja-JP" sz="4000" dirty="0" smtClean="0">
                <a:solidFill>
                  <a:prstClr val="black"/>
                </a:solidFill>
                <a:latin typeface="Cambria Math" panose="02040503050406030204" pitchFamily="18" charset="0"/>
              </a:rPr>
              <a:t>: </a:t>
            </a:r>
            <a:r>
              <a:rPr lang="ja-JP" altLang="en-US" sz="4000" dirty="0" smtClean="0">
                <a:solidFill>
                  <a:prstClr val="black"/>
                </a:solidFill>
                <a:latin typeface="Cambria Math" panose="02040503050406030204" pitchFamily="18" charset="0"/>
              </a:rPr>
              <a:t>初期状態の重心エネルギー</a:t>
            </a:r>
            <a:endParaRPr lang="en-US" altLang="ja-JP" sz="4000" dirty="0" smtClean="0">
              <a:solidFill>
                <a:prstClr val="black"/>
              </a:solidFill>
              <a:latin typeface="Cambria Math" panose="02040503050406030204" pitchFamily="18" charset="0"/>
            </a:endParaRPr>
          </a:p>
          <a:p>
            <a:endParaRPr lang="en-US" altLang="ja-JP" sz="4000" dirty="0">
              <a:latin typeface="Cambria Math" panose="02040503050406030204" pitchFamily="18" charset="0"/>
            </a:endParaRPr>
          </a:p>
          <a:p>
            <a:r>
              <a:rPr lang="ja-JP" altLang="en-US" sz="4000" dirty="0" smtClean="0">
                <a:latin typeface="Cambria Math" panose="02040503050406030204" pitchFamily="18" charset="0"/>
              </a:rPr>
              <a:t>以上から、一方の粒子に対する４元運動量さえわかれば、他方の質量を求めることができる。</a:t>
            </a:r>
            <a:endParaRPr lang="en-US" altLang="ja-JP" sz="4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altLang="ja-JP" sz="4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ja-JP" altLang="en-US" sz="4000" dirty="0">
                <a:latin typeface="Cambria Math" panose="02040503050406030204" pitchFamily="18" charset="0"/>
              </a:rPr>
              <a:t>上</a:t>
            </a:r>
            <a:r>
              <a:rPr lang="ja-JP" altLang="en-US" sz="4000" dirty="0" smtClean="0">
                <a:latin typeface="Cambria Math" panose="02040503050406030204" pitchFamily="18" charset="0"/>
              </a:rPr>
              <a:t>の式を用いて一方の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W</a:t>
            </a:r>
            <a:r>
              <a:rPr lang="ja-JP" altLang="en-US" sz="4000" dirty="0" smtClean="0">
                <a:latin typeface="Cambria Math" panose="02040503050406030204" pitchFamily="18" charset="0"/>
              </a:rPr>
              <a:t>の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recoil mass</a:t>
            </a:r>
            <a:r>
              <a:rPr lang="ja-JP" altLang="en-US" sz="4000" dirty="0" smtClean="0">
                <a:latin typeface="Cambria Math" panose="02040503050406030204" pitchFamily="18" charset="0"/>
              </a:rPr>
              <a:t>を求めた結果が、図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7</a:t>
            </a:r>
            <a:r>
              <a:rPr lang="ja-JP" altLang="en-US" sz="4000" dirty="0" smtClean="0">
                <a:latin typeface="Cambria Math" panose="02040503050406030204" pitchFamily="18" charset="0"/>
              </a:rPr>
              <a:t>である。</a:t>
            </a:r>
            <a:endParaRPr lang="en-US" altLang="ja-JP" sz="4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25151959" y="28380365"/>
            <a:ext cx="45160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</a:rPr>
              <a:t>図</a:t>
            </a:r>
            <a:r>
              <a:rPr lang="en-US" altLang="ja-JP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7</a:t>
            </a:r>
            <a:r>
              <a:rPr lang="ja-JP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</a:rPr>
              <a:t> </a:t>
            </a:r>
            <a:r>
              <a:rPr lang="en-US" altLang="ja-JP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 recoil mass</a:t>
            </a:r>
            <a:r>
              <a:rPr lang="ja-JP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</a:rPr>
              <a:t>の</a:t>
            </a:r>
            <a:endParaRPr lang="en-US" altLang="ja-JP" sz="4000" dirty="0" smtClean="0">
              <a:solidFill>
                <a:schemeClr val="tx1">
                  <a:lumMod val="65000"/>
                  <a:lumOff val="3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609600"/>
            <a:r>
              <a:rPr lang="ja-JP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</a:rPr>
              <a:t>ヒストグラム</a:t>
            </a:r>
            <a:r>
              <a:rPr lang="en-US" altLang="ja-JP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</p:txBody>
      </p:sp>
      <p:sp>
        <p:nvSpPr>
          <p:cNvPr id="97" name="角丸四角形 96"/>
          <p:cNvSpPr/>
          <p:nvPr/>
        </p:nvSpPr>
        <p:spPr>
          <a:xfrm>
            <a:off x="15893158" y="27225868"/>
            <a:ext cx="8368577" cy="2043194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/>
              <a:t> 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polarization : P(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e+,e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-)=(</a:t>
            </a:r>
            <a:r>
              <a:rPr lang="en-US" altLang="ja-JP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-0.3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 +</a:t>
            </a:r>
            <a:r>
              <a:rPr lang="en-US" altLang="ja-JP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0.8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  <a:p>
            <a:pPr algn="ctr"/>
            <a:r>
              <a:rPr lang="ja-JP" altLang="en-US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積分</a:t>
            </a:r>
            <a:r>
              <a:rPr lang="en-US" altLang="ja-JP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Luminosity :</a:t>
            </a:r>
            <a:r>
              <a:rPr lang="ja-JP" altLang="en-US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ja-JP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250fb</a:t>
            </a:r>
            <a:r>
              <a:rPr lang="en-US" altLang="ja-JP" sz="4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-1</a:t>
            </a:r>
          </a:p>
          <a:p>
            <a:pPr algn="ctr"/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Fit mean : 82.46±0.16</a:t>
            </a:r>
            <a:r>
              <a:rPr lang="en-US" altLang="ja-JP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ja-JP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GeV</a:t>
            </a:r>
            <a:r>
              <a:rPr lang="en-US" altLang="ja-JP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/c</a:t>
            </a:r>
            <a:r>
              <a:rPr lang="en-US" altLang="ja-JP" sz="4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en-US" altLang="ja-JP" sz="4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8" name="角丸四角形 97"/>
          <p:cNvSpPr/>
          <p:nvPr/>
        </p:nvSpPr>
        <p:spPr>
          <a:xfrm>
            <a:off x="16150045" y="30010310"/>
            <a:ext cx="13253091" cy="96332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4800" b="1" dirty="0">
                <a:solidFill>
                  <a:schemeClr val="accent3"/>
                </a:solidFill>
                <a:latin typeface="Cambria Math" panose="02040503050406030204" pitchFamily="18" charset="0"/>
                <a:sym typeface="Wingdings" panose="05000000000000000000" pitchFamily="2" charset="2"/>
              </a:rPr>
              <a:t>７</a:t>
            </a:r>
            <a:r>
              <a:rPr lang="ja-JP" altLang="en-US" sz="4800" b="1" dirty="0" smtClean="0">
                <a:solidFill>
                  <a:schemeClr val="accent3"/>
                </a:solidFill>
                <a:latin typeface="Cambria Math" panose="02040503050406030204" pitchFamily="18" charset="0"/>
                <a:sym typeface="Wingdings" panose="05000000000000000000" pitchFamily="2" charset="2"/>
              </a:rPr>
              <a:t>、</a:t>
            </a:r>
            <a:r>
              <a:rPr lang="en-US" altLang="ja-JP" sz="4800" b="1" dirty="0" smtClean="0">
                <a:solidFill>
                  <a:schemeClr val="accent3"/>
                </a:solidFill>
                <a:latin typeface="Cambria Math" panose="02040503050406030204" pitchFamily="18" charset="0"/>
                <a:sym typeface="Wingdings" panose="05000000000000000000" pitchFamily="2" charset="2"/>
              </a:rPr>
              <a:t>Background</a:t>
            </a:r>
            <a:endParaRPr lang="en-US" altLang="ja-JP" sz="4800" b="1" dirty="0" smtClean="0">
              <a:solidFill>
                <a:schemeClr val="accent3"/>
              </a:solidFill>
              <a:latin typeface="Cambria Math" panose="02040503050406030204" pitchFamily="18" charset="0"/>
              <a:ea typeface="Cambria Math" panose="02040503050406030204" pitchFamily="18" charset="0"/>
              <a:sym typeface="Wingdings" panose="05000000000000000000" pitchFamily="2" charset="2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16252130" y="31155551"/>
            <a:ext cx="84628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WW</a:t>
            </a:r>
            <a:r>
              <a:rPr lang="ja-JP" altLang="en-US" sz="4000" dirty="0" smtClean="0">
                <a:latin typeface="Cambria Math" panose="02040503050406030204" pitchFamily="18" charset="0"/>
              </a:rPr>
              <a:t>が生成する際の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Background</a:t>
            </a:r>
            <a:r>
              <a:rPr lang="ja-JP" altLang="en-US" sz="4000" dirty="0" smtClean="0">
                <a:latin typeface="Cambria Math" panose="02040503050406030204" pitchFamily="18" charset="0"/>
              </a:rPr>
              <a:t>として考えられるのが、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ZZ</a:t>
            </a:r>
            <a:r>
              <a:rPr lang="ja-JP" altLang="en-US" sz="4000" dirty="0" smtClean="0">
                <a:latin typeface="Cambria Math" panose="02040503050406030204" pitchFamily="18" charset="0"/>
              </a:rPr>
              <a:t>イベントである。イベント生成数の比も考慮し、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ZZ</a:t>
            </a:r>
            <a:r>
              <a:rPr lang="ja-JP" altLang="en-US" sz="4000" dirty="0" smtClean="0">
                <a:latin typeface="Cambria Math" panose="02040503050406030204" pitchFamily="18" charset="0"/>
              </a:rPr>
              <a:t>イベントを含めて作成したヒストグラムが図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8</a:t>
            </a:r>
            <a:r>
              <a:rPr lang="ja-JP" altLang="en-US" sz="4000" dirty="0" smtClean="0">
                <a:latin typeface="Cambria Math" panose="02040503050406030204" pitchFamily="18" charset="0"/>
              </a:rPr>
              <a:t>である。</a:t>
            </a:r>
            <a:endParaRPr lang="en-US" altLang="ja-JP" sz="4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24513784" y="36067531"/>
            <a:ext cx="4980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3900" indent="-723900"/>
            <a:r>
              <a:rPr lang="ja-JP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</a:rPr>
              <a:t>図</a:t>
            </a:r>
            <a:r>
              <a:rPr lang="en-US" altLang="ja-JP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8</a:t>
            </a:r>
            <a:r>
              <a:rPr lang="ja-JP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</a:rPr>
              <a:t> </a:t>
            </a:r>
            <a:r>
              <a:rPr lang="en-US" altLang="ja-JP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 Background</a:t>
            </a:r>
            <a:r>
              <a:rPr lang="ja-JP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</a:rPr>
              <a:t>も含めた</a:t>
            </a:r>
            <a:r>
              <a:rPr lang="en-US" altLang="ja-JP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recoil mass</a:t>
            </a:r>
            <a:r>
              <a:rPr lang="ja-JP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</a:rPr>
              <a:t>のヒストグラム</a:t>
            </a:r>
            <a:r>
              <a:rPr lang="en-US" altLang="ja-JP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</p:txBody>
      </p:sp>
      <p:sp>
        <p:nvSpPr>
          <p:cNvPr id="101" name="角丸四角形 100"/>
          <p:cNvSpPr/>
          <p:nvPr/>
        </p:nvSpPr>
        <p:spPr>
          <a:xfrm>
            <a:off x="15889623" y="34392357"/>
            <a:ext cx="8368577" cy="328957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/>
              <a:t> 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polarization : P(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e+,e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-)=(</a:t>
            </a:r>
            <a:r>
              <a:rPr lang="en-US" altLang="ja-JP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-0.3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 +</a:t>
            </a:r>
            <a:r>
              <a:rPr lang="en-US" altLang="ja-JP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0.8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  <a:p>
            <a:pPr algn="ctr"/>
            <a:r>
              <a:rPr lang="ja-JP" altLang="en-US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積分</a:t>
            </a:r>
            <a:r>
              <a:rPr lang="en-US" altLang="ja-JP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Luminosity :</a:t>
            </a:r>
            <a:r>
              <a:rPr lang="ja-JP" altLang="en-US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ja-JP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250fb</a:t>
            </a:r>
            <a:r>
              <a:rPr lang="en-US" altLang="ja-JP" sz="4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-1</a:t>
            </a:r>
          </a:p>
          <a:p>
            <a:pPr algn="ctr"/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Fit mean : (W)82.46±0.16</a:t>
            </a:r>
            <a:r>
              <a:rPr lang="en-US" altLang="ja-JP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ja-JP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GeV</a:t>
            </a:r>
            <a:r>
              <a:rPr lang="en-US" altLang="ja-JP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/c</a:t>
            </a:r>
            <a:r>
              <a:rPr lang="en-US" altLang="ja-JP" sz="4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en-US" altLang="ja-JP" sz="4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 defTabSz="3409950"/>
            <a:r>
              <a:rPr lang="ja-JP" altLang="en-US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　</a:t>
            </a:r>
            <a:r>
              <a:rPr lang="ja-JP" altLang="en-US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　　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(Z)93.8±0.1</a:t>
            </a:r>
            <a:r>
              <a:rPr lang="en-US" altLang="ja-JP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ja-JP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GeV</a:t>
            </a:r>
            <a:r>
              <a:rPr lang="en-US" altLang="ja-JP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/c</a:t>
            </a:r>
            <a:r>
              <a:rPr lang="en-US" altLang="ja-JP" sz="4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en-US" altLang="ja-JP" sz="4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r>
              <a:rPr lang="ja-JP" altLang="en-US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　　　　</a:t>
            </a:r>
            <a:r>
              <a:rPr lang="en-US" altLang="ja-JP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(W+Z)84.54±0.05</a:t>
            </a:r>
            <a:r>
              <a:rPr lang="en-US" altLang="ja-JP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ja-JP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GeV</a:t>
            </a:r>
            <a:r>
              <a:rPr lang="en-US" altLang="ja-JP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/c</a:t>
            </a:r>
            <a:r>
              <a:rPr lang="en-US" altLang="ja-JP" sz="4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en-US" altLang="ja-JP" sz="4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5" name="円/楕円 104"/>
          <p:cNvSpPr/>
          <p:nvPr/>
        </p:nvSpPr>
        <p:spPr>
          <a:xfrm>
            <a:off x="27054490" y="20194875"/>
            <a:ext cx="1219503" cy="1120910"/>
          </a:xfrm>
          <a:prstGeom prst="ellipse">
            <a:avLst/>
          </a:prstGeom>
          <a:noFill/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6" name="左カーブ矢印 105"/>
          <p:cNvSpPr/>
          <p:nvPr/>
        </p:nvSpPr>
        <p:spPr>
          <a:xfrm rot="2367471">
            <a:off x="27253370" y="21268951"/>
            <a:ext cx="602055" cy="1341409"/>
          </a:xfrm>
          <a:prstGeom prst="curvedLeftArrow">
            <a:avLst>
              <a:gd name="adj1" fmla="val 25000"/>
              <a:gd name="adj2" fmla="val 61611"/>
              <a:gd name="adj3" fmla="val 46859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7" name="正方形/長方形 106"/>
          <p:cNvSpPr/>
          <p:nvPr/>
        </p:nvSpPr>
        <p:spPr>
          <a:xfrm>
            <a:off x="16455343" y="20692939"/>
            <a:ext cx="8027561" cy="917353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defTabSz="1352550">
              <a:buClr>
                <a:srgbClr val="DF5327">
                  <a:lumMod val="75000"/>
                </a:srgbClr>
              </a:buClr>
            </a:pPr>
            <a:r>
              <a:rPr lang="en-US" altLang="ja-JP" sz="440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altLang="ja-JP" sz="320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w+</a:t>
            </a:r>
            <a:r>
              <a:rPr lang="en-US" altLang="ja-JP" sz="4400" baseline="3000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ja-JP" altLang="en-US" sz="4400" dirty="0">
                <a:solidFill>
                  <a:srgbClr val="000000"/>
                </a:solidFill>
                <a:latin typeface="Cambria Math" panose="02040503050406030204" pitchFamily="18" charset="0"/>
              </a:rPr>
              <a:t>＝</a:t>
            </a:r>
            <a:r>
              <a:rPr lang="en-US" altLang="ja-JP" sz="440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{(E</a:t>
            </a:r>
            <a:r>
              <a:rPr lang="en-US" altLang="ja-JP" sz="280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CM</a:t>
            </a:r>
            <a:r>
              <a:rPr lang="en-US" altLang="ja-JP" sz="440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GeV,0,0,0)</a:t>
            </a:r>
            <a:r>
              <a:rPr lang="ja-JP" altLang="en-US" sz="4400" dirty="0">
                <a:solidFill>
                  <a:srgbClr val="000000"/>
                </a:solidFill>
                <a:latin typeface="Cambria Math" panose="02040503050406030204" pitchFamily="18" charset="0"/>
              </a:rPr>
              <a:t> －</a:t>
            </a:r>
            <a:r>
              <a:rPr lang="en-US" altLang="ja-JP" sz="440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P</a:t>
            </a:r>
            <a:r>
              <a:rPr lang="en-US" altLang="ja-JP" sz="280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W-</a:t>
            </a:r>
            <a:r>
              <a:rPr lang="en-US" altLang="ja-JP" sz="440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}</a:t>
            </a:r>
            <a:r>
              <a:rPr lang="en-US" altLang="ja-JP" sz="4400" baseline="3000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</a:p>
        </p:txBody>
      </p:sp>
      <p:grpSp>
        <p:nvGrpSpPr>
          <p:cNvPr id="118" name="グループ化 117"/>
          <p:cNvGrpSpPr/>
          <p:nvPr/>
        </p:nvGrpSpPr>
        <p:grpSpPr>
          <a:xfrm>
            <a:off x="16457747" y="6931103"/>
            <a:ext cx="5303156" cy="4229552"/>
            <a:chOff x="16457747" y="6931103"/>
            <a:chExt cx="5303156" cy="4229552"/>
          </a:xfrm>
        </p:grpSpPr>
        <p:pic>
          <p:nvPicPr>
            <p:cNvPr id="31" name="図 30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6457747" y="7097964"/>
              <a:ext cx="5114473" cy="3959592"/>
            </a:xfrm>
            <a:prstGeom prst="rect">
              <a:avLst/>
            </a:prstGeom>
          </p:spPr>
        </p:pic>
        <p:sp>
          <p:nvSpPr>
            <p:cNvPr id="108" name="テキスト ボックス 107"/>
            <p:cNvSpPr txBox="1"/>
            <p:nvPr/>
          </p:nvSpPr>
          <p:spPr>
            <a:xfrm>
              <a:off x="21014751" y="6931103"/>
              <a:ext cx="2968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q</a:t>
              </a:r>
              <a:endParaRPr kumimoji="1" lang="ja-JP" altLang="en-US" sz="1600" dirty="0">
                <a:latin typeface="Cambria Math" panose="02040503050406030204" pitchFamily="18" charset="0"/>
              </a:endParaRPr>
            </a:p>
          </p:txBody>
        </p:sp>
        <p:sp>
          <p:nvSpPr>
            <p:cNvPr id="109" name="テキスト ボックス 108"/>
            <p:cNvSpPr txBox="1"/>
            <p:nvPr/>
          </p:nvSpPr>
          <p:spPr>
            <a:xfrm>
              <a:off x="21399571" y="7432849"/>
              <a:ext cx="2968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q</a:t>
              </a:r>
              <a:endParaRPr kumimoji="1" lang="ja-JP" altLang="en-US" sz="1600" dirty="0">
                <a:latin typeface="Cambria Math" panose="02040503050406030204" pitchFamily="18" charset="0"/>
              </a:endParaRPr>
            </a:p>
          </p:txBody>
        </p:sp>
        <p:sp>
          <p:nvSpPr>
            <p:cNvPr id="110" name="テキスト ボックス 109"/>
            <p:cNvSpPr txBox="1"/>
            <p:nvPr/>
          </p:nvSpPr>
          <p:spPr>
            <a:xfrm>
              <a:off x="20863049" y="10822101"/>
              <a:ext cx="2968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q</a:t>
              </a:r>
              <a:endParaRPr kumimoji="1" lang="ja-JP" altLang="en-US" sz="1600" dirty="0">
                <a:latin typeface="Cambria Math" panose="02040503050406030204" pitchFamily="18" charset="0"/>
              </a:endParaRPr>
            </a:p>
          </p:txBody>
        </p:sp>
        <p:sp>
          <p:nvSpPr>
            <p:cNvPr id="111" name="テキスト ボックス 110"/>
            <p:cNvSpPr txBox="1"/>
            <p:nvPr/>
          </p:nvSpPr>
          <p:spPr>
            <a:xfrm>
              <a:off x="21464027" y="10377161"/>
              <a:ext cx="2968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q</a:t>
              </a:r>
              <a:endParaRPr kumimoji="1" lang="ja-JP" altLang="en-US" sz="1600" dirty="0">
                <a:latin typeface="Cambria Math" panose="02040503050406030204" pitchFamily="18" charset="0"/>
              </a:endParaRPr>
            </a:p>
          </p:txBody>
        </p:sp>
        <p:cxnSp>
          <p:nvCxnSpPr>
            <p:cNvPr id="113" name="直線コネクタ 112"/>
            <p:cNvCxnSpPr/>
            <p:nvPr/>
          </p:nvCxnSpPr>
          <p:spPr>
            <a:xfrm flipH="1">
              <a:off x="21453239" y="7512193"/>
              <a:ext cx="156777" cy="51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H="1">
              <a:off x="20933098" y="10919706"/>
              <a:ext cx="156777" cy="51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0" name="図 1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3089" y="10667413"/>
            <a:ext cx="5120702" cy="4914499"/>
          </a:xfrm>
          <a:prstGeom prst="rect">
            <a:avLst/>
          </a:prstGeom>
        </p:spPr>
      </p:pic>
      <p:sp>
        <p:nvSpPr>
          <p:cNvPr id="102" name="テキスト ボックス 101"/>
          <p:cNvSpPr txBox="1"/>
          <p:nvPr/>
        </p:nvSpPr>
        <p:spPr>
          <a:xfrm>
            <a:off x="28474437" y="15260021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GeV</a:t>
            </a:r>
            <a:r>
              <a:rPr kumimoji="1" lang="en-US" altLang="ja-JP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/c</a:t>
            </a:r>
            <a:r>
              <a:rPr kumimoji="1" lang="en-US" altLang="ja-JP" sz="1400" baseline="30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kumimoji="1" lang="ja-JP" altLang="en-US" sz="1400" baseline="30000" dirty="0">
              <a:latin typeface="Cambria Math" panose="02040503050406030204" pitchFamily="18" charset="0"/>
            </a:endParaRPr>
          </a:p>
        </p:txBody>
      </p:sp>
      <p:pic>
        <p:nvPicPr>
          <p:cNvPr id="121" name="図 12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5228" y="23495621"/>
            <a:ext cx="5216769" cy="5006698"/>
          </a:xfrm>
          <a:prstGeom prst="rect">
            <a:avLst/>
          </a:prstGeom>
        </p:spPr>
      </p:pic>
      <p:sp>
        <p:nvSpPr>
          <p:cNvPr id="103" name="テキスト ボックス 102"/>
          <p:cNvSpPr txBox="1"/>
          <p:nvPr/>
        </p:nvSpPr>
        <p:spPr>
          <a:xfrm>
            <a:off x="28871850" y="28130319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GeV</a:t>
            </a:r>
            <a:r>
              <a:rPr kumimoji="1" lang="en-US" altLang="ja-JP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/c</a:t>
            </a:r>
            <a:r>
              <a:rPr kumimoji="1" lang="en-US" altLang="ja-JP" sz="1400" baseline="30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kumimoji="1" lang="ja-JP" altLang="en-US" sz="1400" baseline="30000" dirty="0">
              <a:latin typeface="Cambria Math" panose="02040503050406030204" pitchFamily="18" charset="0"/>
            </a:endParaRPr>
          </a:p>
        </p:txBody>
      </p:sp>
      <p:pic>
        <p:nvPicPr>
          <p:cNvPr id="122" name="図 12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0674" y="31086361"/>
            <a:ext cx="5204006" cy="4994448"/>
          </a:xfrm>
          <a:prstGeom prst="rect">
            <a:avLst/>
          </a:prstGeom>
        </p:spPr>
      </p:pic>
      <p:sp>
        <p:nvSpPr>
          <p:cNvPr id="119" name="正方形/長方形 118"/>
          <p:cNvSpPr/>
          <p:nvPr/>
        </p:nvSpPr>
        <p:spPr>
          <a:xfrm>
            <a:off x="27890395" y="33035030"/>
            <a:ext cx="1627169" cy="1043004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rgbClr val="FF33CC"/>
                </a:solidFill>
                <a:latin typeface="Cambria Math" panose="02040503050406030204" pitchFamily="18" charset="0"/>
              </a:rPr>
              <a:t>赤</a:t>
            </a:r>
            <a:r>
              <a:rPr kumimoji="1" lang="ja-JP" altLang="en-US" sz="2000" b="1" dirty="0" smtClean="0">
                <a:latin typeface="Cambria Math" panose="02040503050406030204" pitchFamily="18" charset="0"/>
              </a:rPr>
              <a:t>：</a:t>
            </a:r>
            <a:r>
              <a:rPr kumimoji="1" lang="en-US" altLang="ja-JP" sz="2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W</a:t>
            </a:r>
          </a:p>
          <a:p>
            <a:pPr algn="ctr"/>
            <a:r>
              <a:rPr kumimoji="1" lang="ja-JP" altLang="en-US" sz="2000" b="1" dirty="0" smtClean="0">
                <a:solidFill>
                  <a:srgbClr val="92D050"/>
                </a:solidFill>
                <a:latin typeface="Cambria Math" panose="02040503050406030204" pitchFamily="18" charset="0"/>
              </a:rPr>
              <a:t>緑</a:t>
            </a:r>
            <a:r>
              <a:rPr kumimoji="1" lang="ja-JP" altLang="en-US" sz="2000" b="1" dirty="0" smtClean="0">
                <a:latin typeface="Cambria Math" panose="02040503050406030204" pitchFamily="18" charset="0"/>
              </a:rPr>
              <a:t>：</a:t>
            </a:r>
            <a:r>
              <a:rPr kumimoji="1" lang="en-US" altLang="ja-JP" sz="2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</a:p>
          <a:p>
            <a:pPr algn="ctr"/>
            <a:r>
              <a:rPr lang="ja-JP" altLang="en-US" sz="2000" b="1" dirty="0" smtClean="0">
                <a:latin typeface="Cambria Math" panose="02040503050406030204" pitchFamily="18" charset="0"/>
              </a:rPr>
              <a:t>黒：</a:t>
            </a:r>
            <a:r>
              <a:rPr lang="en-US" altLang="ja-JP" sz="2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W</a:t>
            </a:r>
            <a:r>
              <a:rPr lang="ja-JP" altLang="en-US" sz="2000" b="1" dirty="0" smtClean="0">
                <a:latin typeface="Cambria Math" panose="02040503050406030204" pitchFamily="18" charset="0"/>
              </a:rPr>
              <a:t>＋</a:t>
            </a:r>
            <a:r>
              <a:rPr lang="en-US" altLang="ja-JP" sz="2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endParaRPr kumimoji="1" lang="en-US" altLang="ja-JP" sz="2000" b="1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28673138" y="35811934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GeV</a:t>
            </a:r>
            <a:r>
              <a:rPr kumimoji="1" lang="en-US" altLang="ja-JP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/c</a:t>
            </a:r>
            <a:r>
              <a:rPr kumimoji="1" lang="en-US" altLang="ja-JP" sz="1400" baseline="30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kumimoji="1" lang="ja-JP" altLang="en-US" sz="1400" baseline="30000" dirty="0">
              <a:latin typeface="Cambria Math" panose="02040503050406030204" pitchFamily="18" charset="0"/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1359" y="114300"/>
            <a:ext cx="2175332" cy="2930974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79794" y="17591"/>
            <a:ext cx="3118601" cy="203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08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基礎">
  <a:themeElements>
    <a:clrScheme name="赤味がかったオレンジ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基礎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基礎</Template>
  <TotalTime>1093</TotalTime>
  <Words>640</Words>
  <Application>Microsoft Office PowerPoint</Application>
  <PresentationFormat>ユーザー設定</PresentationFormat>
  <Paragraphs>104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基礎</vt:lpstr>
      <vt:lpstr>国際リニアコライダー実験における WH崩壊モード中の荷電ヒッグス質量のシミュレーション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国際リニアコライダー実験におけるWH崩壊モード中の荷電ヒッグスの質量の測定</dc:title>
  <dc:creator>HEAEgroup-pc</dc:creator>
  <cp:lastModifiedBy>admin</cp:lastModifiedBy>
  <cp:revision>49</cp:revision>
  <cp:lastPrinted>2013-08-03T10:44:29Z</cp:lastPrinted>
  <dcterms:created xsi:type="dcterms:W3CDTF">2013-07-21T14:15:38Z</dcterms:created>
  <dcterms:modified xsi:type="dcterms:W3CDTF">2013-08-03T23:43:42Z</dcterms:modified>
</cp:coreProperties>
</file>