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63" r:id="rId5"/>
    <p:sldId id="259" r:id="rId6"/>
    <p:sldId id="260" r:id="rId7"/>
    <p:sldId id="264" r:id="rId8"/>
    <p:sldId id="273" r:id="rId9"/>
    <p:sldId id="266" r:id="rId10"/>
    <p:sldId id="262" r:id="rId11"/>
    <p:sldId id="261" r:id="rId12"/>
    <p:sldId id="265" r:id="rId13"/>
    <p:sldId id="275" r:id="rId14"/>
    <p:sldId id="276" r:id="rId15"/>
    <p:sldId id="271" r:id="rId16"/>
    <p:sldId id="269" r:id="rId17"/>
    <p:sldId id="274" r:id="rId18"/>
    <p:sldId id="270" r:id="rId19"/>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7" autoAdjust="0"/>
    <p:restoredTop sz="68382" autoAdjust="0"/>
  </p:normalViewPr>
  <p:slideViewPr>
    <p:cSldViewPr>
      <p:cViewPr>
        <p:scale>
          <a:sx n="50" d="100"/>
          <a:sy n="50" d="100"/>
        </p:scale>
        <p:origin x="-10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629" cy="497285"/>
          </a:xfrm>
          <a:prstGeom prst="rect">
            <a:avLst/>
          </a:prstGeom>
        </p:spPr>
        <p:txBody>
          <a:bodyPr vert="horz" lIns="91541" tIns="45770" rIns="91541" bIns="4577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395" y="0"/>
            <a:ext cx="2949629" cy="497285"/>
          </a:xfrm>
          <a:prstGeom prst="rect">
            <a:avLst/>
          </a:prstGeom>
        </p:spPr>
        <p:txBody>
          <a:bodyPr vert="horz" lIns="91541" tIns="45770" rIns="91541" bIns="45770" rtlCol="0"/>
          <a:lstStyle>
            <a:lvl1pPr algn="r">
              <a:defRPr sz="1200"/>
            </a:lvl1pPr>
          </a:lstStyle>
          <a:p>
            <a:fld id="{82FB4609-71E0-4ED8-B17F-1CB2B0E5CE4E}" type="datetimeFigureOut">
              <a:rPr kumimoji="1" lang="ja-JP" altLang="en-US" smtClean="0"/>
              <a:t>2013/3/25</a:t>
            </a:fld>
            <a:endParaRPr kumimoji="1" lang="ja-JP" altLang="en-US"/>
          </a:p>
        </p:txBody>
      </p:sp>
      <p:sp>
        <p:nvSpPr>
          <p:cNvPr id="4" name="フッター プレースホルダー 3"/>
          <p:cNvSpPr>
            <a:spLocks noGrp="1"/>
          </p:cNvSpPr>
          <p:nvPr>
            <p:ph type="ftr" sz="quarter" idx="2"/>
          </p:nvPr>
        </p:nvSpPr>
        <p:spPr>
          <a:xfrm>
            <a:off x="1" y="9440465"/>
            <a:ext cx="2949629" cy="497285"/>
          </a:xfrm>
          <a:prstGeom prst="rect">
            <a:avLst/>
          </a:prstGeom>
        </p:spPr>
        <p:txBody>
          <a:bodyPr vert="horz" lIns="91541" tIns="45770" rIns="91541" bIns="4577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395" y="9440465"/>
            <a:ext cx="2949629" cy="497285"/>
          </a:xfrm>
          <a:prstGeom prst="rect">
            <a:avLst/>
          </a:prstGeom>
        </p:spPr>
        <p:txBody>
          <a:bodyPr vert="horz" lIns="91541" tIns="45770" rIns="91541" bIns="45770" rtlCol="0" anchor="b"/>
          <a:lstStyle>
            <a:lvl1pPr algn="r">
              <a:defRPr sz="1200"/>
            </a:lvl1pPr>
          </a:lstStyle>
          <a:p>
            <a:fld id="{E17907CC-E97A-4C4F-B0DE-269B8C4CB397}" type="slidenum">
              <a:rPr kumimoji="1" lang="ja-JP" altLang="en-US" smtClean="0"/>
              <a:t>‹#›</a:t>
            </a:fld>
            <a:endParaRPr kumimoji="1" lang="ja-JP" altLang="en-US"/>
          </a:p>
        </p:txBody>
      </p:sp>
    </p:spTree>
    <p:extLst>
      <p:ext uri="{BB962C8B-B14F-4D97-AF65-F5344CB8AC3E}">
        <p14:creationId xmlns:p14="http://schemas.microsoft.com/office/powerpoint/2010/main" val="2523915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541" tIns="45770" rIns="91541" bIns="457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0" y="0"/>
            <a:ext cx="2949099" cy="496967"/>
          </a:xfrm>
          <a:prstGeom prst="rect">
            <a:avLst/>
          </a:prstGeom>
        </p:spPr>
        <p:txBody>
          <a:bodyPr vert="horz" lIns="91541" tIns="45770" rIns="91541" bIns="45770" rtlCol="0"/>
          <a:lstStyle>
            <a:lvl1pPr algn="r">
              <a:defRPr sz="1200"/>
            </a:lvl1pPr>
          </a:lstStyle>
          <a:p>
            <a:fld id="{97FC5F1A-E7F4-48C1-A9E7-18A2BCB32F4A}" type="datetimeFigureOut">
              <a:rPr kumimoji="1" lang="ja-JP" altLang="en-US" smtClean="0"/>
              <a:t>2013/3/25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0463" cy="3727450"/>
          </a:xfrm>
          <a:prstGeom prst="rect">
            <a:avLst/>
          </a:prstGeom>
          <a:noFill/>
          <a:ln w="12700">
            <a:solidFill>
              <a:prstClr val="black"/>
            </a:solidFill>
          </a:ln>
        </p:spPr>
        <p:txBody>
          <a:bodyPr vert="horz" lIns="91541" tIns="45770" rIns="91541" bIns="4577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541" tIns="45770" rIns="91541" bIns="4577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541" tIns="45770" rIns="91541" bIns="457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0" y="9440646"/>
            <a:ext cx="2949099" cy="496967"/>
          </a:xfrm>
          <a:prstGeom prst="rect">
            <a:avLst/>
          </a:prstGeom>
        </p:spPr>
        <p:txBody>
          <a:bodyPr vert="horz" lIns="91541" tIns="45770" rIns="91541" bIns="45770" rtlCol="0" anchor="b"/>
          <a:lstStyle>
            <a:lvl1pPr algn="r">
              <a:defRPr sz="1200"/>
            </a:lvl1pPr>
          </a:lstStyle>
          <a:p>
            <a:fld id="{EA770F13-A30D-4CEF-8E30-C1AE2AEE07E1}" type="slidenum">
              <a:rPr kumimoji="1" lang="ja-JP" altLang="en-US" smtClean="0"/>
              <a:t>‹#›</a:t>
            </a:fld>
            <a:endParaRPr kumimoji="1" lang="ja-JP" altLang="en-US"/>
          </a:p>
        </p:txBody>
      </p:sp>
    </p:spTree>
    <p:extLst>
      <p:ext uri="{BB962C8B-B14F-4D97-AF65-F5344CB8AC3E}">
        <p14:creationId xmlns:p14="http://schemas.microsoft.com/office/powerpoint/2010/main" val="4129362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770F13-A30D-4CEF-8E30-C1AE2AEE07E1}" type="slidenum">
              <a:rPr kumimoji="1" lang="ja-JP" altLang="en-US" smtClean="0"/>
              <a:t>1</a:t>
            </a:fld>
            <a:endParaRPr kumimoji="1" lang="ja-JP" altLang="en-US"/>
          </a:p>
        </p:txBody>
      </p:sp>
    </p:spTree>
    <p:extLst>
      <p:ext uri="{BB962C8B-B14F-4D97-AF65-F5344CB8AC3E}">
        <p14:creationId xmlns:p14="http://schemas.microsoft.com/office/powerpoint/2010/main" val="196677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使用した</a:t>
            </a:r>
            <a:r>
              <a:rPr kumimoji="1" lang="en-US" altLang="ja-JP" dirty="0" err="1" smtClean="0"/>
              <a:t>Sr</a:t>
            </a:r>
            <a:r>
              <a:rPr kumimoji="1" lang="ja-JP" altLang="en-US" dirty="0" smtClean="0"/>
              <a:t>は、エネルギー帯が</a:t>
            </a:r>
            <a:r>
              <a:rPr kumimoji="1" lang="en-US" altLang="ja-JP" dirty="0" smtClean="0"/>
              <a:t>0.546MeV</a:t>
            </a:r>
            <a:r>
              <a:rPr kumimoji="1" lang="ja-JP" altLang="en-US" dirty="0" err="1" smtClean="0"/>
              <a:t>、</a:t>
            </a:r>
            <a:r>
              <a:rPr kumimoji="1" lang="en-US" altLang="ja-JP" dirty="0" smtClean="0"/>
              <a:t>2.3MeV</a:t>
            </a:r>
            <a:r>
              <a:rPr kumimoji="1" lang="ja-JP" altLang="en-US" dirty="0" smtClean="0"/>
              <a:t>の</a:t>
            </a:r>
            <a:r>
              <a:rPr kumimoji="1" lang="en-US" altLang="ja-JP" dirty="0" smtClean="0"/>
              <a:t>β</a:t>
            </a:r>
            <a:r>
              <a:rPr kumimoji="1" lang="ja-JP" altLang="en-US" dirty="0" smtClean="0"/>
              <a:t>線を放出しているものです。</a:t>
            </a:r>
            <a:endParaRPr kumimoji="1" lang="en-US" altLang="ja-JP" dirty="0" smtClean="0"/>
          </a:p>
          <a:p>
            <a:r>
              <a:rPr kumimoji="1" lang="ja-JP" altLang="en-US" dirty="0" smtClean="0"/>
              <a:t>測定対象は、</a:t>
            </a:r>
            <a:r>
              <a:rPr kumimoji="1" lang="en-US" altLang="ja-JP" dirty="0" smtClean="0"/>
              <a:t>4OR</a:t>
            </a:r>
            <a:r>
              <a:rPr kumimoji="1" lang="ja-JP" altLang="en-US" dirty="0" smtClean="0"/>
              <a:t>の</a:t>
            </a:r>
            <a:r>
              <a:rPr kumimoji="1" lang="en-US" altLang="ja-JP" dirty="0" smtClean="0"/>
              <a:t>SP</a:t>
            </a:r>
            <a:r>
              <a:rPr kumimoji="1" lang="ja-JP" altLang="en-US" dirty="0" smtClean="0"/>
              <a:t>構造をしており回路が</a:t>
            </a:r>
            <a:r>
              <a:rPr kumimoji="1" lang="en-US" altLang="ja-JP" dirty="0" smtClean="0"/>
              <a:t>X,Y</a:t>
            </a:r>
            <a:r>
              <a:rPr kumimoji="1" lang="ja-JP" altLang="en-US" dirty="0" smtClean="0"/>
              <a:t>方向それぞれに</a:t>
            </a:r>
            <a:r>
              <a:rPr kumimoji="1" lang="en-US" altLang="ja-JP" dirty="0" smtClean="0"/>
              <a:t>4</a:t>
            </a:r>
            <a:r>
              <a:rPr kumimoji="1" lang="ja-JP" altLang="en-US" dirty="0" smtClean="0"/>
              <a:t>つずつ、計４組存在しているものです。</a:t>
            </a:r>
            <a:endParaRPr kumimoji="1" lang="en-US" altLang="ja-JP" dirty="0" smtClean="0"/>
          </a:p>
          <a:p>
            <a:r>
              <a:rPr kumimoji="1" lang="ja-JP" altLang="en-US" dirty="0" smtClean="0"/>
              <a:t>こちらの図は、その中の一つの</a:t>
            </a:r>
            <a:r>
              <a:rPr kumimoji="1" lang="en-US" altLang="ja-JP" dirty="0" smtClean="0"/>
              <a:t>X,Y</a:t>
            </a:r>
            <a:r>
              <a:rPr kumimoji="1" lang="ja-JP" altLang="en-US" dirty="0" smtClean="0"/>
              <a:t>方向の応答波形になります。</a:t>
            </a:r>
            <a:endParaRPr kumimoji="1" lang="en-US" altLang="ja-JP" dirty="0" smtClean="0"/>
          </a:p>
          <a:p>
            <a:endParaRPr kumimoji="1" lang="en-US" altLang="ja-JP" dirty="0" smtClean="0"/>
          </a:p>
          <a:p>
            <a:r>
              <a:rPr kumimoji="1" lang="ja-JP" altLang="en-US" dirty="0" smtClean="0"/>
              <a:t>これから明らかなように、</a:t>
            </a:r>
            <a:r>
              <a:rPr kumimoji="1" lang="en-US" altLang="ja-JP" dirty="0" smtClean="0"/>
              <a:t>X,Y</a:t>
            </a:r>
            <a:r>
              <a:rPr kumimoji="1" lang="ja-JP" altLang="en-US" dirty="0" smtClean="0"/>
              <a:t>方向でそれぞれ同じ波高値の信号が確認されていることが分かります。</a:t>
            </a:r>
            <a:endParaRPr kumimoji="1" lang="en-US" altLang="ja-JP" dirty="0" smtClean="0"/>
          </a:p>
          <a:p>
            <a:r>
              <a:rPr kumimoji="1" lang="ja-JP" altLang="en-US" dirty="0" smtClean="0"/>
              <a:t>つまり、信号を２分割する</a:t>
            </a:r>
            <a:r>
              <a:rPr kumimoji="1" lang="en-US" altLang="ja-JP" dirty="0" smtClean="0"/>
              <a:t>PIXOR</a:t>
            </a:r>
            <a:r>
              <a:rPr kumimoji="1" lang="ja-JP" altLang="en-US" dirty="0" smtClean="0"/>
              <a:t>構造は正しく機能していることが分かります。</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この見ている</a:t>
            </a:r>
            <a:r>
              <a:rPr kumimoji="1" lang="en-US" altLang="ja-JP" dirty="0" smtClean="0"/>
              <a:t>TEG31</a:t>
            </a:r>
            <a:r>
              <a:rPr kumimoji="1" lang="ja-JP" altLang="en-US" dirty="0" smtClean="0"/>
              <a:t>で、だいたいどの位の頻度で入ってくるか？</a:t>
            </a:r>
            <a:endParaRPr kumimoji="1" lang="ja-JP" altLang="en-US" dirty="0"/>
          </a:p>
        </p:txBody>
      </p:sp>
      <p:sp>
        <p:nvSpPr>
          <p:cNvPr id="4" name="スライド番号プレースホルダー 3"/>
          <p:cNvSpPr>
            <a:spLocks noGrp="1"/>
          </p:cNvSpPr>
          <p:nvPr>
            <p:ph type="sldNum" sz="quarter" idx="10"/>
          </p:nvPr>
        </p:nvSpPr>
        <p:spPr/>
        <p:txBody>
          <a:bodyPr/>
          <a:lstStyle/>
          <a:p>
            <a:fld id="{EA770F13-A30D-4CEF-8E30-C1AE2AEE07E1}" type="slidenum">
              <a:rPr kumimoji="1" lang="ja-JP" altLang="en-US" smtClean="0"/>
              <a:t>10</a:t>
            </a:fld>
            <a:endParaRPr kumimoji="1" lang="ja-JP" altLang="en-US"/>
          </a:p>
        </p:txBody>
      </p:sp>
    </p:spTree>
    <p:extLst>
      <p:ext uri="{BB962C8B-B14F-4D97-AF65-F5344CB8AC3E}">
        <p14:creationId xmlns:p14="http://schemas.microsoft.com/office/powerpoint/2010/main" val="118944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770F13-A30D-4CEF-8E30-C1AE2AEE07E1}" type="slidenum">
              <a:rPr kumimoji="1" lang="ja-JP" altLang="en-US" smtClean="0"/>
              <a:t>2</a:t>
            </a:fld>
            <a:endParaRPr kumimoji="1" lang="ja-JP" altLang="en-US"/>
          </a:p>
        </p:txBody>
      </p:sp>
    </p:spTree>
    <p:extLst>
      <p:ext uri="{BB962C8B-B14F-4D97-AF65-F5344CB8AC3E}">
        <p14:creationId xmlns:p14="http://schemas.microsoft.com/office/powerpoint/2010/main" val="196913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ではまず、</a:t>
            </a:r>
            <a:r>
              <a:rPr kumimoji="1" lang="en-US" altLang="ja-JP" dirty="0" smtClean="0"/>
              <a:t>SOI</a:t>
            </a:r>
            <a:r>
              <a:rPr kumimoji="1" lang="ja-JP" altLang="en-US" dirty="0" smtClean="0"/>
              <a:t>検出器についてお話しします。</a:t>
            </a:r>
            <a:endParaRPr kumimoji="1" lang="en-US" altLang="ja-JP" dirty="0" smtClean="0"/>
          </a:p>
          <a:p>
            <a:r>
              <a:rPr kumimoji="1" lang="en-US" altLang="ja-JP" dirty="0" smtClean="0"/>
              <a:t>SOI</a:t>
            </a:r>
            <a:r>
              <a:rPr kumimoji="1" lang="ja-JP" altLang="en-US" dirty="0" smtClean="0"/>
              <a:t>検出器は産業界で広く使用されている</a:t>
            </a:r>
            <a:r>
              <a:rPr kumimoji="1" lang="en-US" altLang="ja-JP" dirty="0" smtClean="0"/>
              <a:t>SOI</a:t>
            </a:r>
            <a:r>
              <a:rPr kumimoji="1" lang="ja-JP" altLang="en-US" dirty="0" smtClean="0"/>
              <a:t>基板の回路基板層をセンサーとして利用した検出器です。右の図が断面図になり、センサー層、回路層である</a:t>
            </a:r>
            <a:r>
              <a:rPr kumimoji="1" lang="en-US" altLang="ja-JP" dirty="0" smtClean="0"/>
              <a:t>Si</a:t>
            </a:r>
            <a:r>
              <a:rPr kumimoji="1" lang="ja-JP" altLang="en-US" dirty="0" smtClean="0"/>
              <a:t>で絶縁層である</a:t>
            </a:r>
            <a:r>
              <a:rPr kumimoji="1" lang="en-US" altLang="ja-JP" dirty="0" smtClean="0"/>
              <a:t>SiO2</a:t>
            </a:r>
            <a:r>
              <a:rPr kumimoji="1" lang="ja-JP" altLang="en-US" dirty="0" smtClean="0"/>
              <a:t>を挟んだサンドイッチ構造を取っています。</a:t>
            </a:r>
            <a:endParaRPr kumimoji="1" lang="en-US" altLang="ja-JP" dirty="0" smtClean="0"/>
          </a:p>
          <a:p>
            <a:endParaRPr kumimoji="1" lang="en-US" altLang="ja-JP" dirty="0" smtClean="0"/>
          </a:p>
          <a:p>
            <a:r>
              <a:rPr kumimoji="1" lang="en-US" altLang="ja-JP" dirty="0" smtClean="0"/>
              <a:t>SOI</a:t>
            </a:r>
            <a:r>
              <a:rPr kumimoji="1" lang="ja-JP" altLang="en-US" dirty="0" smtClean="0"/>
              <a:t>検出器の特徴としまして、</a:t>
            </a:r>
            <a:endParaRPr kumimoji="1" lang="en-US" altLang="ja-JP" dirty="0" smtClean="0"/>
          </a:p>
          <a:p>
            <a:r>
              <a:rPr kumimoji="1" lang="ja-JP" altLang="en-US" dirty="0" smtClean="0"/>
              <a:t>・読み出し回路とセンサー層が一体化している、モノリシック検出器であるということ</a:t>
            </a:r>
            <a:endParaRPr kumimoji="1" lang="en-US" altLang="ja-JP" dirty="0" smtClean="0"/>
          </a:p>
          <a:p>
            <a:r>
              <a:rPr kumimoji="1" lang="ja-JP" altLang="en-US" dirty="0" smtClean="0"/>
              <a:t>・回路層とセンサー層が</a:t>
            </a:r>
            <a:r>
              <a:rPr kumimoji="1" lang="en-US" altLang="ja-JP" dirty="0" smtClean="0"/>
              <a:t>BOX</a:t>
            </a:r>
            <a:r>
              <a:rPr kumimoji="1" lang="ja-JP" altLang="en-US" dirty="0" smtClean="0"/>
              <a:t>層により絶縁されている</a:t>
            </a:r>
            <a:r>
              <a:rPr kumimoji="1" lang="en-US" altLang="ja-JP" dirty="0" smtClean="0"/>
              <a:t>SOI CMOS</a:t>
            </a:r>
            <a:r>
              <a:rPr kumimoji="1" lang="ja-JP" altLang="en-US" dirty="0" smtClean="0"/>
              <a:t>構造を取っている</a:t>
            </a:r>
            <a:endParaRPr kumimoji="1" lang="en-US" altLang="ja-JP" dirty="0" smtClean="0"/>
          </a:p>
          <a:p>
            <a:r>
              <a:rPr kumimoji="1" lang="ja-JP" altLang="en-US" dirty="0" smtClean="0"/>
              <a:t>ということがあげられます。</a:t>
            </a:r>
            <a:endParaRPr kumimoji="1" lang="en-US" altLang="ja-JP" dirty="0" smtClean="0"/>
          </a:p>
          <a:p>
            <a:r>
              <a:rPr kumimoji="1" lang="ja-JP" altLang="en-US" dirty="0" smtClean="0"/>
              <a:t>また、これらの特徴からくるメリットとしまして、物質量の低下・寄生容量の大幅な低下・高い位置分解能、</a:t>
            </a:r>
            <a:endParaRPr kumimoji="1" lang="en-US" altLang="ja-JP" dirty="0" smtClean="0"/>
          </a:p>
          <a:p>
            <a:r>
              <a:rPr kumimoji="1" lang="ja-JP" altLang="en-US" dirty="0" smtClean="0"/>
              <a:t>があり、</a:t>
            </a:r>
            <a:r>
              <a:rPr kumimoji="1" lang="en-US" altLang="ja-JP" dirty="0" smtClean="0"/>
              <a:t>SOI</a:t>
            </a:r>
            <a:r>
              <a:rPr kumimoji="1" lang="ja-JP" altLang="en-US" dirty="0" smtClean="0"/>
              <a:t>検出器は次世代の半導体検出器として期待されています。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A770F13-A30D-4CEF-8E30-C1AE2AEE07E1}" type="slidenum">
              <a:rPr kumimoji="1" lang="ja-JP" altLang="en-US" smtClean="0"/>
              <a:t>3</a:t>
            </a:fld>
            <a:endParaRPr kumimoji="1" lang="ja-JP" altLang="en-US"/>
          </a:p>
        </p:txBody>
      </p:sp>
    </p:spTree>
    <p:extLst>
      <p:ext uri="{BB962C8B-B14F-4D97-AF65-F5344CB8AC3E}">
        <p14:creationId xmlns:p14="http://schemas.microsoft.com/office/powerpoint/2010/main" val="242815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smtClean="0"/>
              <a:t>SOI</a:t>
            </a:r>
            <a:r>
              <a:rPr kumimoji="1" lang="ja-JP" altLang="en-US" dirty="0" smtClean="0"/>
              <a:t>検出器が抱えていた課題とその解決策についてお話しします。</a:t>
            </a:r>
            <a:endParaRPr kumimoji="1" lang="en-US" altLang="ja-JP" dirty="0" smtClean="0"/>
          </a:p>
          <a:p>
            <a:r>
              <a:rPr kumimoji="1" lang="ja-JP" altLang="en-US" dirty="0" smtClean="0"/>
              <a:t>これまで</a:t>
            </a:r>
            <a:r>
              <a:rPr kumimoji="1" lang="en-US" altLang="ja-JP" dirty="0" smtClean="0"/>
              <a:t>SOI</a:t>
            </a:r>
            <a:r>
              <a:rPr kumimoji="1" lang="ja-JP" altLang="en-US" dirty="0" smtClean="0"/>
              <a:t>検出器には課題として、</a:t>
            </a:r>
            <a:r>
              <a:rPr kumimoji="1" lang="en-US" altLang="ja-JP" dirty="0" smtClean="0"/>
              <a:t>TID</a:t>
            </a:r>
            <a:r>
              <a:rPr kumimoji="1" lang="ja-JP" altLang="en-US" dirty="0" smtClean="0"/>
              <a:t>効果、センサークロストークが挙げられていましたが、これらは</a:t>
            </a:r>
            <a:endParaRPr kumimoji="1" lang="en-US" altLang="ja-JP" dirty="0" smtClean="0"/>
          </a:p>
          <a:p>
            <a:r>
              <a:rPr kumimoji="1" lang="en-US" altLang="ja-JP" dirty="0" smtClean="0"/>
              <a:t>Double SOI</a:t>
            </a:r>
            <a:r>
              <a:rPr kumimoji="1" lang="ja-JP" altLang="en-US" dirty="0" smtClean="0"/>
              <a:t>構造という、絶縁層内にもう一層</a:t>
            </a:r>
            <a:r>
              <a:rPr kumimoji="1" lang="en-US" altLang="ja-JP" dirty="0" smtClean="0"/>
              <a:t>Si</a:t>
            </a:r>
            <a:r>
              <a:rPr kumimoji="1" lang="ja-JP" altLang="en-US" dirty="0" smtClean="0"/>
              <a:t>層を導入することにより解決を目指しています。</a:t>
            </a:r>
            <a:endParaRPr kumimoji="1" lang="en-US" altLang="ja-JP" dirty="0" smtClean="0"/>
          </a:p>
          <a:p>
            <a:endParaRPr kumimoji="1" lang="en-US" altLang="ja-JP" dirty="0" smtClean="0"/>
          </a:p>
          <a:p>
            <a:r>
              <a:rPr kumimoji="1" lang="ja-JP" altLang="en-US" dirty="0" smtClean="0"/>
              <a:t>では、簡単に</a:t>
            </a:r>
            <a:r>
              <a:rPr kumimoji="1" lang="en-US" altLang="ja-JP" dirty="0" smtClean="0"/>
              <a:t>TID</a:t>
            </a:r>
            <a:r>
              <a:rPr kumimoji="1" lang="ja-JP" altLang="en-US" dirty="0" smtClean="0"/>
              <a:t>効果、センサークロストークに関して説明致します。</a:t>
            </a:r>
            <a:endParaRPr kumimoji="1" lang="en-US" altLang="ja-JP" dirty="0" smtClean="0"/>
          </a:p>
          <a:p>
            <a:r>
              <a:rPr kumimoji="1" lang="en-US" altLang="ja-JP" dirty="0" smtClean="0"/>
              <a:t>Total Ionizing Dose </a:t>
            </a:r>
            <a:r>
              <a:rPr kumimoji="1" lang="ja-JP" altLang="en-US" dirty="0" smtClean="0"/>
              <a:t>（</a:t>
            </a:r>
            <a:r>
              <a:rPr kumimoji="1" lang="en-US" altLang="ja-JP" dirty="0" smtClean="0"/>
              <a:t>TID</a:t>
            </a:r>
            <a:r>
              <a:rPr kumimoji="1" lang="ja-JP" altLang="en-US" dirty="0" smtClean="0"/>
              <a:t>）効果とは、荷電粒子の入射により絶縁層にホールが蓄積することでトランジスタの正常動作を妨げるという現象です。これを新しく導入する</a:t>
            </a:r>
            <a:r>
              <a:rPr kumimoji="1" lang="en-US" altLang="ja-JP" dirty="0" smtClean="0"/>
              <a:t>Si</a:t>
            </a:r>
            <a:r>
              <a:rPr kumimoji="1" lang="ja-JP" altLang="en-US" dirty="0" smtClean="0"/>
              <a:t>層に補償電圧を印加することで、解決を目指します。</a:t>
            </a:r>
            <a:endParaRPr kumimoji="1" lang="en-US" altLang="ja-JP" dirty="0" smtClean="0"/>
          </a:p>
          <a:p>
            <a:r>
              <a:rPr kumimoji="1" lang="ja-JP" altLang="en-US" dirty="0" smtClean="0"/>
              <a:t>センサークロストークとは、センサー・回路間で干渉が起こるという現象です。これは、センサー・回路間を</a:t>
            </a:r>
            <a:r>
              <a:rPr kumimoji="1" lang="en-US" altLang="ja-JP" dirty="0" smtClean="0"/>
              <a:t>Si</a:t>
            </a:r>
            <a:r>
              <a:rPr kumimoji="1" lang="ja-JP" altLang="en-US" dirty="0" smtClean="0"/>
              <a:t>層で遮蔽することで防ぐことが出来ます。</a:t>
            </a:r>
            <a:endParaRPr kumimoji="1" lang="ja-JP" altLang="en-US" dirty="0"/>
          </a:p>
        </p:txBody>
      </p:sp>
      <p:sp>
        <p:nvSpPr>
          <p:cNvPr id="4" name="スライド番号プレースホルダー 3"/>
          <p:cNvSpPr>
            <a:spLocks noGrp="1"/>
          </p:cNvSpPr>
          <p:nvPr>
            <p:ph type="sldNum" sz="quarter" idx="10"/>
          </p:nvPr>
        </p:nvSpPr>
        <p:spPr/>
        <p:txBody>
          <a:bodyPr/>
          <a:lstStyle/>
          <a:p>
            <a:fld id="{EA770F13-A30D-4CEF-8E30-C1AE2AEE07E1}" type="slidenum">
              <a:rPr kumimoji="1" lang="ja-JP" altLang="en-US" smtClean="0"/>
              <a:t>4</a:t>
            </a:fld>
            <a:endParaRPr kumimoji="1" lang="ja-JP" altLang="en-US"/>
          </a:p>
        </p:txBody>
      </p:sp>
    </p:spTree>
    <p:extLst>
      <p:ext uri="{BB962C8B-B14F-4D97-AF65-F5344CB8AC3E}">
        <p14:creationId xmlns:p14="http://schemas.microsoft.com/office/powerpoint/2010/main" val="26997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a:t>
            </a:r>
            <a:r>
              <a:rPr kumimoji="1" lang="en-US" altLang="ja-JP" dirty="0" smtClean="0"/>
              <a:t>SOI</a:t>
            </a:r>
            <a:r>
              <a:rPr kumimoji="1" lang="ja-JP" altLang="en-US" dirty="0" smtClean="0"/>
              <a:t>検出器の崩壊点検出器への応用に関して見ていきたいと思います。</a:t>
            </a:r>
            <a:endParaRPr kumimoji="1" lang="en-US" altLang="ja-JP" dirty="0" smtClean="0"/>
          </a:p>
          <a:p>
            <a:r>
              <a:rPr kumimoji="1" lang="ja-JP" altLang="en-US" dirty="0" smtClean="0"/>
              <a:t>現在、私は</a:t>
            </a:r>
            <a:r>
              <a:rPr kumimoji="1" lang="en-US" altLang="ja-JP" dirty="0" smtClean="0"/>
              <a:t>SOI</a:t>
            </a:r>
            <a:r>
              <a:rPr kumimoji="1" lang="ja-JP" altLang="en-US" dirty="0" smtClean="0"/>
              <a:t>検出器を</a:t>
            </a:r>
            <a:r>
              <a:rPr kumimoji="1" lang="en-US" altLang="ja-JP" dirty="0" smtClean="0"/>
              <a:t>Belle II</a:t>
            </a:r>
            <a:r>
              <a:rPr kumimoji="1" lang="ja-JP" altLang="en-US" dirty="0" smtClean="0"/>
              <a:t>実験の崩壊点検出器へ導入することを目指しています。</a:t>
            </a:r>
            <a:endParaRPr kumimoji="1" lang="en-US" altLang="ja-JP" dirty="0" smtClean="0"/>
          </a:p>
          <a:p>
            <a:r>
              <a:rPr kumimoji="1" lang="ja-JP" altLang="en-US" dirty="0" smtClean="0"/>
              <a:t>この図が</a:t>
            </a:r>
            <a:r>
              <a:rPr kumimoji="1" lang="en-US" altLang="ja-JP" dirty="0" smtClean="0"/>
              <a:t>Belle II</a:t>
            </a:r>
            <a:r>
              <a:rPr kumimoji="1" lang="ja-JP" altLang="en-US" dirty="0" smtClean="0"/>
              <a:t>検出器の崩壊点検出器になります。</a:t>
            </a:r>
            <a:endParaRPr kumimoji="1" lang="en-US" altLang="ja-JP" dirty="0" smtClean="0"/>
          </a:p>
          <a:p>
            <a:r>
              <a:rPr kumimoji="1" lang="ja-JP" altLang="en-US" dirty="0" smtClean="0"/>
              <a:t>全部で６層から成り、内側から第１層、第２層がピクセル型検出器、第３層から第６層までが</a:t>
            </a:r>
            <a:r>
              <a:rPr kumimoji="1" lang="en-US" altLang="ja-JP" dirty="0" smtClean="0"/>
              <a:t>SVD</a:t>
            </a:r>
            <a:r>
              <a:rPr kumimoji="1" lang="ja-JP" altLang="en-US" dirty="0" smtClean="0"/>
              <a:t>と呼ばれるストリップ型検出器で構成されています。</a:t>
            </a:r>
            <a:endParaRPr kumimoji="1" lang="en-US" altLang="ja-JP" dirty="0" smtClean="0"/>
          </a:p>
          <a:p>
            <a:endParaRPr kumimoji="1" lang="en-US" altLang="ja-JP" dirty="0" smtClean="0"/>
          </a:p>
          <a:p>
            <a:r>
              <a:rPr kumimoji="1" lang="ja-JP" altLang="en-US" dirty="0" smtClean="0"/>
              <a:t>では何故、</a:t>
            </a:r>
            <a:r>
              <a:rPr kumimoji="1" lang="en-US" altLang="ja-JP" dirty="0" smtClean="0"/>
              <a:t>SOI</a:t>
            </a:r>
            <a:r>
              <a:rPr kumimoji="1" lang="ja-JP" altLang="en-US" dirty="0" smtClean="0"/>
              <a:t>検出器を崩壊点検出器へ応用しようとしているかと言いますと、主に崩壊点検出器には要求される項目として４つ、高速動作・高い位置分解能・低物質量・放射線耐性があります。</a:t>
            </a:r>
            <a:endParaRPr kumimoji="1" lang="en-US" altLang="ja-JP" dirty="0" smtClean="0"/>
          </a:p>
          <a:p>
            <a:r>
              <a:rPr kumimoji="1" lang="ja-JP" altLang="en-US" dirty="0" smtClean="0"/>
              <a:t>これらに対して、</a:t>
            </a:r>
            <a:r>
              <a:rPr kumimoji="1" lang="en-US" altLang="ja-JP" dirty="0" smtClean="0"/>
              <a:t>SOI</a:t>
            </a:r>
            <a:r>
              <a:rPr kumimoji="1" lang="ja-JP" altLang="en-US" dirty="0" smtClean="0"/>
              <a:t>検出器はほぼ要求を満たしております。ただ、放射線耐性に関しましては、現在対策が行われている最中ですが、要求をクリア出来る見通しは立っています。</a:t>
            </a:r>
            <a:endParaRPr kumimoji="1" lang="en-US" altLang="ja-JP" dirty="0" smtClean="0"/>
          </a:p>
          <a:p>
            <a:endParaRPr kumimoji="1" lang="en-US" altLang="ja-JP" dirty="0" smtClean="0"/>
          </a:p>
          <a:p>
            <a:r>
              <a:rPr kumimoji="1" lang="ja-JP" altLang="en-US" dirty="0" smtClean="0"/>
              <a:t>これらを踏まえた上で、我々は</a:t>
            </a:r>
            <a:r>
              <a:rPr kumimoji="1" lang="en-US" altLang="ja-JP" dirty="0" smtClean="0"/>
              <a:t>SOI</a:t>
            </a:r>
            <a:r>
              <a:rPr kumimoji="1" lang="ja-JP" altLang="en-US" dirty="0" smtClean="0"/>
              <a:t>検出器を</a:t>
            </a:r>
            <a:r>
              <a:rPr kumimoji="1" lang="en-US" altLang="ja-JP" dirty="0" smtClean="0"/>
              <a:t>Belle II SVD</a:t>
            </a:r>
            <a:r>
              <a:rPr kumimoji="1" lang="ja-JP" altLang="en-US" dirty="0" smtClean="0"/>
              <a:t>最内層に導入することで更なる占有率の低下を目指します。</a:t>
            </a:r>
            <a:endParaRPr kumimoji="1" lang="en-US" altLang="ja-JP" dirty="0" smtClean="0"/>
          </a:p>
          <a:p>
            <a:r>
              <a:rPr kumimoji="1" lang="ja-JP" altLang="en-US" dirty="0" smtClean="0"/>
              <a:t>また、その際の要求項目に対する目標数値ですが、動作周波数として</a:t>
            </a:r>
            <a:r>
              <a:rPr kumimoji="1" lang="en-US" altLang="ja-JP" dirty="0" smtClean="0"/>
              <a:t>42.33MHz</a:t>
            </a:r>
            <a:r>
              <a:rPr kumimoji="1" lang="ja-JP" altLang="en-US" dirty="0" err="1" smtClean="0"/>
              <a:t>、</a:t>
            </a:r>
            <a:r>
              <a:rPr kumimoji="1" lang="ja-JP" altLang="en-US" dirty="0" smtClean="0"/>
              <a:t>位置分解能は</a:t>
            </a:r>
            <a:r>
              <a:rPr kumimoji="1" lang="en-US" altLang="ja-JP" dirty="0" smtClean="0"/>
              <a:t>10um</a:t>
            </a:r>
            <a:r>
              <a:rPr kumimoji="1" lang="ja-JP" altLang="en-US" dirty="0" smtClean="0"/>
              <a:t>程度を、</a:t>
            </a:r>
            <a:endParaRPr kumimoji="1" lang="en-US" altLang="ja-JP" dirty="0" smtClean="0"/>
          </a:p>
          <a:p>
            <a:r>
              <a:rPr kumimoji="1" lang="ja-JP" altLang="en-US" dirty="0" smtClean="0"/>
              <a:t>物質量ではセンサー厚として</a:t>
            </a:r>
            <a:r>
              <a:rPr kumimoji="1" lang="en-US" altLang="ja-JP" dirty="0" smtClean="0"/>
              <a:t>50um</a:t>
            </a:r>
            <a:r>
              <a:rPr kumimoji="1" lang="ja-JP" altLang="en-US" dirty="0" err="1" smtClean="0"/>
              <a:t>、</a:t>
            </a:r>
            <a:r>
              <a:rPr kumimoji="1" lang="ja-JP" altLang="en-US" dirty="0" smtClean="0"/>
              <a:t>放射線耐性は３年で</a:t>
            </a:r>
            <a:r>
              <a:rPr kumimoji="1" lang="en-US" altLang="ja-JP" dirty="0" smtClean="0"/>
              <a:t>10Mrad</a:t>
            </a:r>
            <a:r>
              <a:rPr kumimoji="1" lang="ja-JP" altLang="en-US" dirty="0" smtClean="0"/>
              <a:t>もの蓄積に耐えられる、ことを目指しています。</a:t>
            </a:r>
            <a:endParaRPr kumimoji="1" lang="en-US" altLang="ja-JP" dirty="0" smtClean="0"/>
          </a:p>
          <a:p>
            <a:endParaRPr kumimoji="1" lang="en-US" altLang="ja-JP" dirty="0" smtClean="0"/>
          </a:p>
          <a:p>
            <a:r>
              <a:rPr kumimoji="1" lang="ja-JP" altLang="en-US" dirty="0" smtClean="0"/>
              <a:t>現在、これを目指した崩壊点検出器：</a:t>
            </a:r>
            <a:r>
              <a:rPr kumimoji="1" lang="en-US" altLang="ja-JP" dirty="0" smtClean="0"/>
              <a:t>PIXOR</a:t>
            </a:r>
            <a:r>
              <a:rPr kumimoji="1" lang="ja-JP" altLang="en-US" dirty="0" smtClean="0"/>
              <a:t>の開発を行っております。</a:t>
            </a:r>
            <a:endParaRPr kumimoji="1" lang="en-US" altLang="ja-JP" dirty="0" smtClean="0"/>
          </a:p>
          <a:p>
            <a:endParaRPr kumimoji="1" lang="en-US" altLang="ja-JP" dirty="0" smtClean="0"/>
          </a:p>
          <a:p>
            <a:r>
              <a:rPr kumimoji="1" lang="en-US" altLang="ja-JP" dirty="0" smtClean="0"/>
              <a:t>///--</a:t>
            </a:r>
            <a:r>
              <a:rPr kumimoji="1" lang="ja-JP" altLang="en-US" dirty="0" smtClean="0"/>
              <a:t>質問で聞かれたら</a:t>
            </a:r>
            <a:r>
              <a:rPr kumimoji="1" lang="en-US" altLang="ja-JP" dirty="0" smtClean="0"/>
              <a:t>--///</a:t>
            </a:r>
          </a:p>
          <a:p>
            <a:r>
              <a:rPr kumimoji="1" lang="en-US" altLang="ja-JP" dirty="0" smtClean="0"/>
              <a:t>SOI</a:t>
            </a:r>
            <a:r>
              <a:rPr kumimoji="1" lang="ja-JP" altLang="en-US" dirty="0" smtClean="0"/>
              <a:t>の性能</a:t>
            </a:r>
            <a:endParaRPr kumimoji="1" lang="en-US" altLang="ja-JP" dirty="0" smtClean="0"/>
          </a:p>
          <a:p>
            <a:r>
              <a:rPr kumimoji="1" lang="ja-JP" altLang="en-US" dirty="0" smtClean="0"/>
              <a:t>・高速動作　</a:t>
            </a:r>
            <a:r>
              <a:rPr kumimoji="1" lang="en-US" altLang="ja-JP" dirty="0" smtClean="0"/>
              <a:t>-&gt; </a:t>
            </a:r>
            <a:r>
              <a:rPr kumimoji="1" lang="ja-JP" altLang="en-US" dirty="0" smtClean="0"/>
              <a:t>寄生容量が小さいため</a:t>
            </a:r>
            <a:endParaRPr kumimoji="1" lang="en-US" altLang="ja-JP" dirty="0" smtClean="0"/>
          </a:p>
          <a:p>
            <a:r>
              <a:rPr kumimoji="1" lang="ja-JP" altLang="en-US" dirty="0" smtClean="0"/>
              <a:t>・位置分解能 </a:t>
            </a:r>
            <a:r>
              <a:rPr kumimoji="1" lang="en-US" altLang="ja-JP" dirty="0" smtClean="0"/>
              <a:t>-&gt; </a:t>
            </a:r>
            <a:r>
              <a:rPr kumimoji="1" lang="ja-JP" altLang="en-US" dirty="0" smtClean="0"/>
              <a:t>モノリシック型であるため、バンプボンディングの必要が無くピクセルサイズに制限が無い</a:t>
            </a:r>
            <a:endParaRPr kumimoji="1" lang="en-US" altLang="ja-JP" dirty="0" smtClean="0"/>
          </a:p>
          <a:p>
            <a:r>
              <a:rPr kumimoji="1" lang="ja-JP" altLang="en-US" dirty="0" smtClean="0"/>
              <a:t>・低物質量　</a:t>
            </a:r>
            <a:r>
              <a:rPr kumimoji="1" lang="en-US" altLang="ja-JP" dirty="0" smtClean="0"/>
              <a:t>-&gt; </a:t>
            </a:r>
            <a:r>
              <a:rPr kumimoji="1" lang="ja-JP" altLang="en-US" dirty="0" smtClean="0"/>
              <a:t>モノリシック型のため機械的接合を行う必要がないので、センサー層を薄くできる　</a:t>
            </a:r>
            <a:endParaRPr kumimoji="1" lang="en-US" altLang="ja-JP" dirty="0" smtClean="0"/>
          </a:p>
          <a:p>
            <a:r>
              <a:rPr kumimoji="1" lang="ja-JP" altLang="en-US" dirty="0" smtClean="0"/>
              <a:t>・放射線耐性　</a:t>
            </a:r>
            <a:r>
              <a:rPr kumimoji="1" lang="en-US" altLang="ja-JP" dirty="0" smtClean="0"/>
              <a:t>-&gt; </a:t>
            </a:r>
            <a:r>
              <a:rPr kumimoji="1" lang="ja-JP" altLang="en-US" dirty="0" smtClean="0"/>
              <a:t>現在、対策中。解決される見通し。</a:t>
            </a:r>
            <a:endParaRPr kumimoji="1" lang="en-US" altLang="ja-JP" dirty="0" smtClean="0"/>
          </a:p>
          <a:p>
            <a:endParaRPr kumimoji="1" lang="en-US" altLang="ja-JP" dirty="0" smtClean="0"/>
          </a:p>
          <a:p>
            <a:r>
              <a:rPr kumimoji="1" lang="en-US" altLang="ja-JP" dirty="0" smtClean="0"/>
              <a:t>SVD</a:t>
            </a:r>
            <a:r>
              <a:rPr kumimoji="1" lang="ja-JP" altLang="en-US" dirty="0" smtClean="0"/>
              <a:t>最内層 </a:t>
            </a:r>
            <a:r>
              <a:rPr kumimoji="1" lang="en-US" altLang="ja-JP" dirty="0" smtClean="0"/>
              <a:t>-&gt; </a:t>
            </a:r>
            <a:r>
              <a:rPr kumimoji="1" lang="ja-JP" altLang="en-US" dirty="0" smtClean="0"/>
              <a:t>占有率が少々高め。</a:t>
            </a:r>
            <a:endParaRPr kumimoji="1" lang="en-US" altLang="ja-JP" dirty="0" smtClean="0"/>
          </a:p>
          <a:p>
            <a:r>
              <a:rPr kumimoji="1" lang="en-US" altLang="ja-JP" dirty="0" smtClean="0"/>
              <a:t>DEPFET</a:t>
            </a:r>
            <a:r>
              <a:rPr kumimoji="1" lang="ja-JP" altLang="en-US" dirty="0" smtClean="0"/>
              <a:t>では</a:t>
            </a:r>
            <a:r>
              <a:rPr kumimoji="1" lang="en-US" altLang="ja-JP" dirty="0" smtClean="0"/>
              <a:t>SVD</a:t>
            </a:r>
            <a:r>
              <a:rPr kumimoji="1" lang="ja-JP" altLang="en-US" dirty="0" smtClean="0"/>
              <a:t>にヒットがあった点から内側へ外挿していくので、占有率が大きいとトラックが沢山ひけてしまう。</a:t>
            </a:r>
            <a:endParaRPr kumimoji="1" lang="en-US" altLang="ja-JP" dirty="0" smtClean="0"/>
          </a:p>
          <a:p>
            <a:r>
              <a:rPr kumimoji="1" lang="en-US" altLang="ja-JP" dirty="0" smtClean="0"/>
              <a:t> -&gt; </a:t>
            </a:r>
            <a:r>
              <a:rPr kumimoji="1" lang="ja-JP" altLang="en-US" dirty="0" smtClean="0"/>
              <a:t>より正確なトラック再構成を実現するために</a:t>
            </a:r>
            <a:r>
              <a:rPr kumimoji="1" lang="en-US" altLang="ja-JP" dirty="0" smtClean="0"/>
              <a:t>SOI</a:t>
            </a:r>
            <a:r>
              <a:rPr kumimoji="1" lang="ja-JP" altLang="en-US" dirty="0" smtClean="0"/>
              <a:t>検出器の導入を目指す。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A770F13-A30D-4CEF-8E30-C1AE2AEE07E1}" type="slidenum">
              <a:rPr kumimoji="1" lang="ja-JP" altLang="en-US" smtClean="0"/>
              <a:t>5</a:t>
            </a:fld>
            <a:endParaRPr kumimoji="1" lang="ja-JP" altLang="en-US"/>
          </a:p>
        </p:txBody>
      </p:sp>
    </p:spTree>
    <p:extLst>
      <p:ext uri="{BB962C8B-B14F-4D97-AF65-F5344CB8AC3E}">
        <p14:creationId xmlns:p14="http://schemas.microsoft.com/office/powerpoint/2010/main" val="179596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では、メインとなります</a:t>
            </a:r>
            <a:r>
              <a:rPr kumimoji="1" lang="en-US" altLang="ja-JP" dirty="0" smtClean="0"/>
              <a:t>PIXOR</a:t>
            </a:r>
            <a:r>
              <a:rPr kumimoji="1" lang="ja-JP" altLang="en-US" dirty="0" smtClean="0"/>
              <a:t>の話をさせて頂きたいと思います。</a:t>
            </a:r>
            <a:endParaRPr kumimoji="1" lang="en-US" altLang="ja-JP" dirty="0" smtClean="0"/>
          </a:p>
          <a:p>
            <a:r>
              <a:rPr kumimoji="1" lang="en-US" altLang="ja-JP" dirty="0" smtClean="0"/>
              <a:t>PIXOR</a:t>
            </a:r>
            <a:r>
              <a:rPr kumimoji="1" lang="ja-JP" altLang="en-US" dirty="0" smtClean="0"/>
              <a:t>とはこちらの図にあるような構造をしており、特徴としまして高い位置分解能、高機能な回路を搭載することが出来る、ピクセルとストリップの中間の構造をもつ検出器です。</a:t>
            </a:r>
            <a:endParaRPr kumimoji="1" lang="en-US" altLang="ja-JP" dirty="0" smtClean="0"/>
          </a:p>
          <a:p>
            <a:r>
              <a:rPr kumimoji="1" lang="ja-JP" altLang="en-US" dirty="0" smtClean="0"/>
              <a:t>通常のピクセル型検出器では、ピクセル１個１個を処理単位系としていますが、</a:t>
            </a:r>
            <a:r>
              <a:rPr kumimoji="1" lang="en-US" altLang="ja-JP" dirty="0" smtClean="0"/>
              <a:t>PIXOR</a:t>
            </a:r>
            <a:r>
              <a:rPr kumimoji="1" lang="ja-JP" altLang="en-US" dirty="0" smtClean="0"/>
              <a:t>では複数のピクセル、この図ですと、</a:t>
            </a:r>
            <a:r>
              <a:rPr kumimoji="1" lang="en-US" altLang="ja-JP" dirty="0" smtClean="0"/>
              <a:t>4×4</a:t>
            </a:r>
            <a:r>
              <a:rPr kumimoji="1" lang="ja-JP" altLang="en-US" dirty="0" smtClean="0"/>
              <a:t>のピクセルの集合体である</a:t>
            </a:r>
            <a:r>
              <a:rPr kumimoji="1" lang="en-US" altLang="ja-JP" dirty="0" smtClean="0"/>
              <a:t>Super Pixel</a:t>
            </a:r>
            <a:r>
              <a:rPr kumimoji="1" lang="ja-JP" altLang="en-US" dirty="0" smtClean="0"/>
              <a:t>を処理単位系としています。</a:t>
            </a:r>
            <a:endParaRPr kumimoji="1" lang="en-US" altLang="ja-JP" dirty="0" smtClean="0"/>
          </a:p>
          <a:p>
            <a:r>
              <a:rPr kumimoji="1" lang="ja-JP" altLang="en-US" dirty="0" smtClean="0"/>
              <a:t>処理単位系における信号検出の流れについてですが、こちらの緑色のピクセルに荷電粒子が入射したとすると、まず生じた電荷量を</a:t>
            </a:r>
            <a:r>
              <a:rPr kumimoji="1" lang="en-US" altLang="ja-JP" dirty="0" smtClean="0"/>
              <a:t>X</a:t>
            </a:r>
            <a:r>
              <a:rPr kumimoji="1" lang="ja-JP" altLang="en-US" dirty="0" err="1" smtClean="0"/>
              <a:t>、</a:t>
            </a:r>
            <a:r>
              <a:rPr kumimoji="1" lang="en-US" altLang="ja-JP" dirty="0" smtClean="0"/>
              <a:t>Y</a:t>
            </a:r>
            <a:r>
              <a:rPr kumimoji="1" lang="ja-JP" altLang="en-US" dirty="0" smtClean="0"/>
              <a:t>方向へ二分割します。そして、</a:t>
            </a:r>
            <a:r>
              <a:rPr kumimoji="1" lang="en-US" altLang="ja-JP" dirty="0" smtClean="0"/>
              <a:t>SP</a:t>
            </a:r>
            <a:r>
              <a:rPr kumimoji="1" lang="ja-JP" altLang="en-US" dirty="0" smtClean="0"/>
              <a:t>内の各列ごとに</a:t>
            </a:r>
            <a:r>
              <a:rPr kumimoji="1" lang="en-US" altLang="ja-JP" dirty="0" smtClean="0"/>
              <a:t>OR</a:t>
            </a:r>
            <a:r>
              <a:rPr kumimoji="1" lang="ja-JP" altLang="en-US" dirty="0" smtClean="0"/>
              <a:t>を取り、上部にある処理回路へ送るという一連の流れになります。</a:t>
            </a:r>
            <a:endParaRPr kumimoji="1" lang="en-US" altLang="ja-JP" dirty="0" smtClean="0"/>
          </a:p>
          <a:p>
            <a:endParaRPr kumimoji="1" lang="en-US" altLang="ja-JP" dirty="0" smtClean="0"/>
          </a:p>
          <a:p>
            <a:r>
              <a:rPr kumimoji="1" lang="ja-JP" altLang="en-US" dirty="0" smtClean="0"/>
              <a:t>また、先ほどピクセルとストリップの中間構造をもつと述べましたが、</a:t>
            </a:r>
            <a:r>
              <a:rPr kumimoji="1" lang="en-US" altLang="ja-JP" dirty="0" smtClean="0"/>
              <a:t>PIXOR</a:t>
            </a:r>
            <a:r>
              <a:rPr kumimoji="1" lang="ja-JP" altLang="en-US" dirty="0" smtClean="0"/>
              <a:t>はそれぞれに対してメリットがあります。</a:t>
            </a:r>
            <a:endParaRPr kumimoji="1" lang="en-US" altLang="ja-JP" dirty="0" smtClean="0"/>
          </a:p>
          <a:p>
            <a:r>
              <a:rPr kumimoji="1" lang="ja-JP" altLang="en-US" dirty="0" smtClean="0"/>
              <a:t>ピクセルに対しては位置分解能の改善です。通常ですと、</a:t>
            </a:r>
            <a:r>
              <a:rPr kumimoji="1" lang="en-US" altLang="ja-JP" dirty="0" err="1" smtClean="0"/>
              <a:t>n×n</a:t>
            </a:r>
            <a:r>
              <a:rPr kumimoji="1" lang="ja-JP" altLang="en-US" dirty="0" smtClean="0"/>
              <a:t>ピクセルの場合、</a:t>
            </a:r>
            <a:r>
              <a:rPr kumimoji="1" lang="en-US" altLang="ja-JP" dirty="0" smtClean="0"/>
              <a:t>n2</a:t>
            </a:r>
            <a:r>
              <a:rPr kumimoji="1" lang="ja-JP" altLang="en-US" dirty="0" smtClean="0"/>
              <a:t>個もの処理回路が必要となりますが、</a:t>
            </a:r>
            <a:r>
              <a:rPr kumimoji="1" lang="en-US" altLang="ja-JP" dirty="0" smtClean="0"/>
              <a:t>PIXOR</a:t>
            </a:r>
            <a:r>
              <a:rPr kumimoji="1" lang="ja-JP" altLang="en-US" dirty="0" smtClean="0"/>
              <a:t>ではそれが</a:t>
            </a:r>
            <a:r>
              <a:rPr kumimoji="1" lang="en-US" altLang="ja-JP" dirty="0" smtClean="0"/>
              <a:t>2n</a:t>
            </a:r>
            <a:r>
              <a:rPr kumimoji="1" lang="ja-JP" altLang="en-US" dirty="0" smtClean="0"/>
              <a:t>個で済むため、ピクセルサイズの制限が緩和されます。</a:t>
            </a:r>
            <a:endParaRPr kumimoji="1" lang="en-US" altLang="ja-JP" dirty="0" smtClean="0"/>
          </a:p>
          <a:p>
            <a:r>
              <a:rPr kumimoji="1" lang="ja-JP" altLang="en-US" dirty="0" smtClean="0"/>
              <a:t>ストリップに対しては、ゴースト発生・占有率の低下が挙げられます。</a:t>
            </a:r>
            <a:endParaRPr kumimoji="1" lang="en-US" altLang="ja-JP" dirty="0" smtClean="0"/>
          </a:p>
          <a:p>
            <a:r>
              <a:rPr kumimoji="1" lang="ja-JP" altLang="en-US" dirty="0" smtClean="0"/>
              <a:t>更に、これらは</a:t>
            </a:r>
            <a:r>
              <a:rPr kumimoji="1" lang="en-US" altLang="ja-JP" dirty="0" smtClean="0"/>
              <a:t>OR</a:t>
            </a:r>
            <a:r>
              <a:rPr kumimoji="1" lang="ja-JP" altLang="en-US" dirty="0" smtClean="0"/>
              <a:t>数を変更することで、使用者が求める性能に柔軟に対応することも可能になります。</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複数ピクセルで回路を共有することで、処理回路の大きさによるピクセルサイズ</a:t>
            </a:r>
            <a:endParaRPr kumimoji="1" lang="en-US" altLang="ja-JP" dirty="0" smtClean="0"/>
          </a:p>
          <a:p>
            <a:r>
              <a:rPr kumimoji="1" lang="ja-JP" altLang="en-US" dirty="0" smtClean="0"/>
              <a:t>の制限が無くなった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770F13-A30D-4CEF-8E30-C1AE2AEE07E1}" type="slidenum">
              <a:rPr kumimoji="1" lang="ja-JP" altLang="en-US" smtClean="0"/>
              <a:t>6</a:t>
            </a:fld>
            <a:endParaRPr kumimoji="1" lang="ja-JP" altLang="en-US"/>
          </a:p>
        </p:txBody>
      </p:sp>
    </p:spTree>
    <p:extLst>
      <p:ext uri="{BB962C8B-B14F-4D97-AF65-F5344CB8AC3E}">
        <p14:creationId xmlns:p14="http://schemas.microsoft.com/office/powerpoint/2010/main" val="87820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a:t>
            </a:r>
            <a:r>
              <a:rPr kumimoji="1" lang="en-US" altLang="ja-JP" dirty="0" smtClean="0"/>
              <a:t>PIXOR1</a:t>
            </a:r>
            <a:r>
              <a:rPr kumimoji="1" lang="ja-JP" altLang="en-US" dirty="0" smtClean="0"/>
              <a:t>の試験概要についてお話しします。</a:t>
            </a:r>
            <a:endParaRPr kumimoji="1" lang="en-US" altLang="ja-JP" dirty="0" smtClean="0"/>
          </a:p>
          <a:p>
            <a:r>
              <a:rPr kumimoji="1" lang="ja-JP" altLang="en-US" dirty="0" smtClean="0"/>
              <a:t>こちらの図が</a:t>
            </a:r>
            <a:r>
              <a:rPr kumimoji="1" lang="en-US" altLang="ja-JP" dirty="0" smtClean="0"/>
              <a:t>PIXOR1</a:t>
            </a:r>
            <a:r>
              <a:rPr kumimoji="1" lang="ja-JP" altLang="en-US" dirty="0" smtClean="0"/>
              <a:t>の処理回路の構造となっており、大きく分けて</a:t>
            </a:r>
            <a:endParaRPr kumimoji="1" lang="en-US" altLang="ja-JP" dirty="0" smtClean="0"/>
          </a:p>
          <a:p>
            <a:r>
              <a:rPr kumimoji="1" lang="ja-JP" altLang="en-US" dirty="0" smtClean="0"/>
              <a:t>・信号を二分割する</a:t>
            </a:r>
            <a:r>
              <a:rPr kumimoji="1" lang="en-US" altLang="ja-JP" dirty="0" smtClean="0"/>
              <a:t>PIXOR</a:t>
            </a:r>
            <a:r>
              <a:rPr kumimoji="1" lang="ja-JP" altLang="en-US" dirty="0" smtClean="0"/>
              <a:t>構造、</a:t>
            </a:r>
            <a:endParaRPr kumimoji="1" lang="en-US" altLang="ja-JP" dirty="0" smtClean="0"/>
          </a:p>
          <a:p>
            <a:r>
              <a:rPr kumimoji="1" lang="ja-JP" altLang="en-US" dirty="0" smtClean="0"/>
              <a:t>・アナログ回路部、</a:t>
            </a:r>
            <a:endParaRPr kumimoji="1" lang="en-US" altLang="ja-JP" dirty="0" smtClean="0"/>
          </a:p>
          <a:p>
            <a:r>
              <a:rPr kumimoji="1" lang="ja-JP" altLang="en-US" dirty="0" smtClean="0"/>
              <a:t>・デジタル回路部の３つからなります。</a:t>
            </a:r>
            <a:endParaRPr kumimoji="1" lang="en-US" altLang="ja-JP" dirty="0" smtClean="0"/>
          </a:p>
          <a:p>
            <a:endParaRPr kumimoji="1" lang="en-US" altLang="ja-JP" dirty="0" smtClean="0"/>
          </a:p>
          <a:p>
            <a:r>
              <a:rPr kumimoji="1" lang="ja-JP" altLang="en-US" dirty="0" smtClean="0"/>
              <a:t>また、試験の目安として大きく２つあり、アナログ出力を確認することで信号が２分割されているかを評価し、最終的に出力されるデジタル値により回路全体の評価を行います。</a:t>
            </a:r>
            <a:endParaRPr kumimoji="1" lang="en-US" altLang="ja-JP" dirty="0" smtClean="0"/>
          </a:p>
          <a:p>
            <a:r>
              <a:rPr kumimoji="1" lang="ja-JP" altLang="en-US" dirty="0" smtClean="0"/>
              <a:t>今回はこちらのアナログ波形を観測しました。</a:t>
            </a:r>
            <a:endParaRPr kumimoji="1" lang="en-US" altLang="ja-JP" dirty="0" smtClean="0"/>
          </a:p>
          <a:p>
            <a:r>
              <a:rPr kumimoji="1" lang="ja-JP" altLang="en-US" dirty="0" smtClean="0"/>
              <a:t>手法としては、</a:t>
            </a:r>
            <a:endParaRPr kumimoji="1" lang="en-US" altLang="ja-JP" dirty="0" smtClean="0"/>
          </a:p>
          <a:p>
            <a:r>
              <a:rPr kumimoji="1" lang="ja-JP" altLang="en-US" dirty="0" smtClean="0"/>
              <a:t>・テストパルスと、</a:t>
            </a:r>
            <a:r>
              <a:rPr kumimoji="1" lang="en-US" altLang="ja-JP" dirty="0" smtClean="0"/>
              <a:t>β</a:t>
            </a:r>
            <a:r>
              <a:rPr kumimoji="1" lang="ja-JP" altLang="en-US" dirty="0" smtClean="0"/>
              <a:t>線源である</a:t>
            </a:r>
            <a:r>
              <a:rPr kumimoji="1" lang="en-US" altLang="ja-JP" dirty="0" smtClean="0"/>
              <a:t>Sr-90</a:t>
            </a:r>
            <a:r>
              <a:rPr kumimoji="1" lang="ja-JP" altLang="en-US" dirty="0" smtClean="0"/>
              <a:t>を用いて応答波形を観測しました。</a:t>
            </a:r>
            <a:endParaRPr kumimoji="1" lang="en-US" altLang="ja-JP" dirty="0" smtClean="0"/>
          </a:p>
          <a:p>
            <a:r>
              <a:rPr kumimoji="1" lang="ja-JP" altLang="en-US" dirty="0" smtClean="0"/>
              <a:t>サーキット</a:t>
            </a:r>
            <a:r>
              <a:rPr kumimoji="1" lang="en-US" altLang="ja-JP" dirty="0" smtClean="0"/>
              <a:t>-ON-</a:t>
            </a:r>
            <a:r>
              <a:rPr kumimoji="1" lang="ja-JP" altLang="en-US" dirty="0" smtClean="0"/>
              <a:t>センサーと呼ばれる、センサー上に回路を接続したタイプで</a:t>
            </a:r>
            <a:r>
              <a:rPr kumimoji="1" lang="en-US" altLang="ja-JP" dirty="0" smtClean="0"/>
              <a:t>double SOI</a:t>
            </a:r>
            <a:r>
              <a:rPr kumimoji="1" lang="ja-JP" altLang="en-US" dirty="0" smtClean="0"/>
              <a:t>構造の時間処理型</a:t>
            </a:r>
            <a:r>
              <a:rPr kumimoji="1" lang="en-US" altLang="ja-JP" dirty="0" smtClean="0"/>
              <a:t>SOI</a:t>
            </a:r>
            <a:r>
              <a:rPr kumimoji="1" lang="ja-JP" altLang="en-US" dirty="0" smtClean="0"/>
              <a:t>検出器において初めて観測しました。</a:t>
            </a:r>
            <a:endParaRPr kumimoji="1" lang="en-US" altLang="ja-JP" dirty="0" smtClean="0"/>
          </a:p>
          <a:p>
            <a:endParaRPr kumimoji="1" lang="en-US" altLang="ja-JP" dirty="0" smtClean="0"/>
          </a:p>
          <a:p>
            <a:endParaRPr kumimoji="1" lang="en-US" altLang="ja-JP" dirty="0" smtClean="0"/>
          </a:p>
          <a:p>
            <a:r>
              <a:rPr kumimoji="1" lang="en-US" altLang="ja-JP" dirty="0" smtClean="0"/>
              <a:t>On</a:t>
            </a:r>
            <a:r>
              <a:rPr kumimoji="1" lang="ja-JP" altLang="en-US" dirty="0" smtClean="0"/>
              <a:t>センサーとは別に、</a:t>
            </a:r>
            <a:endParaRPr kumimoji="1" lang="en-US" altLang="ja-JP" dirty="0" smtClean="0"/>
          </a:p>
          <a:p>
            <a:r>
              <a:rPr kumimoji="1" lang="ja-JP" altLang="en-US" dirty="0" smtClean="0"/>
              <a:t>センサーと回路を重ねないで接続した形（</a:t>
            </a:r>
            <a:r>
              <a:rPr kumimoji="1" lang="en-US" altLang="ja-JP" dirty="0" smtClean="0"/>
              <a:t>Off</a:t>
            </a:r>
            <a:r>
              <a:rPr kumimoji="1" lang="ja-JP" altLang="en-US" dirty="0" smtClean="0"/>
              <a:t>センサーもあった）でも波形を確認したが、</a:t>
            </a:r>
            <a:endParaRPr kumimoji="1" lang="en-US" altLang="ja-JP" dirty="0" smtClean="0"/>
          </a:p>
          <a:p>
            <a:r>
              <a:rPr kumimoji="1" lang="ja-JP" altLang="en-US" dirty="0" smtClean="0"/>
              <a:t>実機で使う予定の</a:t>
            </a:r>
            <a:r>
              <a:rPr kumimoji="1" lang="en-US" altLang="ja-JP" dirty="0" smtClean="0"/>
              <a:t>On</a:t>
            </a:r>
            <a:r>
              <a:rPr kumimoji="1" lang="ja-JP" altLang="en-US" dirty="0" smtClean="0"/>
              <a:t>センサーにした途端、クロストークがかなり増えて発振が見られるようになった。</a:t>
            </a:r>
            <a:endParaRPr kumimoji="1" lang="en-US" altLang="ja-JP" dirty="0" smtClean="0"/>
          </a:p>
          <a:p>
            <a:endParaRPr kumimoji="1" lang="en-US" altLang="ja-JP" dirty="0" smtClean="0"/>
          </a:p>
          <a:p>
            <a:r>
              <a:rPr kumimoji="1" lang="ja-JP" altLang="en-US" dirty="0" smtClean="0"/>
              <a:t>今回、その検証を行った</a:t>
            </a:r>
            <a:endParaRPr kumimoji="1" lang="ja-JP" altLang="en-US" dirty="0"/>
          </a:p>
        </p:txBody>
      </p:sp>
      <p:sp>
        <p:nvSpPr>
          <p:cNvPr id="4" name="スライド番号プレースホルダー 3"/>
          <p:cNvSpPr>
            <a:spLocks noGrp="1"/>
          </p:cNvSpPr>
          <p:nvPr>
            <p:ph type="sldNum" sz="quarter" idx="10"/>
          </p:nvPr>
        </p:nvSpPr>
        <p:spPr/>
        <p:txBody>
          <a:bodyPr/>
          <a:lstStyle/>
          <a:p>
            <a:fld id="{EA770F13-A30D-4CEF-8E30-C1AE2AEE07E1}" type="slidenum">
              <a:rPr kumimoji="1" lang="ja-JP" altLang="en-US" smtClean="0"/>
              <a:t>7</a:t>
            </a:fld>
            <a:endParaRPr kumimoji="1" lang="ja-JP" altLang="en-US"/>
          </a:p>
        </p:txBody>
      </p:sp>
    </p:spTree>
    <p:extLst>
      <p:ext uri="{BB962C8B-B14F-4D97-AF65-F5344CB8AC3E}">
        <p14:creationId xmlns:p14="http://schemas.microsoft.com/office/powerpoint/2010/main" val="309291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こちらの図が実際に試験を行った際に用いたボードです。</a:t>
            </a:r>
            <a:endParaRPr kumimoji="1" lang="en-US" altLang="ja-JP" dirty="0" smtClean="0"/>
          </a:p>
          <a:p>
            <a:r>
              <a:rPr kumimoji="1" lang="en-US" altLang="ja-JP" dirty="0" smtClean="0"/>
              <a:t>PIXOR1</a:t>
            </a:r>
            <a:r>
              <a:rPr kumimoji="1" lang="ja-JP" altLang="en-US" dirty="0" smtClean="0"/>
              <a:t>用の評価ボードと</a:t>
            </a:r>
            <a:r>
              <a:rPr kumimoji="1" lang="en-US" altLang="ja-JP" dirty="0" smtClean="0"/>
              <a:t>SEABAS</a:t>
            </a:r>
            <a:r>
              <a:rPr kumimoji="1" lang="ja-JP" altLang="en-US" dirty="0" smtClean="0"/>
              <a:t>という</a:t>
            </a:r>
            <a:r>
              <a:rPr kumimoji="1" lang="en-US" altLang="ja-JP" dirty="0" smtClean="0"/>
              <a:t>SOI</a:t>
            </a:r>
            <a:r>
              <a:rPr kumimoji="1" lang="ja-JP" altLang="en-US" dirty="0" smtClean="0"/>
              <a:t>チップ用の汎用ボードを用いて評価を行いました。</a:t>
            </a:r>
            <a:endParaRPr kumimoji="1" lang="en-US" altLang="ja-JP" dirty="0" smtClean="0"/>
          </a:p>
          <a:p>
            <a:endParaRPr kumimoji="1" lang="en-US" altLang="ja-JP" dirty="0" smtClean="0"/>
          </a:p>
          <a:p>
            <a:r>
              <a:rPr kumimoji="1" lang="en-US" altLang="ja-JP" dirty="0" smtClean="0"/>
              <a:t>SEABAS</a:t>
            </a:r>
            <a:r>
              <a:rPr kumimoji="1" lang="ja-JP" altLang="en-US" dirty="0" err="1" smtClean="0"/>
              <a:t>には</a:t>
            </a:r>
            <a:r>
              <a:rPr kumimoji="1" lang="en-US" altLang="ja-JP" dirty="0" err="1" smtClean="0"/>
              <a:t>UserFPGA</a:t>
            </a:r>
            <a:r>
              <a:rPr kumimoji="1" lang="ja-JP" altLang="en-US" dirty="0" smtClean="0"/>
              <a:t>という、使用者が独自にデジタル回路を書き込むチップと外部とのデータのやり取りを仲介する</a:t>
            </a:r>
            <a:r>
              <a:rPr kumimoji="1" lang="en-US" altLang="ja-JP" dirty="0" err="1" smtClean="0"/>
              <a:t>SiTCP</a:t>
            </a:r>
            <a:r>
              <a:rPr kumimoji="1" lang="ja-JP" altLang="en-US" dirty="0" smtClean="0"/>
              <a:t>と呼ばれる汎用チップが搭載されています。</a:t>
            </a:r>
            <a:endParaRPr kumimoji="1" lang="en-US" altLang="ja-JP" dirty="0" smtClean="0"/>
          </a:p>
          <a:p>
            <a:r>
              <a:rPr kumimoji="1" lang="ja-JP" altLang="en-US" dirty="0" smtClean="0"/>
              <a:t>これを用いて実際に試験を行いました。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EA770F13-A30D-4CEF-8E30-C1AE2AEE07E1}" type="slidenum">
              <a:rPr kumimoji="1" lang="ja-JP" altLang="en-US" smtClean="0"/>
              <a:t>8</a:t>
            </a:fld>
            <a:endParaRPr kumimoji="1" lang="ja-JP" altLang="en-US"/>
          </a:p>
        </p:txBody>
      </p:sp>
    </p:spTree>
    <p:extLst>
      <p:ext uri="{BB962C8B-B14F-4D97-AF65-F5344CB8AC3E}">
        <p14:creationId xmlns:p14="http://schemas.microsoft.com/office/powerpoint/2010/main" val="41386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まず、テストパルス応答結果についてお話しします。</a:t>
            </a:r>
            <a:endParaRPr kumimoji="1" lang="en-US" altLang="ja-JP" dirty="0" smtClean="0"/>
          </a:p>
          <a:p>
            <a:r>
              <a:rPr kumimoji="1" lang="ja-JP" altLang="en-US" dirty="0" smtClean="0"/>
              <a:t>こちらの図は入力波高値を電子数に換算して、それぞれ</a:t>
            </a:r>
            <a:r>
              <a:rPr kumimoji="1" lang="en-US" altLang="ja-JP" dirty="0" smtClean="0"/>
              <a:t>2500e-</a:t>
            </a:r>
            <a:r>
              <a:rPr kumimoji="1" lang="ja-JP" altLang="en-US" dirty="0" err="1" smtClean="0"/>
              <a:t>、</a:t>
            </a:r>
            <a:r>
              <a:rPr kumimoji="1" lang="en-US" altLang="ja-JP" dirty="0" smtClean="0"/>
              <a:t>3750e-</a:t>
            </a:r>
            <a:r>
              <a:rPr kumimoji="1" lang="ja-JP" altLang="en-US" dirty="0" smtClean="0"/>
              <a:t>のテストパルスを</a:t>
            </a:r>
            <a:endParaRPr kumimoji="1" lang="en-US" altLang="ja-JP" dirty="0" smtClean="0"/>
          </a:p>
          <a:p>
            <a:r>
              <a:rPr kumimoji="1" lang="ja-JP" altLang="en-US" dirty="0" smtClean="0"/>
              <a:t>入力した際の応答波形を示したものです。</a:t>
            </a:r>
            <a:endParaRPr kumimoji="1" lang="en-US" altLang="ja-JP" dirty="0" smtClean="0"/>
          </a:p>
          <a:p>
            <a:endParaRPr kumimoji="1" lang="en-US" altLang="ja-JP" dirty="0" smtClean="0"/>
          </a:p>
          <a:p>
            <a:r>
              <a:rPr kumimoji="1" lang="ja-JP" altLang="en-US" dirty="0" smtClean="0"/>
              <a:t>入力電子数の増加につれて応答波高値が増加しているのが分かります。</a:t>
            </a:r>
            <a:endParaRPr kumimoji="1" lang="en-US" altLang="ja-JP" dirty="0" smtClean="0"/>
          </a:p>
          <a:p>
            <a:r>
              <a:rPr kumimoji="1" lang="ja-JP" altLang="en-US" dirty="0" smtClean="0"/>
              <a:t>これからサーキット</a:t>
            </a:r>
            <a:r>
              <a:rPr kumimoji="1" lang="en-US" altLang="ja-JP" dirty="0" smtClean="0"/>
              <a:t>-ON-</a:t>
            </a:r>
            <a:r>
              <a:rPr kumimoji="1" lang="ja-JP" altLang="en-US" dirty="0" smtClean="0"/>
              <a:t>センサー型における回路の正常動作を確認しましたので、</a:t>
            </a:r>
            <a:endParaRPr kumimoji="1" lang="en-US" altLang="ja-JP" dirty="0" smtClean="0"/>
          </a:p>
          <a:p>
            <a:r>
              <a:rPr kumimoji="1" lang="ja-JP" altLang="en-US" dirty="0" smtClean="0"/>
              <a:t>続いて実際に放射線源である</a:t>
            </a:r>
            <a:r>
              <a:rPr kumimoji="1" lang="en-US" altLang="ja-JP" dirty="0" err="1" smtClean="0"/>
              <a:t>Sr</a:t>
            </a:r>
            <a:r>
              <a:rPr kumimoji="1" lang="en-US" altLang="ja-JP" dirty="0" smtClean="0"/>
              <a:t> – 90</a:t>
            </a:r>
            <a:r>
              <a:rPr kumimoji="1" lang="ja-JP" altLang="en-US" dirty="0" smtClean="0"/>
              <a:t>を用いて応答波形を確認しました。</a:t>
            </a:r>
            <a:endParaRPr kumimoji="1" lang="en-US" altLang="ja-JP" dirty="0" smtClean="0"/>
          </a:p>
          <a:p>
            <a:endParaRPr kumimoji="1" lang="en-US" altLang="ja-JP" dirty="0" smtClean="0"/>
          </a:p>
          <a:p>
            <a:endParaRPr kumimoji="1" lang="en-US" altLang="ja-JP" dirty="0" smtClean="0"/>
          </a:p>
          <a:p>
            <a:r>
              <a:rPr kumimoji="1" lang="ja-JP" altLang="en-US" dirty="0" smtClean="0"/>
              <a:t>設計値 </a:t>
            </a:r>
            <a:r>
              <a:rPr kumimoji="1" lang="en-US" altLang="ja-JP" dirty="0" smtClean="0"/>
              <a:t>Gain ~130uV/e-</a:t>
            </a:r>
            <a:endParaRPr kumimoji="1" lang="ja-JP" altLang="en-US" dirty="0"/>
          </a:p>
        </p:txBody>
      </p:sp>
      <p:sp>
        <p:nvSpPr>
          <p:cNvPr id="4" name="スライド番号プレースホルダー 3"/>
          <p:cNvSpPr>
            <a:spLocks noGrp="1"/>
          </p:cNvSpPr>
          <p:nvPr>
            <p:ph type="sldNum" sz="quarter" idx="10"/>
          </p:nvPr>
        </p:nvSpPr>
        <p:spPr/>
        <p:txBody>
          <a:bodyPr/>
          <a:lstStyle/>
          <a:p>
            <a:fld id="{EA770F13-A30D-4CEF-8E30-C1AE2AEE07E1}" type="slidenum">
              <a:rPr kumimoji="1" lang="ja-JP" altLang="en-US" smtClean="0"/>
              <a:t>9</a:t>
            </a:fld>
            <a:endParaRPr kumimoji="1" lang="ja-JP" altLang="en-US"/>
          </a:p>
        </p:txBody>
      </p:sp>
    </p:spTree>
    <p:extLst>
      <p:ext uri="{BB962C8B-B14F-4D97-AF65-F5344CB8AC3E}">
        <p14:creationId xmlns:p14="http://schemas.microsoft.com/office/powerpoint/2010/main" val="312436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lvl1pPr algn="l">
              <a:defRPr sz="3600">
                <a:latin typeface="メイリオ" pitchFamily="50" charset="-128"/>
                <a:ea typeface="メイリオ" pitchFamily="50" charset="-128"/>
                <a:cs typeface="メイリオ" pitchFamily="50" charset="-128"/>
              </a:defRPr>
            </a:lvl1pPr>
          </a:lstStyle>
          <a:p>
            <a:r>
              <a:rPr kumimoji="1" lang="ja-JP" altLang="en-US"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340768"/>
            <a:ext cx="8229600" cy="4785395"/>
          </a:xfrm>
        </p:spPr>
        <p:txBody>
          <a:bodyPr/>
          <a:lstStyle>
            <a:lvl1pPr>
              <a:defRPr sz="20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cxnSp>
        <p:nvCxnSpPr>
          <p:cNvPr id="8" name="直線コネクタ 7"/>
          <p:cNvCxnSpPr/>
          <p:nvPr userDrawn="1"/>
        </p:nvCxnSpPr>
        <p:spPr>
          <a:xfrm>
            <a:off x="179512" y="1124744"/>
            <a:ext cx="410445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2" idx="1"/>
          </p:cNvCxnSpPr>
          <p:nvPr userDrawn="1"/>
        </p:nvCxnSpPr>
        <p:spPr>
          <a:xfrm>
            <a:off x="457200" y="699691"/>
            <a:ext cx="10344" cy="121714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8984248" y="-5117"/>
            <a:ext cx="0" cy="338437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flipH="1">
            <a:off x="8491496" y="6480632"/>
            <a:ext cx="28803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9038840" y="0"/>
            <a:ext cx="0" cy="357301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847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spTree>
    <p:extLst>
      <p:ext uri="{BB962C8B-B14F-4D97-AF65-F5344CB8AC3E}">
        <p14:creationId xmlns:p14="http://schemas.microsoft.com/office/powerpoint/2010/main" val="298599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spTree>
    <p:extLst>
      <p:ext uri="{BB962C8B-B14F-4D97-AF65-F5344CB8AC3E}">
        <p14:creationId xmlns:p14="http://schemas.microsoft.com/office/powerpoint/2010/main" val="207226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cxnSp>
        <p:nvCxnSpPr>
          <p:cNvPr id="8" name="直線コネクタ 7"/>
          <p:cNvCxnSpPr/>
          <p:nvPr userDrawn="1"/>
        </p:nvCxnSpPr>
        <p:spPr>
          <a:xfrm>
            <a:off x="1402312" y="3221936"/>
            <a:ext cx="50405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717568" y="3256768"/>
            <a:ext cx="511256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48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spTree>
    <p:extLst>
      <p:ext uri="{BB962C8B-B14F-4D97-AF65-F5344CB8AC3E}">
        <p14:creationId xmlns:p14="http://schemas.microsoft.com/office/powerpoint/2010/main" val="423586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2013/3/26 Thu</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7" name="スライド番号プレースホルダー 6"/>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spTree>
    <p:extLst>
      <p:ext uri="{BB962C8B-B14F-4D97-AF65-F5344CB8AC3E}">
        <p14:creationId xmlns:p14="http://schemas.microsoft.com/office/powerpoint/2010/main" val="232708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2013/3/26 Thu</a:t>
            </a:r>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9" name="スライド番号プレースホルダー 8"/>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spTree>
    <p:extLst>
      <p:ext uri="{BB962C8B-B14F-4D97-AF65-F5344CB8AC3E}">
        <p14:creationId xmlns:p14="http://schemas.microsoft.com/office/powerpoint/2010/main" val="88173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2013/3/26 Thu</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5" name="スライド番号プレースホルダー 4"/>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spTree>
    <p:extLst>
      <p:ext uri="{BB962C8B-B14F-4D97-AF65-F5344CB8AC3E}">
        <p14:creationId xmlns:p14="http://schemas.microsoft.com/office/powerpoint/2010/main" val="334794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2013/3/26 Thu</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4" name="スライド番号プレースホルダー 3"/>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spTree>
    <p:extLst>
      <p:ext uri="{BB962C8B-B14F-4D97-AF65-F5344CB8AC3E}">
        <p14:creationId xmlns:p14="http://schemas.microsoft.com/office/powerpoint/2010/main" val="46590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2013/3/26 Thu</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7" name="スライド番号プレースホルダー 6"/>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spTree>
    <p:extLst>
      <p:ext uri="{BB962C8B-B14F-4D97-AF65-F5344CB8AC3E}">
        <p14:creationId xmlns:p14="http://schemas.microsoft.com/office/powerpoint/2010/main" val="260267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2013/3/26 Thu</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7" name="スライド番号プレースホルダー 6"/>
          <p:cNvSpPr>
            <a:spLocks noGrp="1"/>
          </p:cNvSpPr>
          <p:nvPr>
            <p:ph type="sldNum" sz="quarter" idx="12"/>
          </p:nvPr>
        </p:nvSpPr>
        <p:spPr/>
        <p:txBody>
          <a:bodyPr/>
          <a:lstStyle/>
          <a:p>
            <a:fld id="{7DFED0A7-85A9-4924-BDBF-4572CE1EA217}" type="slidenum">
              <a:rPr kumimoji="1" lang="ja-JP" altLang="en-US" smtClean="0"/>
              <a:t>‹#›</a:t>
            </a:fld>
            <a:endParaRPr kumimoji="1" lang="ja-JP" altLang="en-US"/>
          </a:p>
        </p:txBody>
      </p:sp>
    </p:spTree>
    <p:extLst>
      <p:ext uri="{BB962C8B-B14F-4D97-AF65-F5344CB8AC3E}">
        <p14:creationId xmlns:p14="http://schemas.microsoft.com/office/powerpoint/2010/main" val="429472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2013/3/26 Thu</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ED0A7-85A9-4924-BDBF-4572CE1EA217}" type="slidenum">
              <a:rPr kumimoji="1" lang="ja-JP" altLang="en-US" smtClean="0"/>
              <a:t>‹#›</a:t>
            </a:fld>
            <a:endParaRPr kumimoji="1" lang="ja-JP" altLang="en-US"/>
          </a:p>
        </p:txBody>
      </p:sp>
      <p:cxnSp>
        <p:nvCxnSpPr>
          <p:cNvPr id="7" name="直線コネクタ 6"/>
          <p:cNvCxnSpPr/>
          <p:nvPr/>
        </p:nvCxnSpPr>
        <p:spPr>
          <a:xfrm flipH="1">
            <a:off x="8491496" y="6480632"/>
            <a:ext cx="28803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userDrawn="1"/>
        </p:nvSpPr>
        <p:spPr>
          <a:xfrm>
            <a:off x="8430554" y="6545818"/>
            <a:ext cx="689016" cy="369332"/>
          </a:xfrm>
          <a:prstGeom prst="rect">
            <a:avLst/>
          </a:prstGeom>
          <a:noFill/>
        </p:spPr>
        <p:txBody>
          <a:bodyPr wrap="square" rtlCol="0">
            <a:spAutoFit/>
          </a:bodyPr>
          <a:lstStyle/>
          <a:p>
            <a:pPr algn="ctr"/>
            <a:r>
              <a:rPr kumimoji="1" lang="en-US" altLang="ja-JP" b="1" dirty="0" smtClean="0">
                <a:latin typeface="Arial" pitchFamily="34" charset="0"/>
                <a:cs typeface="Arial" pitchFamily="34" charset="0"/>
              </a:rPr>
              <a:t>11</a:t>
            </a:r>
            <a:endParaRPr kumimoji="1" lang="ja-JP" altLang="en-US" b="1" dirty="0">
              <a:latin typeface="Arial" pitchFamily="34" charset="0"/>
              <a:cs typeface="Arial" pitchFamily="34" charset="0"/>
            </a:endParaRPr>
          </a:p>
        </p:txBody>
      </p:sp>
    </p:spTree>
    <p:extLst>
      <p:ext uri="{BB962C8B-B14F-4D97-AF65-F5344CB8AC3E}">
        <p14:creationId xmlns:p14="http://schemas.microsoft.com/office/powerpoint/2010/main" val="66900461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950806"/>
            <a:ext cx="7772400" cy="1470025"/>
          </a:xfrm>
        </p:spPr>
        <p:txBody>
          <a:bodyPr>
            <a:normAutofit/>
          </a:bodyPr>
          <a:lstStyle/>
          <a:p>
            <a:pPr algn="l"/>
            <a:r>
              <a:rPr kumimoji="1" lang="en-US" altLang="ja-JP" sz="3600" dirty="0" smtClean="0">
                <a:latin typeface="Arial" pitchFamily="34" charset="0"/>
                <a:ea typeface="メイリオ" pitchFamily="50" charset="-128"/>
                <a:cs typeface="Arial" pitchFamily="34" charset="0"/>
              </a:rPr>
              <a:t>Belle II </a:t>
            </a:r>
            <a:r>
              <a:rPr kumimoji="1" lang="ja-JP" altLang="en-US" sz="3600" dirty="0" smtClean="0">
                <a:latin typeface="Arial" pitchFamily="34" charset="0"/>
                <a:ea typeface="メイリオ" pitchFamily="50" charset="-128"/>
                <a:cs typeface="Arial" pitchFamily="34" charset="0"/>
              </a:rPr>
              <a:t>実験に向けた</a:t>
            </a:r>
            <a:r>
              <a:rPr kumimoji="1" lang="en-US" altLang="ja-JP" sz="3600" dirty="0" smtClean="0">
                <a:latin typeface="Arial" pitchFamily="34" charset="0"/>
                <a:ea typeface="メイリオ" pitchFamily="50" charset="-128"/>
                <a:cs typeface="Arial" pitchFamily="34" charset="0"/>
              </a:rPr>
              <a:t/>
            </a:r>
            <a:br>
              <a:rPr kumimoji="1" lang="en-US" altLang="ja-JP" sz="3600" dirty="0" smtClean="0">
                <a:latin typeface="Arial" pitchFamily="34" charset="0"/>
                <a:ea typeface="メイリオ" pitchFamily="50" charset="-128"/>
                <a:cs typeface="Arial" pitchFamily="34" charset="0"/>
              </a:rPr>
            </a:br>
            <a:r>
              <a:rPr lang="en-US" altLang="ja-JP" sz="3600" dirty="0" smtClean="0">
                <a:latin typeface="Arial" pitchFamily="34" charset="0"/>
                <a:ea typeface="メイリオ" pitchFamily="50" charset="-128"/>
                <a:cs typeface="Arial" pitchFamily="34" charset="0"/>
              </a:rPr>
              <a:t>SOI</a:t>
            </a:r>
            <a:r>
              <a:rPr lang="ja-JP" altLang="en-US" sz="3600" dirty="0" smtClean="0">
                <a:latin typeface="Arial" pitchFamily="34" charset="0"/>
                <a:ea typeface="メイリオ" pitchFamily="50" charset="-128"/>
                <a:cs typeface="Arial" pitchFamily="34" charset="0"/>
              </a:rPr>
              <a:t>検出器</a:t>
            </a:r>
            <a:r>
              <a:rPr lang="en-US" altLang="ja-JP" sz="3600" dirty="0" smtClean="0">
                <a:latin typeface="Arial" pitchFamily="34" charset="0"/>
                <a:ea typeface="メイリオ" pitchFamily="50" charset="-128"/>
                <a:cs typeface="Arial" pitchFamily="34" charset="0"/>
              </a:rPr>
              <a:t>:PIXOR</a:t>
            </a:r>
            <a:r>
              <a:rPr lang="ja-JP" altLang="en-US" sz="3600" dirty="0" smtClean="0">
                <a:latin typeface="Arial" pitchFamily="34" charset="0"/>
                <a:ea typeface="メイリオ" pitchFamily="50" charset="-128"/>
                <a:cs typeface="Arial" pitchFamily="34" charset="0"/>
              </a:rPr>
              <a:t>の動作確認試験</a:t>
            </a:r>
            <a:endParaRPr kumimoji="1" lang="ja-JP" altLang="en-US" sz="3600" dirty="0">
              <a:latin typeface="Arial" pitchFamily="34" charset="0"/>
              <a:ea typeface="メイリオ" pitchFamily="50" charset="-128"/>
              <a:cs typeface="Arial" pitchFamily="34" charset="0"/>
            </a:endParaRPr>
          </a:p>
        </p:txBody>
      </p:sp>
      <p:sp>
        <p:nvSpPr>
          <p:cNvPr id="3" name="サブタイトル 2"/>
          <p:cNvSpPr>
            <a:spLocks noGrp="1"/>
          </p:cNvSpPr>
          <p:nvPr>
            <p:ph type="subTitle" idx="1"/>
          </p:nvPr>
        </p:nvSpPr>
        <p:spPr>
          <a:xfrm>
            <a:off x="1371600" y="3886200"/>
            <a:ext cx="6800800" cy="2135088"/>
          </a:xfrm>
        </p:spPr>
        <p:txBody>
          <a:bodyPr>
            <a:normAutofit/>
          </a:bodyPr>
          <a:lstStyle/>
          <a:p>
            <a:r>
              <a:rPr lang="ja-JP" altLang="en-US" sz="2200" dirty="0">
                <a:solidFill>
                  <a:schemeClr val="tx1"/>
                </a:solidFill>
                <a:latin typeface="メイリオ" pitchFamily="50" charset="-128"/>
                <a:ea typeface="メイリオ" pitchFamily="50" charset="-128"/>
                <a:cs typeface="メイリオ" pitchFamily="50" charset="-128"/>
              </a:rPr>
              <a:t>東北</a:t>
            </a:r>
            <a:r>
              <a:rPr lang="ja-JP" altLang="en-US" sz="2200" dirty="0" smtClean="0">
                <a:solidFill>
                  <a:schemeClr val="tx1"/>
                </a:solidFill>
                <a:latin typeface="メイリオ" pitchFamily="50" charset="-128"/>
                <a:ea typeface="メイリオ" pitchFamily="50" charset="-128"/>
                <a:cs typeface="メイリオ" pitchFamily="50" charset="-128"/>
              </a:rPr>
              <a:t>大学　</a:t>
            </a:r>
            <a:r>
              <a:rPr lang="ja-JP" altLang="en-US" sz="2200" b="1" u="sng" dirty="0" smtClean="0">
                <a:solidFill>
                  <a:schemeClr val="tx1"/>
                </a:solidFill>
                <a:latin typeface="メイリオ" pitchFamily="50" charset="-128"/>
                <a:ea typeface="メイリオ" pitchFamily="50" charset="-128"/>
                <a:cs typeface="メイリオ" pitchFamily="50" charset="-128"/>
              </a:rPr>
              <a:t>篠田直幸</a:t>
            </a:r>
            <a:r>
              <a:rPr lang="ja-JP" altLang="en-US" sz="2200" dirty="0" smtClean="0">
                <a:solidFill>
                  <a:schemeClr val="tx1"/>
                </a:solidFill>
                <a:latin typeface="メイリオ" pitchFamily="50" charset="-128"/>
                <a:ea typeface="メイリオ" pitchFamily="50" charset="-128"/>
                <a:cs typeface="メイリオ" pitchFamily="50" charset="-128"/>
              </a:rPr>
              <a:t>、小野善将、石川明正、山本均</a:t>
            </a:r>
            <a:endParaRPr lang="en-US" altLang="ja-JP" sz="2200" dirty="0" smtClean="0">
              <a:solidFill>
                <a:schemeClr val="tx1"/>
              </a:solidFill>
              <a:latin typeface="メイリオ" pitchFamily="50" charset="-128"/>
              <a:ea typeface="メイリオ" pitchFamily="50" charset="-128"/>
              <a:cs typeface="メイリオ" pitchFamily="50" charset="-128"/>
            </a:endParaRPr>
          </a:p>
          <a:p>
            <a:r>
              <a:rPr lang="ja-JP" altLang="en-US" sz="2200" dirty="0" smtClean="0">
                <a:solidFill>
                  <a:schemeClr val="tx1"/>
                </a:solidFill>
                <a:latin typeface="メイリオ" pitchFamily="50" charset="-128"/>
                <a:ea typeface="メイリオ" pitchFamily="50" charset="-128"/>
                <a:cs typeface="メイリオ" pitchFamily="50" charset="-128"/>
              </a:rPr>
              <a:t>高エネ研　新井康夫、坪山透</a:t>
            </a:r>
            <a:endParaRPr lang="en-US" altLang="ja-JP" sz="2200" dirty="0" smtClean="0">
              <a:solidFill>
                <a:schemeClr val="tx1"/>
              </a:solidFill>
              <a:latin typeface="メイリオ" pitchFamily="50" charset="-128"/>
              <a:ea typeface="メイリオ" pitchFamily="50" charset="-128"/>
              <a:cs typeface="メイリオ" pitchFamily="50" charset="-128"/>
            </a:endParaRPr>
          </a:p>
          <a:p>
            <a:r>
              <a:rPr lang="en-US" altLang="ja-JP" sz="2200" dirty="0" smtClean="0">
                <a:solidFill>
                  <a:schemeClr val="tx1"/>
                </a:solidFill>
                <a:latin typeface="Arial" pitchFamily="34" charset="0"/>
                <a:ea typeface="メイリオ" pitchFamily="50" charset="-128"/>
                <a:cs typeface="Arial" pitchFamily="34" charset="0"/>
              </a:rPr>
              <a:t>A-R-Tec Corp.</a:t>
            </a:r>
            <a:r>
              <a:rPr lang="ja-JP" altLang="en-US" sz="2200" dirty="0" smtClean="0">
                <a:solidFill>
                  <a:schemeClr val="tx1"/>
                </a:solidFill>
                <a:latin typeface="Arial" pitchFamily="34" charset="0"/>
                <a:ea typeface="メイリオ" pitchFamily="50" charset="-128"/>
                <a:cs typeface="Arial" pitchFamily="34" charset="0"/>
              </a:rPr>
              <a:t>　今村俊文、岩田穆、大本貴文</a:t>
            </a:r>
            <a:endParaRPr lang="en-US" altLang="ja-JP" sz="2200" dirty="0" smtClean="0">
              <a:solidFill>
                <a:schemeClr val="tx1"/>
              </a:solidFill>
              <a:latin typeface="Arial" pitchFamily="34" charset="0"/>
              <a:ea typeface="メイリオ" pitchFamily="50" charset="-128"/>
              <a:cs typeface="Arial" pitchFamily="34" charset="0"/>
            </a:endParaRPr>
          </a:p>
          <a:p>
            <a:r>
              <a:rPr lang="ja-JP" altLang="en-US" sz="2200" dirty="0">
                <a:solidFill>
                  <a:schemeClr val="tx1"/>
                </a:solidFill>
                <a:latin typeface="Arial" pitchFamily="34" charset="0"/>
                <a:ea typeface="メイリオ" pitchFamily="50" charset="-128"/>
                <a:cs typeface="Arial" pitchFamily="34" charset="0"/>
              </a:rPr>
              <a:t>東京</a:t>
            </a:r>
            <a:r>
              <a:rPr lang="ja-JP" altLang="en-US" sz="2200" dirty="0" smtClean="0">
                <a:solidFill>
                  <a:schemeClr val="tx1"/>
                </a:solidFill>
                <a:latin typeface="Arial" pitchFamily="34" charset="0"/>
                <a:ea typeface="メイリオ" pitchFamily="50" charset="-128"/>
                <a:cs typeface="Arial" pitchFamily="34" charset="0"/>
              </a:rPr>
              <a:t>大学　小貫良行</a:t>
            </a:r>
            <a:endParaRPr lang="en-US" altLang="ja-JP" sz="2200" dirty="0" smtClean="0">
              <a:solidFill>
                <a:schemeClr val="tx1"/>
              </a:solidFill>
              <a:latin typeface="Arial" pitchFamily="34" charset="0"/>
              <a:ea typeface="メイリオ" pitchFamily="50" charset="-128"/>
              <a:cs typeface="Arial" pitchFamily="34" charset="0"/>
            </a:endParaRPr>
          </a:p>
          <a:p>
            <a:r>
              <a:rPr lang="ja-JP" altLang="en-US" sz="2200" dirty="0" smtClean="0">
                <a:solidFill>
                  <a:schemeClr val="tx1"/>
                </a:solidFill>
                <a:latin typeface="Arial" pitchFamily="34" charset="0"/>
                <a:ea typeface="メイリオ" pitchFamily="50" charset="-128"/>
                <a:cs typeface="Arial" pitchFamily="34" charset="0"/>
              </a:rPr>
              <a:t>他</a:t>
            </a:r>
            <a:r>
              <a:rPr lang="en-US" altLang="ja-JP" sz="2200" dirty="0" smtClean="0">
                <a:solidFill>
                  <a:schemeClr val="tx1"/>
                </a:solidFill>
                <a:latin typeface="Arial" pitchFamily="34" charset="0"/>
                <a:ea typeface="メイリオ" pitchFamily="50" charset="-128"/>
                <a:cs typeface="Arial" pitchFamily="34" charset="0"/>
              </a:rPr>
              <a:t>SOIPIX</a:t>
            </a:r>
            <a:r>
              <a:rPr lang="ja-JP" altLang="en-US" sz="2200" dirty="0" smtClean="0">
                <a:solidFill>
                  <a:schemeClr val="tx1"/>
                </a:solidFill>
                <a:latin typeface="Arial" pitchFamily="34" charset="0"/>
                <a:ea typeface="メイリオ" pitchFamily="50" charset="-128"/>
                <a:cs typeface="Arial" pitchFamily="34" charset="0"/>
              </a:rPr>
              <a:t>グループ</a:t>
            </a:r>
            <a:endParaRPr lang="en-US" altLang="ja-JP" sz="2200" dirty="0" smtClean="0">
              <a:solidFill>
                <a:schemeClr val="tx1"/>
              </a:solidFill>
              <a:latin typeface="Arial" pitchFamily="34" charset="0"/>
              <a:ea typeface="メイリオ" pitchFamily="50" charset="-128"/>
              <a:cs typeface="Arial" pitchFamily="34" charset="0"/>
            </a:endParaRPr>
          </a:p>
        </p:txBody>
      </p:sp>
      <p:sp>
        <p:nvSpPr>
          <p:cNvPr id="4" name="フッター プレースホルダー 3"/>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5" name="スライド番号プレースホルダー 4"/>
          <p:cNvSpPr>
            <a:spLocks noGrp="1"/>
          </p:cNvSpPr>
          <p:nvPr>
            <p:ph type="sldNum" sz="quarter" idx="12"/>
          </p:nvPr>
        </p:nvSpPr>
        <p:spPr/>
        <p:txBody>
          <a:bodyPr/>
          <a:lstStyle/>
          <a:p>
            <a:fld id="{7DFED0A7-85A9-4924-BDBF-4572CE1EA217}" type="slidenum">
              <a:rPr kumimoji="1" lang="ja-JP" altLang="en-US" smtClean="0"/>
              <a:t>1</a:t>
            </a:fld>
            <a:endParaRPr kumimoji="1" lang="ja-JP" altLang="en-US"/>
          </a:p>
        </p:txBody>
      </p:sp>
      <p:pic>
        <p:nvPicPr>
          <p:cNvPr id="1030" name="Picture 6" descr="https://encrypted-tbn3.gstatic.com/images?q=tbn:ANd9GcS3_M2DQeKbWHy1cYrYNT5M_YqCX_qCsSciLZTERsZLvUhaW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2"/>
            <a:ext cx="1346753" cy="1340768"/>
          </a:xfrm>
          <a:prstGeom prst="rect">
            <a:avLst/>
          </a:prstGeom>
          <a:noFill/>
          <a:extLst>
            <a:ext uri="{909E8E84-426E-40DD-AFC4-6F175D3DCCD1}">
              <a14:hiddenFill xmlns:a14="http://schemas.microsoft.com/office/drawing/2010/main">
                <a:solidFill>
                  <a:srgbClr val="FFFFFF"/>
                </a:solidFill>
              </a14:hiddenFill>
            </a:ext>
          </a:extLst>
        </p:spPr>
      </p:pic>
      <p:sp>
        <p:nvSpPr>
          <p:cNvPr id="6" name="日付プレースホルダー 5"/>
          <p:cNvSpPr>
            <a:spLocks noGrp="1"/>
          </p:cNvSpPr>
          <p:nvPr>
            <p:ph type="dt" sz="half" idx="10"/>
          </p:nvPr>
        </p:nvSpPr>
        <p:spPr/>
        <p:txBody>
          <a:bodyPr/>
          <a:lstStyle/>
          <a:p>
            <a:r>
              <a:rPr kumimoji="1" lang="en-US" altLang="ja-JP" smtClean="0"/>
              <a:t>2013/3/26 Thu</a:t>
            </a:r>
            <a:endParaRPr kumimoji="1" lang="ja-JP" altLang="en-US"/>
          </a:p>
        </p:txBody>
      </p:sp>
      <p:pic>
        <p:nvPicPr>
          <p:cNvPr id="1026"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302985"/>
            <a:ext cx="2439876" cy="677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belle2.kek.jp/images/KEK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6504" y="375156"/>
            <a:ext cx="9525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99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tek0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402" y="2546657"/>
            <a:ext cx="4248799" cy="318659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en-US" altLang="ja-JP" dirty="0">
                <a:latin typeface="Symbol" pitchFamily="18" charset="2"/>
                <a:cs typeface="Arial" pitchFamily="34" charset="0"/>
              </a:rPr>
              <a:t>b</a:t>
            </a:r>
            <a:r>
              <a:rPr kumimoji="1" lang="ja-JP" altLang="en-US" dirty="0" smtClean="0">
                <a:latin typeface="Arial" pitchFamily="34" charset="0"/>
                <a:cs typeface="Arial" pitchFamily="34" charset="0"/>
              </a:rPr>
              <a:t>線応答確認</a:t>
            </a:r>
            <a:r>
              <a:rPr lang="ja-JP" altLang="en-US" dirty="0">
                <a:latin typeface="Arial" pitchFamily="34" charset="0"/>
                <a:cs typeface="Arial" pitchFamily="34" charset="0"/>
              </a:rPr>
              <a:t>試験</a:t>
            </a:r>
            <a:endParaRPr kumimoji="1" lang="ja-JP" altLang="en-US" dirty="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10</a:t>
            </a:fld>
            <a:endParaRPr kumimoji="1" lang="ja-JP" altLang="en-US"/>
          </a:p>
        </p:txBody>
      </p:sp>
      <p:sp>
        <p:nvSpPr>
          <p:cNvPr id="3" name="テキスト ボックス 2"/>
          <p:cNvSpPr txBox="1"/>
          <p:nvPr/>
        </p:nvSpPr>
        <p:spPr>
          <a:xfrm>
            <a:off x="467543" y="1163057"/>
            <a:ext cx="5472610" cy="1323439"/>
          </a:xfrm>
          <a:prstGeom prst="rect">
            <a:avLst/>
          </a:prstGeom>
          <a:noFill/>
        </p:spPr>
        <p:txBody>
          <a:bodyPr wrap="square" rtlCol="0">
            <a:spAutoFit/>
          </a:bodyPr>
          <a:lstStyle/>
          <a:p>
            <a:pPr marL="285750" indent="-285750">
              <a:buFont typeface="Wingdings" pitchFamily="2" charset="2"/>
              <a:buChar char="p"/>
            </a:pPr>
            <a:r>
              <a:rPr kumimoji="1" lang="ja-JP" altLang="en-US" sz="2000" dirty="0" smtClean="0">
                <a:latin typeface="メイリオ" pitchFamily="50" charset="-128"/>
                <a:ea typeface="メイリオ" pitchFamily="50" charset="-128"/>
                <a:cs typeface="メイリオ" pitchFamily="50" charset="-128"/>
              </a:rPr>
              <a:t>使用線源：</a:t>
            </a:r>
            <a:r>
              <a:rPr kumimoji="1" lang="en-US" altLang="ja-JP" sz="2000" dirty="0" err="1" smtClean="0">
                <a:latin typeface="Arial" pitchFamily="34" charset="0"/>
                <a:ea typeface="メイリオ" pitchFamily="50" charset="-128"/>
                <a:cs typeface="Arial" pitchFamily="34" charset="0"/>
              </a:rPr>
              <a:t>Sr</a:t>
            </a:r>
            <a:r>
              <a:rPr kumimoji="1" lang="en-US" altLang="ja-JP" sz="2000" dirty="0" smtClean="0">
                <a:latin typeface="Arial" pitchFamily="34" charset="0"/>
                <a:ea typeface="メイリオ" pitchFamily="50" charset="-128"/>
                <a:cs typeface="Arial" pitchFamily="34" charset="0"/>
              </a:rPr>
              <a:t> – 90 (3.7MBq)</a:t>
            </a:r>
            <a:br>
              <a:rPr kumimoji="1" lang="en-US" altLang="ja-JP" sz="2000" dirty="0" smtClean="0">
                <a:latin typeface="Arial" pitchFamily="34" charset="0"/>
                <a:ea typeface="メイリオ" pitchFamily="50" charset="-128"/>
                <a:cs typeface="Arial" pitchFamily="34" charset="0"/>
              </a:rPr>
            </a:br>
            <a:r>
              <a:rPr kumimoji="1" lang="ja-JP" altLang="en-US" sz="2000" dirty="0" smtClean="0">
                <a:latin typeface="Arial" pitchFamily="34" charset="0"/>
                <a:ea typeface="メイリオ" pitchFamily="50" charset="-128"/>
                <a:cs typeface="Arial" pitchFamily="34" charset="0"/>
              </a:rPr>
              <a:t>（</a:t>
            </a:r>
            <a:r>
              <a:rPr kumimoji="1" lang="en-US" altLang="ja-JP" sz="2000" dirty="0" smtClean="0">
                <a:latin typeface="Symbol" pitchFamily="18" charset="2"/>
                <a:ea typeface="メイリオ" pitchFamily="50" charset="-128"/>
                <a:cs typeface="Arial" pitchFamily="34" charset="0"/>
              </a:rPr>
              <a:t>b</a:t>
            </a:r>
            <a:r>
              <a:rPr kumimoji="1" lang="ja-JP" altLang="en-US" sz="2000" dirty="0" smtClean="0">
                <a:latin typeface="Symbol" pitchFamily="18" charset="2"/>
                <a:ea typeface="メイリオ" pitchFamily="50" charset="-128"/>
                <a:cs typeface="Arial" pitchFamily="34" charset="0"/>
              </a:rPr>
              <a:t>線 </a:t>
            </a:r>
            <a:r>
              <a:rPr lang="en-US" altLang="ja-JP" sz="2000" dirty="0" smtClean="0">
                <a:latin typeface="Symbol" pitchFamily="18" charset="2"/>
                <a:ea typeface="メイリオ" pitchFamily="50" charset="-128"/>
                <a:cs typeface="Arial" pitchFamily="34" charset="0"/>
              </a:rPr>
              <a:t>: </a:t>
            </a:r>
            <a:r>
              <a:rPr lang="en-US" altLang="ja-JP" sz="2000" dirty="0" smtClean="0">
                <a:latin typeface="Arial" pitchFamily="34" charset="0"/>
                <a:ea typeface="メイリオ" pitchFamily="50" charset="-128"/>
                <a:cs typeface="Arial" pitchFamily="34" charset="0"/>
              </a:rPr>
              <a:t>0.546MeV</a:t>
            </a:r>
            <a:r>
              <a:rPr lang="ja-JP" altLang="en-US" sz="2000" dirty="0" err="1" smtClean="0">
                <a:latin typeface="Arial" pitchFamily="34" charset="0"/>
                <a:ea typeface="メイリオ" pitchFamily="50" charset="-128"/>
                <a:cs typeface="Arial" pitchFamily="34" charset="0"/>
              </a:rPr>
              <a:t>、</a:t>
            </a:r>
            <a:r>
              <a:rPr lang="en-US" altLang="ja-JP" sz="2000" dirty="0" smtClean="0">
                <a:latin typeface="Arial" pitchFamily="34" charset="0"/>
                <a:ea typeface="メイリオ" pitchFamily="50" charset="-128"/>
                <a:cs typeface="Arial" pitchFamily="34" charset="0"/>
              </a:rPr>
              <a:t>2.3MeV</a:t>
            </a:r>
            <a:r>
              <a:rPr kumimoji="1" lang="ja-JP" altLang="en-US" sz="2000" dirty="0" smtClean="0">
                <a:latin typeface="Arial" pitchFamily="34" charset="0"/>
                <a:ea typeface="メイリオ" pitchFamily="50" charset="-128"/>
                <a:cs typeface="Arial" pitchFamily="34" charset="0"/>
              </a:rPr>
              <a:t>）</a:t>
            </a:r>
            <a:r>
              <a:rPr kumimoji="1" lang="en-US" altLang="ja-JP" sz="2000" dirty="0" smtClean="0">
                <a:latin typeface="Arial" pitchFamily="34" charset="0"/>
                <a:ea typeface="メイリオ" pitchFamily="50" charset="-128"/>
                <a:cs typeface="Arial" pitchFamily="34" charset="0"/>
              </a:rPr>
              <a:t/>
            </a:r>
            <a:br>
              <a:rPr kumimoji="1" lang="en-US" altLang="ja-JP" sz="2000" dirty="0" smtClean="0">
                <a:latin typeface="Arial" pitchFamily="34" charset="0"/>
                <a:ea typeface="メイリオ" pitchFamily="50" charset="-128"/>
                <a:cs typeface="Arial" pitchFamily="34" charset="0"/>
              </a:rPr>
            </a:br>
            <a:endParaRPr kumimoji="1" lang="en-US" altLang="ja-JP" sz="2000" dirty="0" smtClean="0">
              <a:latin typeface="Arial" pitchFamily="34" charset="0"/>
              <a:ea typeface="メイリオ" pitchFamily="50" charset="-128"/>
              <a:cs typeface="Arial" pitchFamily="34" charset="0"/>
            </a:endParaRPr>
          </a:p>
          <a:p>
            <a:pPr marL="285750" indent="-285750">
              <a:buFont typeface="Wingdings" pitchFamily="2" charset="2"/>
              <a:buChar char="p"/>
            </a:pPr>
            <a:r>
              <a:rPr lang="ja-JP" altLang="en-US" sz="2000" dirty="0" smtClean="0">
                <a:latin typeface="Arial" pitchFamily="34" charset="0"/>
                <a:ea typeface="メイリオ" pitchFamily="50" charset="-128"/>
                <a:cs typeface="Arial" pitchFamily="34" charset="0"/>
              </a:rPr>
              <a:t>測定対象：</a:t>
            </a:r>
            <a:r>
              <a:rPr lang="en-US" altLang="ja-JP" sz="2000" dirty="0" smtClean="0">
                <a:latin typeface="Arial" pitchFamily="34" charset="0"/>
                <a:ea typeface="メイリオ" pitchFamily="50" charset="-128"/>
                <a:cs typeface="Arial" pitchFamily="34" charset="0"/>
              </a:rPr>
              <a:t>X, Y</a:t>
            </a:r>
            <a:r>
              <a:rPr lang="ja-JP" altLang="en-US" sz="2000" dirty="0" smtClean="0">
                <a:latin typeface="Arial" pitchFamily="34" charset="0"/>
                <a:ea typeface="メイリオ" pitchFamily="50" charset="-128"/>
                <a:cs typeface="Arial" pitchFamily="34" charset="0"/>
              </a:rPr>
              <a:t>方向の出力それぞれ</a:t>
            </a:r>
            <a:r>
              <a:rPr lang="en-US" altLang="ja-JP" sz="2000" dirty="0" smtClean="0">
                <a:latin typeface="Arial" pitchFamily="34" charset="0"/>
                <a:ea typeface="メイリオ" pitchFamily="50" charset="-128"/>
                <a:cs typeface="Arial" pitchFamily="34" charset="0"/>
              </a:rPr>
              <a:t>4</a:t>
            </a:r>
            <a:r>
              <a:rPr lang="ja-JP" altLang="en-US" sz="2000" dirty="0" err="1" smtClean="0">
                <a:latin typeface="Arial" pitchFamily="34" charset="0"/>
                <a:ea typeface="メイリオ" pitchFamily="50" charset="-128"/>
                <a:cs typeface="Arial" pitchFamily="34" charset="0"/>
              </a:rPr>
              <a:t>つずつ</a:t>
            </a:r>
            <a:endParaRPr lang="en-US" altLang="ja-JP" sz="2000" dirty="0">
              <a:latin typeface="Arial" pitchFamily="34" charset="0"/>
              <a:ea typeface="メイリオ" pitchFamily="50" charset="-128"/>
              <a:cs typeface="Arial" pitchFamily="34" charset="0"/>
            </a:endParaRPr>
          </a:p>
        </p:txBody>
      </p:sp>
      <p:cxnSp>
        <p:nvCxnSpPr>
          <p:cNvPr id="8" name="直線矢印コネクタ 7"/>
          <p:cNvCxnSpPr/>
          <p:nvPr/>
        </p:nvCxnSpPr>
        <p:spPr>
          <a:xfrm>
            <a:off x="3723853" y="3412590"/>
            <a:ext cx="0" cy="2880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731661" y="3363861"/>
            <a:ext cx="1224136" cy="338554"/>
          </a:xfrm>
          <a:prstGeom prst="rect">
            <a:avLst/>
          </a:prstGeom>
          <a:noFill/>
        </p:spPr>
        <p:txBody>
          <a:bodyPr wrap="square" rtlCol="0">
            <a:spAutoFit/>
          </a:bodyPr>
          <a:lstStyle/>
          <a:p>
            <a:r>
              <a:rPr lang="en-US" altLang="ja-JP" sz="1600" dirty="0" smtClean="0">
                <a:solidFill>
                  <a:schemeClr val="bg1"/>
                </a:solidFill>
                <a:latin typeface="Arial" pitchFamily="34" charset="0"/>
                <a:cs typeface="Arial" pitchFamily="34" charset="0"/>
              </a:rPr>
              <a:t>~200mV</a:t>
            </a:r>
            <a:endParaRPr kumimoji="1" lang="ja-JP" altLang="en-US" sz="1600" dirty="0">
              <a:solidFill>
                <a:schemeClr val="bg1"/>
              </a:solidFill>
              <a:latin typeface="Arial" pitchFamily="34" charset="0"/>
              <a:cs typeface="Arial" pitchFamily="34" charset="0"/>
            </a:endParaRPr>
          </a:p>
        </p:txBody>
      </p:sp>
      <p:cxnSp>
        <p:nvCxnSpPr>
          <p:cNvPr id="13" name="直線矢印コネクタ 12"/>
          <p:cNvCxnSpPr/>
          <p:nvPr/>
        </p:nvCxnSpPr>
        <p:spPr>
          <a:xfrm>
            <a:off x="3211482" y="4280707"/>
            <a:ext cx="520179" cy="151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211483" y="4230467"/>
            <a:ext cx="792088" cy="338554"/>
          </a:xfrm>
          <a:prstGeom prst="rect">
            <a:avLst/>
          </a:prstGeom>
          <a:noFill/>
        </p:spPr>
        <p:txBody>
          <a:bodyPr wrap="square" rtlCol="0">
            <a:spAutoFit/>
          </a:bodyPr>
          <a:lstStyle/>
          <a:p>
            <a:r>
              <a:rPr kumimoji="1" lang="en-US" altLang="ja-JP" sz="1600" dirty="0" smtClean="0">
                <a:solidFill>
                  <a:schemeClr val="bg1"/>
                </a:solidFill>
                <a:latin typeface="Arial" pitchFamily="34" charset="0"/>
                <a:cs typeface="Arial" pitchFamily="34" charset="0"/>
              </a:rPr>
              <a:t>~1</a:t>
            </a:r>
            <a:r>
              <a:rPr kumimoji="1" lang="en-US" altLang="ja-JP" sz="1600" dirty="0" smtClean="0">
                <a:solidFill>
                  <a:schemeClr val="bg1"/>
                </a:solidFill>
                <a:latin typeface="Symbol" pitchFamily="18" charset="2"/>
                <a:cs typeface="Arial" pitchFamily="34" charset="0"/>
              </a:rPr>
              <a:t>m</a:t>
            </a:r>
            <a:r>
              <a:rPr kumimoji="1" lang="en-US" altLang="ja-JP" sz="1600" dirty="0" smtClean="0">
                <a:solidFill>
                  <a:schemeClr val="bg1"/>
                </a:solidFill>
                <a:latin typeface="Arial" pitchFamily="34" charset="0"/>
                <a:cs typeface="Arial" pitchFamily="34" charset="0"/>
              </a:rPr>
              <a:t>s</a:t>
            </a:r>
            <a:endParaRPr kumimoji="1" lang="ja-JP" altLang="en-US" sz="1600" dirty="0">
              <a:solidFill>
                <a:schemeClr val="bg1"/>
              </a:solidFill>
              <a:latin typeface="Arial" pitchFamily="34" charset="0"/>
              <a:cs typeface="Arial" pitchFamily="34" charset="0"/>
            </a:endParaRPr>
          </a:p>
        </p:txBody>
      </p:sp>
      <p:pic>
        <p:nvPicPr>
          <p:cNvPr id="9" name="Picture 3" descr="F:\tek0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3016" y="-14673"/>
            <a:ext cx="4051500" cy="303862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686169" y="853706"/>
            <a:ext cx="1296144" cy="369332"/>
          </a:xfrm>
          <a:prstGeom prst="rect">
            <a:avLst/>
          </a:prstGeom>
          <a:noFill/>
        </p:spPr>
        <p:txBody>
          <a:bodyPr wrap="square" rtlCol="0">
            <a:spAutoFit/>
          </a:bodyPr>
          <a:lstStyle/>
          <a:p>
            <a:r>
              <a:rPr kumimoji="1" lang="en-US" altLang="ja-JP" b="1" dirty="0" smtClean="0">
                <a:solidFill>
                  <a:srgbClr val="00B0F0"/>
                </a:solidFill>
                <a:latin typeface="Arial" pitchFamily="34" charset="0"/>
                <a:cs typeface="Arial" pitchFamily="34" charset="0"/>
              </a:rPr>
              <a:t>S_OUTX</a:t>
            </a:r>
            <a:endParaRPr kumimoji="1" lang="ja-JP" altLang="en-US" b="1" dirty="0">
              <a:solidFill>
                <a:srgbClr val="00B0F0"/>
              </a:solidFill>
              <a:latin typeface="Arial" pitchFamily="34" charset="0"/>
              <a:cs typeface="Arial" pitchFamily="34" charset="0"/>
            </a:endParaRPr>
          </a:p>
        </p:txBody>
      </p:sp>
      <p:sp>
        <p:nvSpPr>
          <p:cNvPr id="17" name="テキスト ボックス 16"/>
          <p:cNvSpPr txBox="1"/>
          <p:nvPr/>
        </p:nvSpPr>
        <p:spPr>
          <a:xfrm>
            <a:off x="-2683897" y="1605325"/>
            <a:ext cx="1296144" cy="369332"/>
          </a:xfrm>
          <a:prstGeom prst="rect">
            <a:avLst/>
          </a:prstGeom>
          <a:noFill/>
        </p:spPr>
        <p:txBody>
          <a:bodyPr wrap="square" rtlCol="0">
            <a:spAutoFit/>
          </a:bodyPr>
          <a:lstStyle/>
          <a:p>
            <a:r>
              <a:rPr kumimoji="1" lang="en-US" altLang="ja-JP" b="1" dirty="0" smtClean="0">
                <a:solidFill>
                  <a:srgbClr val="CC0099"/>
                </a:solidFill>
                <a:latin typeface="Arial" pitchFamily="34" charset="0"/>
                <a:cs typeface="Arial" pitchFamily="34" charset="0"/>
              </a:rPr>
              <a:t>S_OUTY</a:t>
            </a:r>
            <a:endParaRPr kumimoji="1" lang="ja-JP" altLang="en-US" b="1" dirty="0">
              <a:solidFill>
                <a:srgbClr val="CC0099"/>
              </a:solidFill>
              <a:latin typeface="Arial" pitchFamily="34" charset="0"/>
              <a:cs typeface="Arial" pitchFamily="34" charset="0"/>
            </a:endParaRPr>
          </a:p>
        </p:txBody>
      </p:sp>
      <p:sp>
        <p:nvSpPr>
          <p:cNvPr id="18" name="テキスト ボックス 17"/>
          <p:cNvSpPr txBox="1"/>
          <p:nvPr/>
        </p:nvSpPr>
        <p:spPr>
          <a:xfrm>
            <a:off x="4624505" y="3421302"/>
            <a:ext cx="1296144" cy="369332"/>
          </a:xfrm>
          <a:prstGeom prst="rect">
            <a:avLst/>
          </a:prstGeom>
          <a:noFill/>
        </p:spPr>
        <p:txBody>
          <a:bodyPr wrap="square" rtlCol="0">
            <a:spAutoFit/>
          </a:bodyPr>
          <a:lstStyle/>
          <a:p>
            <a:r>
              <a:rPr kumimoji="1" lang="en-US" altLang="ja-JP" b="1" dirty="0" smtClean="0">
                <a:solidFill>
                  <a:srgbClr val="00B0F0"/>
                </a:solidFill>
                <a:latin typeface="Arial" pitchFamily="34" charset="0"/>
                <a:cs typeface="Arial" pitchFamily="34" charset="0"/>
              </a:rPr>
              <a:t>S_OUTX</a:t>
            </a:r>
            <a:endParaRPr kumimoji="1" lang="ja-JP" altLang="en-US" b="1" dirty="0">
              <a:solidFill>
                <a:srgbClr val="00B0F0"/>
              </a:solidFill>
              <a:latin typeface="Arial" pitchFamily="34" charset="0"/>
              <a:cs typeface="Arial" pitchFamily="34" charset="0"/>
            </a:endParaRPr>
          </a:p>
        </p:txBody>
      </p:sp>
      <p:sp>
        <p:nvSpPr>
          <p:cNvPr id="20" name="テキスト ボックス 19"/>
          <p:cNvSpPr txBox="1"/>
          <p:nvPr/>
        </p:nvSpPr>
        <p:spPr>
          <a:xfrm>
            <a:off x="4639577" y="4172921"/>
            <a:ext cx="1296144" cy="369332"/>
          </a:xfrm>
          <a:prstGeom prst="rect">
            <a:avLst/>
          </a:prstGeom>
          <a:noFill/>
        </p:spPr>
        <p:txBody>
          <a:bodyPr wrap="square" rtlCol="0">
            <a:spAutoFit/>
          </a:bodyPr>
          <a:lstStyle/>
          <a:p>
            <a:r>
              <a:rPr kumimoji="1" lang="en-US" altLang="ja-JP" b="1" dirty="0" smtClean="0">
                <a:solidFill>
                  <a:srgbClr val="CC0099"/>
                </a:solidFill>
                <a:latin typeface="Arial" pitchFamily="34" charset="0"/>
                <a:cs typeface="Arial" pitchFamily="34" charset="0"/>
              </a:rPr>
              <a:t>S_OUTY</a:t>
            </a:r>
            <a:endParaRPr kumimoji="1" lang="ja-JP" altLang="en-US" b="1" dirty="0">
              <a:solidFill>
                <a:srgbClr val="CC0099"/>
              </a:solidFill>
              <a:latin typeface="Arial" pitchFamily="34" charset="0"/>
              <a:cs typeface="Arial" pitchFamily="34" charset="0"/>
            </a:endParaRPr>
          </a:p>
        </p:txBody>
      </p:sp>
      <p:sp>
        <p:nvSpPr>
          <p:cNvPr id="12" name="テキスト ボックス 11"/>
          <p:cNvSpPr txBox="1"/>
          <p:nvPr/>
        </p:nvSpPr>
        <p:spPr>
          <a:xfrm>
            <a:off x="1414714" y="5956681"/>
            <a:ext cx="6336704" cy="415498"/>
          </a:xfrm>
          <a:prstGeom prst="rect">
            <a:avLst/>
          </a:prstGeom>
          <a:noFill/>
        </p:spPr>
        <p:txBody>
          <a:bodyPr wrap="square" rtlCol="0">
            <a:spAutoFit/>
          </a:bodyPr>
          <a:lstStyle/>
          <a:p>
            <a:pPr algn="ctr"/>
            <a:r>
              <a:rPr lang="ja-JP" altLang="en-US" sz="2100" dirty="0">
                <a:latin typeface="メイリオ" pitchFamily="50" charset="-128"/>
                <a:ea typeface="メイリオ" pitchFamily="50" charset="-128"/>
                <a:cs typeface="メイリオ" pitchFamily="50" charset="-128"/>
              </a:rPr>
              <a:t>アナログ出力</a:t>
            </a:r>
            <a:r>
              <a:rPr lang="ja-JP" altLang="en-US" sz="2100" dirty="0" smtClean="0">
                <a:latin typeface="メイリオ" pitchFamily="50" charset="-128"/>
                <a:ea typeface="メイリオ" pitchFamily="50" charset="-128"/>
                <a:cs typeface="メイリオ" pitchFamily="50" charset="-128"/>
              </a:rPr>
              <a:t>が綺麗に二分割されている</a:t>
            </a:r>
            <a:endParaRPr kumimoji="1" lang="ja-JP" altLang="en-US" sz="21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794718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まとめと今後の展望</a:t>
            </a:r>
            <a:endParaRPr kumimoji="1" lang="ja-JP" altLang="en-US" dirty="0"/>
          </a:p>
        </p:txBody>
      </p:sp>
      <p:sp>
        <p:nvSpPr>
          <p:cNvPr id="3" name="コンテンツ プレースホルダー 2"/>
          <p:cNvSpPr>
            <a:spLocks noGrp="1"/>
          </p:cNvSpPr>
          <p:nvPr>
            <p:ph idx="1"/>
          </p:nvPr>
        </p:nvSpPr>
        <p:spPr/>
        <p:txBody>
          <a:bodyPr>
            <a:normAutofit/>
          </a:bodyPr>
          <a:lstStyle/>
          <a:p>
            <a:pPr>
              <a:buFont typeface="Wingdings" pitchFamily="2" charset="2"/>
              <a:buChar char="p"/>
            </a:pPr>
            <a:r>
              <a:rPr lang="en-US" altLang="ja-JP" sz="2200" dirty="0" smtClean="0">
                <a:latin typeface="Arial" pitchFamily="34" charset="0"/>
                <a:cs typeface="Arial" pitchFamily="34" charset="0"/>
              </a:rPr>
              <a:t>Belle II</a:t>
            </a:r>
            <a:r>
              <a:rPr lang="ja-JP" altLang="en-US" sz="2200" dirty="0" smtClean="0">
                <a:latin typeface="Arial" pitchFamily="34" charset="0"/>
                <a:cs typeface="Arial" pitchFamily="34" charset="0"/>
              </a:rPr>
              <a:t>実験においてアップグレード時の導入を目指した、</a:t>
            </a:r>
            <a:r>
              <a:rPr lang="en-US" altLang="ja-JP" sz="2200" dirty="0" smtClean="0">
                <a:latin typeface="Arial" pitchFamily="34" charset="0"/>
                <a:cs typeface="Arial" pitchFamily="34" charset="0"/>
              </a:rPr>
              <a:t>SOI</a:t>
            </a:r>
            <a:r>
              <a:rPr lang="ja-JP" altLang="en-US" sz="2200" dirty="0" smtClean="0">
                <a:latin typeface="Arial" pitchFamily="34" charset="0"/>
                <a:cs typeface="Arial" pitchFamily="34" charset="0"/>
              </a:rPr>
              <a:t>検出器：</a:t>
            </a:r>
            <a:r>
              <a:rPr lang="en-US" altLang="ja-JP" sz="2200" dirty="0" smtClean="0">
                <a:latin typeface="Arial" pitchFamily="34" charset="0"/>
                <a:cs typeface="Arial" pitchFamily="34" charset="0"/>
              </a:rPr>
              <a:t>PIXOR</a:t>
            </a:r>
            <a:r>
              <a:rPr lang="ja-JP" altLang="en-US" sz="2200" dirty="0" smtClean="0">
                <a:latin typeface="Arial" pitchFamily="34" charset="0"/>
                <a:cs typeface="Arial" pitchFamily="34" charset="0"/>
              </a:rPr>
              <a:t>の開発を行っ</a:t>
            </a:r>
            <a:r>
              <a:rPr lang="ja-JP" altLang="en-US" sz="2200" dirty="0">
                <a:latin typeface="Arial" pitchFamily="34" charset="0"/>
                <a:cs typeface="Arial" pitchFamily="34" charset="0"/>
              </a:rPr>
              <a:t>た</a:t>
            </a:r>
            <a:r>
              <a:rPr lang="ja-JP" altLang="en-US" sz="2200" dirty="0" smtClean="0">
                <a:latin typeface="Arial" pitchFamily="34" charset="0"/>
                <a:cs typeface="Arial" pitchFamily="34" charset="0"/>
              </a:rPr>
              <a:t>。</a:t>
            </a:r>
            <a:endParaRPr lang="en-US" altLang="ja-JP" sz="2200" dirty="0" smtClean="0">
              <a:latin typeface="Arial" pitchFamily="34" charset="0"/>
              <a:cs typeface="Arial" pitchFamily="34" charset="0"/>
            </a:endParaRPr>
          </a:p>
          <a:p>
            <a:pPr>
              <a:buFont typeface="Wingdings" pitchFamily="2" charset="2"/>
              <a:buChar char="p"/>
            </a:pPr>
            <a:endParaRPr kumimoji="1" lang="en-US" altLang="ja-JP" sz="2200" dirty="0">
              <a:latin typeface="Arial" pitchFamily="34" charset="0"/>
              <a:cs typeface="Arial" pitchFamily="34" charset="0"/>
            </a:endParaRPr>
          </a:p>
          <a:p>
            <a:pPr>
              <a:buFont typeface="Wingdings" pitchFamily="2" charset="2"/>
              <a:buChar char="p"/>
            </a:pPr>
            <a:r>
              <a:rPr lang="en-US" altLang="ja-JP" sz="2200" u="sng" dirty="0" smtClean="0">
                <a:solidFill>
                  <a:srgbClr val="FF0000"/>
                </a:solidFill>
                <a:latin typeface="Arial" pitchFamily="34" charset="0"/>
                <a:cs typeface="Arial" pitchFamily="34" charset="0"/>
              </a:rPr>
              <a:t>Double SOI</a:t>
            </a:r>
            <a:r>
              <a:rPr lang="ja-JP" altLang="en-US" sz="2200" u="sng" dirty="0" smtClean="0">
                <a:solidFill>
                  <a:srgbClr val="FF0000"/>
                </a:solidFill>
                <a:latin typeface="Arial" pitchFamily="34" charset="0"/>
                <a:cs typeface="Arial" pitchFamily="34" charset="0"/>
              </a:rPr>
              <a:t>構造、</a:t>
            </a:r>
            <a:r>
              <a:rPr lang="en-US" altLang="ja-JP" sz="2200" u="sng" dirty="0" smtClean="0">
                <a:solidFill>
                  <a:srgbClr val="FF0000"/>
                </a:solidFill>
                <a:latin typeface="Arial" pitchFamily="34" charset="0"/>
                <a:cs typeface="Arial" pitchFamily="34" charset="0"/>
              </a:rPr>
              <a:t>Circuit-On-Sensor</a:t>
            </a:r>
            <a:r>
              <a:rPr lang="ja-JP" altLang="en-US" sz="2200" u="sng" dirty="0" smtClean="0">
                <a:solidFill>
                  <a:srgbClr val="FF0000"/>
                </a:solidFill>
                <a:latin typeface="Arial" pitchFamily="34" charset="0"/>
                <a:cs typeface="Arial" pitchFamily="34" charset="0"/>
              </a:rPr>
              <a:t>型</a:t>
            </a:r>
            <a:r>
              <a:rPr lang="ja-JP" altLang="en-US" sz="2200" dirty="0" smtClean="0">
                <a:latin typeface="Arial" pitchFamily="34" charset="0"/>
                <a:cs typeface="Arial" pitchFamily="34" charset="0"/>
              </a:rPr>
              <a:t>の</a:t>
            </a:r>
            <a:r>
              <a:rPr lang="ja-JP" altLang="en-US" sz="2200" dirty="0" smtClean="0">
                <a:latin typeface="Arial" pitchFamily="34" charset="0"/>
                <a:cs typeface="Arial" pitchFamily="34" charset="0"/>
              </a:rPr>
              <a:t>試作機：</a:t>
            </a:r>
            <a:r>
              <a:rPr lang="en-US" altLang="ja-JP" sz="2200" dirty="0" smtClean="0">
                <a:latin typeface="Arial" pitchFamily="34" charset="0"/>
                <a:cs typeface="Arial" pitchFamily="34" charset="0"/>
              </a:rPr>
              <a:t>PIXOR1</a:t>
            </a:r>
            <a:br>
              <a:rPr lang="en-US" altLang="ja-JP" sz="2200" dirty="0" smtClean="0">
                <a:latin typeface="Arial" pitchFamily="34" charset="0"/>
                <a:cs typeface="Arial" pitchFamily="34" charset="0"/>
              </a:rPr>
            </a:br>
            <a:r>
              <a:rPr lang="ja-JP" altLang="en-US" sz="2200" dirty="0" smtClean="0">
                <a:latin typeface="Arial" pitchFamily="34" charset="0"/>
                <a:cs typeface="Arial" pitchFamily="34" charset="0"/>
              </a:rPr>
              <a:t>にて</a:t>
            </a:r>
            <a:r>
              <a:rPr lang="ja-JP" altLang="en-US" sz="2200" dirty="0" smtClean="0">
                <a:latin typeface="Arial" pitchFamily="34" charset="0"/>
                <a:cs typeface="Arial" pitchFamily="34" charset="0"/>
              </a:rPr>
              <a:t>、</a:t>
            </a:r>
            <a:endParaRPr lang="en-US" altLang="ja-JP" sz="2200" dirty="0" smtClean="0">
              <a:latin typeface="Arial" pitchFamily="34" charset="0"/>
              <a:cs typeface="Arial" pitchFamily="34" charset="0"/>
            </a:endParaRPr>
          </a:p>
          <a:p>
            <a:pPr lvl="1"/>
            <a:r>
              <a:rPr lang="ja-JP" altLang="en-US" sz="2200" dirty="0" smtClean="0">
                <a:latin typeface="Arial" pitchFamily="34" charset="0"/>
                <a:cs typeface="Arial" pitchFamily="34" charset="0"/>
              </a:rPr>
              <a:t>テストパルス</a:t>
            </a:r>
            <a:endParaRPr lang="en-US" altLang="ja-JP" sz="2200" dirty="0" smtClean="0">
              <a:latin typeface="Arial" pitchFamily="34" charset="0"/>
              <a:cs typeface="Arial" pitchFamily="34" charset="0"/>
            </a:endParaRPr>
          </a:p>
          <a:p>
            <a:pPr lvl="1"/>
            <a:r>
              <a:rPr lang="en-US" altLang="ja-JP" sz="2200" dirty="0" smtClean="0">
                <a:latin typeface="Arial" pitchFamily="34" charset="0"/>
                <a:cs typeface="Arial" pitchFamily="34" charset="0"/>
              </a:rPr>
              <a:t>Sr-90</a:t>
            </a:r>
            <a:r>
              <a:rPr lang="ja-JP" altLang="en-US" sz="2200" dirty="0" smtClean="0">
                <a:latin typeface="Arial" pitchFamily="34" charset="0"/>
                <a:cs typeface="Arial" pitchFamily="34" charset="0"/>
              </a:rPr>
              <a:t>（</a:t>
            </a:r>
            <a:r>
              <a:rPr lang="en-US" altLang="ja-JP" sz="2200" dirty="0" smtClean="0">
                <a:latin typeface="Symbol" pitchFamily="18" charset="2"/>
              </a:rPr>
              <a:t>b</a:t>
            </a:r>
            <a:r>
              <a:rPr lang="ja-JP" altLang="en-US" sz="2200" dirty="0" smtClean="0">
                <a:latin typeface="Symbol" pitchFamily="18" charset="2"/>
              </a:rPr>
              <a:t>線源</a:t>
            </a:r>
            <a:r>
              <a:rPr lang="ja-JP" altLang="en-US" sz="2200" dirty="0" smtClean="0">
                <a:latin typeface="Arial" pitchFamily="34" charset="0"/>
                <a:cs typeface="Arial" pitchFamily="34" charset="0"/>
              </a:rPr>
              <a:t>）</a:t>
            </a:r>
            <a:r>
              <a:rPr lang="en-US" altLang="ja-JP" sz="2200" dirty="0" smtClean="0">
                <a:latin typeface="Arial" pitchFamily="34" charset="0"/>
                <a:cs typeface="Arial" pitchFamily="34" charset="0"/>
              </a:rPr>
              <a:t/>
            </a:r>
            <a:br>
              <a:rPr lang="en-US" altLang="ja-JP" sz="2200" dirty="0" smtClean="0">
                <a:latin typeface="Arial" pitchFamily="34" charset="0"/>
                <a:cs typeface="Arial" pitchFamily="34" charset="0"/>
              </a:rPr>
            </a:br>
            <a:r>
              <a:rPr lang="ja-JP" altLang="en-US" sz="2200" dirty="0" smtClean="0">
                <a:latin typeface="Arial" pitchFamily="34" charset="0"/>
                <a:cs typeface="Arial" pitchFamily="34" charset="0"/>
              </a:rPr>
              <a:t>による応答波形</a:t>
            </a:r>
            <a:r>
              <a:rPr lang="ja-JP" altLang="en-US" sz="2200" dirty="0" smtClean="0">
                <a:latin typeface="Arial" pitchFamily="34" charset="0"/>
                <a:cs typeface="Arial" pitchFamily="34" charset="0"/>
              </a:rPr>
              <a:t>を</a:t>
            </a:r>
            <a:r>
              <a:rPr lang="ja-JP" altLang="en-US" sz="2200" u="sng" dirty="0" smtClean="0">
                <a:solidFill>
                  <a:srgbClr val="FF0000"/>
                </a:solidFill>
                <a:latin typeface="Arial" pitchFamily="34" charset="0"/>
                <a:cs typeface="Arial" pitchFamily="34" charset="0"/>
              </a:rPr>
              <a:t>初めて観測</a:t>
            </a:r>
            <a:r>
              <a:rPr lang="ja-JP" altLang="en-US" sz="2200" u="sng" dirty="0" smtClean="0">
                <a:solidFill>
                  <a:srgbClr val="FF0000"/>
                </a:solidFill>
                <a:latin typeface="Arial" pitchFamily="34" charset="0"/>
                <a:cs typeface="Arial" pitchFamily="34" charset="0"/>
              </a:rPr>
              <a:t>した</a:t>
            </a:r>
            <a:r>
              <a:rPr lang="ja-JP" altLang="en-US" sz="2200" dirty="0" smtClean="0">
                <a:latin typeface="Arial" pitchFamily="34" charset="0"/>
                <a:cs typeface="Arial" pitchFamily="34" charset="0"/>
              </a:rPr>
              <a:t>。</a:t>
            </a:r>
            <a:endParaRPr lang="en-US" altLang="ja-JP" sz="2200" dirty="0">
              <a:latin typeface="Arial" pitchFamily="34" charset="0"/>
              <a:cs typeface="Arial" pitchFamily="34" charset="0"/>
            </a:endParaRPr>
          </a:p>
          <a:p>
            <a:pPr>
              <a:buFont typeface="Wingdings" pitchFamily="2" charset="2"/>
              <a:buChar char="p"/>
            </a:pPr>
            <a:endParaRPr kumimoji="1" lang="en-US" altLang="ja-JP" sz="2200" dirty="0" smtClean="0">
              <a:latin typeface="Arial" pitchFamily="34" charset="0"/>
              <a:cs typeface="Arial" pitchFamily="34" charset="0"/>
            </a:endParaRPr>
          </a:p>
          <a:p>
            <a:pPr>
              <a:buFont typeface="Wingdings" pitchFamily="2" charset="2"/>
              <a:buChar char="p"/>
            </a:pPr>
            <a:r>
              <a:rPr lang="en-US" altLang="ja-JP" sz="2200" dirty="0" smtClean="0">
                <a:latin typeface="Arial" pitchFamily="34" charset="0"/>
                <a:cs typeface="Arial" pitchFamily="34" charset="0"/>
              </a:rPr>
              <a:t>Double SOI</a:t>
            </a:r>
            <a:r>
              <a:rPr lang="ja-JP" altLang="en-US" sz="2200" dirty="0" smtClean="0">
                <a:latin typeface="Arial" pitchFamily="34" charset="0"/>
                <a:cs typeface="Arial" pitchFamily="34" charset="0"/>
              </a:rPr>
              <a:t>の特性を定量的に評価</a:t>
            </a:r>
            <a:r>
              <a:rPr lang="ja-JP" altLang="en-US" sz="2200" dirty="0">
                <a:latin typeface="Arial" pitchFamily="34" charset="0"/>
                <a:cs typeface="Arial" pitchFamily="34" charset="0"/>
              </a:rPr>
              <a:t>し、</a:t>
            </a:r>
            <a:r>
              <a:rPr lang="ja-JP" altLang="en-US" sz="2200" dirty="0" smtClean="0">
                <a:latin typeface="Arial" pitchFamily="34" charset="0"/>
                <a:cs typeface="Arial" pitchFamily="34" charset="0"/>
              </a:rPr>
              <a:t>デジタル回路と併せた試験を行う</a:t>
            </a:r>
            <a:r>
              <a:rPr lang="ja-JP" altLang="en-US" sz="2200" dirty="0" smtClean="0">
                <a:latin typeface="Arial" pitchFamily="34" charset="0"/>
                <a:cs typeface="Arial" pitchFamily="34" charset="0"/>
              </a:rPr>
              <a:t>予定</a:t>
            </a:r>
            <a:r>
              <a:rPr lang="ja-JP" altLang="en-US" sz="2200" dirty="0">
                <a:latin typeface="Arial" pitchFamily="34" charset="0"/>
                <a:cs typeface="Arial" pitchFamily="34" charset="0"/>
              </a:rPr>
              <a:t>。</a:t>
            </a:r>
            <a:endParaRPr lang="en-US" altLang="ja-JP" sz="2200" dirty="0" smtClean="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11</a:t>
            </a:fld>
            <a:endParaRPr kumimoji="1" lang="ja-JP" altLang="en-US"/>
          </a:p>
        </p:txBody>
      </p:sp>
    </p:spTree>
    <p:extLst>
      <p:ext uri="{BB962C8B-B14F-4D97-AF65-F5344CB8AC3E}">
        <p14:creationId xmlns:p14="http://schemas.microsoft.com/office/powerpoint/2010/main" val="1714800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pitchFamily="34" charset="0"/>
                <a:cs typeface="Arial" pitchFamily="34" charset="0"/>
              </a:rPr>
              <a:t>Buck Up</a:t>
            </a:r>
            <a:endParaRPr kumimoji="1" lang="ja-JP" altLang="en-US" dirty="0">
              <a:latin typeface="Arial" pitchFamily="34" charset="0"/>
              <a:cs typeface="Arial" pitchFamily="34" charset="0"/>
            </a:endParaRPr>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12</a:t>
            </a:fld>
            <a:endParaRPr kumimoji="1" lang="ja-JP" altLang="en-US"/>
          </a:p>
        </p:txBody>
      </p:sp>
    </p:spTree>
    <p:extLst>
      <p:ext uri="{BB962C8B-B14F-4D97-AF65-F5344CB8AC3E}">
        <p14:creationId xmlns:p14="http://schemas.microsoft.com/office/powerpoint/2010/main" val="3642601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pitchFamily="34" charset="0"/>
                <a:cs typeface="Arial" pitchFamily="34" charset="0"/>
              </a:rPr>
              <a:t>PIXOR1</a:t>
            </a:r>
            <a:r>
              <a:rPr kumimoji="1" lang="ja-JP" altLang="en-US" dirty="0" smtClean="0">
                <a:latin typeface="Arial" pitchFamily="34" charset="0"/>
                <a:cs typeface="Arial" pitchFamily="34" charset="0"/>
              </a:rPr>
              <a:t>のパラメータ値</a:t>
            </a:r>
            <a:endParaRPr kumimoji="1" lang="ja-JP" altLang="en-US" dirty="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13</a:t>
            </a:fld>
            <a:endParaRPr kumimoji="1" lang="ja-JP" altLang="en-US"/>
          </a:p>
        </p:txBody>
      </p:sp>
      <p:sp>
        <p:nvSpPr>
          <p:cNvPr id="8" name="テキスト ボックス 7"/>
          <p:cNvSpPr txBox="1"/>
          <p:nvPr/>
        </p:nvSpPr>
        <p:spPr>
          <a:xfrm>
            <a:off x="1463243" y="5039107"/>
            <a:ext cx="6408712" cy="769441"/>
          </a:xfrm>
          <a:prstGeom prst="rect">
            <a:avLst/>
          </a:prstGeom>
          <a:noFill/>
        </p:spPr>
        <p:txBody>
          <a:bodyPr wrap="square" rtlCol="0">
            <a:spAutoFit/>
          </a:bodyPr>
          <a:lstStyle/>
          <a:p>
            <a:pPr marL="285750" indent="-285750">
              <a:buFont typeface="Wingdings" pitchFamily="2" charset="2"/>
              <a:buChar char="p"/>
            </a:pPr>
            <a:r>
              <a:rPr kumimoji="1" lang="ja-JP" altLang="en-US" sz="2200" dirty="0" smtClean="0">
                <a:latin typeface="メイリオ" pitchFamily="50" charset="-128"/>
                <a:ea typeface="メイリオ" pitchFamily="50" charset="-128"/>
                <a:cs typeface="メイリオ" pitchFamily="50" charset="-128"/>
              </a:rPr>
              <a:t>現在</a:t>
            </a:r>
            <a:r>
              <a:rPr kumimoji="1" lang="en-US" altLang="ja-JP" sz="2200" dirty="0" smtClean="0">
                <a:latin typeface="Arial" pitchFamily="34" charset="0"/>
                <a:ea typeface="メイリオ" pitchFamily="50" charset="-128"/>
                <a:cs typeface="Arial" pitchFamily="34" charset="0"/>
              </a:rPr>
              <a:t>OR</a:t>
            </a:r>
            <a:r>
              <a:rPr kumimoji="1" lang="ja-JP" altLang="en-US" sz="2200" dirty="0" smtClean="0">
                <a:latin typeface="Arial" pitchFamily="34" charset="0"/>
                <a:ea typeface="メイリオ" pitchFamily="50" charset="-128"/>
                <a:cs typeface="Arial" pitchFamily="34" charset="0"/>
              </a:rPr>
              <a:t>の数は</a:t>
            </a:r>
            <a:r>
              <a:rPr kumimoji="1" lang="en-US" altLang="ja-JP" sz="2200" dirty="0" smtClean="0">
                <a:latin typeface="Arial" pitchFamily="34" charset="0"/>
                <a:ea typeface="メイリオ" pitchFamily="50" charset="-128"/>
                <a:cs typeface="Arial" pitchFamily="34" charset="0"/>
              </a:rPr>
              <a:t>16</a:t>
            </a:r>
            <a:r>
              <a:rPr kumimoji="1" lang="ja-JP" altLang="en-US" sz="2200" dirty="0" smtClean="0">
                <a:latin typeface="Arial" pitchFamily="34" charset="0"/>
                <a:ea typeface="メイリオ" pitchFamily="50" charset="-128"/>
                <a:cs typeface="Arial" pitchFamily="34" charset="0"/>
              </a:rPr>
              <a:t>だが、将来的に</a:t>
            </a:r>
            <a:r>
              <a:rPr kumimoji="1" lang="en-US" altLang="ja-JP" sz="2200" dirty="0" smtClean="0">
                <a:latin typeface="Arial" pitchFamily="34" charset="0"/>
                <a:ea typeface="メイリオ" pitchFamily="50" charset="-128"/>
                <a:cs typeface="Arial" pitchFamily="34" charset="0"/>
              </a:rPr>
              <a:t>32×32</a:t>
            </a:r>
            <a:r>
              <a:rPr kumimoji="1" lang="ja-JP" altLang="en-US" sz="2200" dirty="0" smtClean="0">
                <a:latin typeface="Arial" pitchFamily="34" charset="0"/>
                <a:ea typeface="メイリオ" pitchFamily="50" charset="-128"/>
                <a:cs typeface="Arial" pitchFamily="34" charset="0"/>
              </a:rPr>
              <a:t>の</a:t>
            </a:r>
            <a:r>
              <a:rPr kumimoji="1" lang="en-US" altLang="ja-JP" sz="2200" dirty="0" smtClean="0">
                <a:latin typeface="Arial" pitchFamily="34" charset="0"/>
                <a:ea typeface="メイリオ" pitchFamily="50" charset="-128"/>
                <a:cs typeface="Arial" pitchFamily="34" charset="0"/>
              </a:rPr>
              <a:t>SP</a:t>
            </a:r>
            <a:r>
              <a:rPr kumimoji="1" lang="ja-JP" altLang="en-US" sz="2200" dirty="0" smtClean="0">
                <a:latin typeface="Arial" pitchFamily="34" charset="0"/>
                <a:ea typeface="メイリオ" pitchFamily="50" charset="-128"/>
                <a:cs typeface="Arial" pitchFamily="34" charset="0"/>
              </a:rPr>
              <a:t>に</a:t>
            </a:r>
            <a:r>
              <a:rPr kumimoji="1" lang="en-US" altLang="ja-JP" sz="2200" dirty="0" smtClean="0">
                <a:latin typeface="Arial" pitchFamily="34" charset="0"/>
                <a:ea typeface="メイリオ" pitchFamily="50" charset="-128"/>
                <a:cs typeface="Arial" pitchFamily="34" charset="0"/>
              </a:rPr>
              <a:t/>
            </a:r>
            <a:br>
              <a:rPr kumimoji="1" lang="en-US" altLang="ja-JP" sz="2200" dirty="0" smtClean="0">
                <a:latin typeface="Arial" pitchFamily="34" charset="0"/>
                <a:ea typeface="メイリオ" pitchFamily="50" charset="-128"/>
                <a:cs typeface="Arial" pitchFamily="34" charset="0"/>
              </a:rPr>
            </a:br>
            <a:r>
              <a:rPr kumimoji="1" lang="ja-JP" altLang="en-US" sz="2200" dirty="0" smtClean="0">
                <a:latin typeface="Arial" pitchFamily="34" charset="0"/>
                <a:ea typeface="メイリオ" pitchFamily="50" charset="-128"/>
                <a:cs typeface="Arial" pitchFamily="34" charset="0"/>
              </a:rPr>
              <a:t>することも視野に入れている。</a:t>
            </a:r>
            <a:endParaRPr kumimoji="1" lang="ja-JP" altLang="en-US" sz="2200" dirty="0">
              <a:latin typeface="メイリオ" pitchFamily="50" charset="-128"/>
              <a:ea typeface="メイリオ" pitchFamily="50" charset="-128"/>
              <a:cs typeface="メイリオ"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88452630"/>
              </p:ext>
            </p:extLst>
          </p:nvPr>
        </p:nvGraphicFramePr>
        <p:xfrm>
          <a:off x="1463243" y="2132856"/>
          <a:ext cx="6408712" cy="2232249"/>
        </p:xfrm>
        <a:graphic>
          <a:graphicData uri="http://schemas.openxmlformats.org/drawingml/2006/table">
            <a:tbl>
              <a:tblPr firstRow="1" bandRow="1">
                <a:tableStyleId>{46F890A9-2807-4EBB-B81D-B2AA78EC7F39}</a:tableStyleId>
              </a:tblPr>
              <a:tblGrid>
                <a:gridCol w="3204356"/>
                <a:gridCol w="3204356"/>
              </a:tblGrid>
              <a:tr h="423257">
                <a:tc>
                  <a:txBody>
                    <a:bodyPr/>
                    <a:lstStyle/>
                    <a:p>
                      <a:pPr algn="ctr"/>
                      <a:r>
                        <a:rPr kumimoji="1" lang="en-US" altLang="ja-JP" dirty="0" smtClean="0">
                          <a:solidFill>
                            <a:schemeClr val="tx1"/>
                          </a:solidFill>
                          <a:latin typeface="Arial" pitchFamily="34" charset="0"/>
                          <a:cs typeface="Arial" pitchFamily="34" charset="0"/>
                        </a:rPr>
                        <a:t>PIXOR1</a:t>
                      </a:r>
                      <a:r>
                        <a:rPr kumimoji="1" lang="ja-JP" altLang="en-US" dirty="0" smtClean="0">
                          <a:solidFill>
                            <a:schemeClr val="tx1"/>
                          </a:solidFill>
                          <a:latin typeface="メイリオ" pitchFamily="50" charset="-128"/>
                          <a:ea typeface="メイリオ" pitchFamily="50" charset="-128"/>
                          <a:cs typeface="メイリオ" pitchFamily="50" charset="-128"/>
                        </a:rPr>
                        <a:t>パラメータ名</a:t>
                      </a:r>
                      <a:endParaRPr kumimoji="1" lang="ja-JP" altLang="en-US" dirty="0">
                        <a:solidFill>
                          <a:schemeClr val="tx1"/>
                        </a:solidFill>
                        <a:latin typeface="Arial" pitchFamily="34" charset="0"/>
                        <a:cs typeface="Arial" pitchFamily="34" charset="0"/>
                      </a:endParaRPr>
                    </a:p>
                  </a:txBody>
                  <a:tcPr/>
                </a:tc>
                <a:tc>
                  <a:txBody>
                    <a:bodyPr/>
                    <a:lstStyle/>
                    <a:p>
                      <a:pPr algn="ctr"/>
                      <a:r>
                        <a:rPr kumimoji="1" lang="ja-JP" altLang="en-US" dirty="0" smtClean="0">
                          <a:solidFill>
                            <a:schemeClr val="tx1"/>
                          </a:solidFill>
                          <a:latin typeface="メイリオ" pitchFamily="50" charset="-128"/>
                          <a:ea typeface="メイリオ" pitchFamily="50" charset="-128"/>
                          <a:cs typeface="メイリオ" pitchFamily="50" charset="-128"/>
                        </a:rPr>
                        <a:t>パラメータ値</a:t>
                      </a:r>
                      <a:endParaRPr kumimoji="1" lang="ja-JP" altLang="en-US" dirty="0">
                        <a:solidFill>
                          <a:schemeClr val="tx1"/>
                        </a:solidFill>
                        <a:latin typeface="メイリオ" pitchFamily="50" charset="-128"/>
                        <a:ea typeface="メイリオ" pitchFamily="50" charset="-128"/>
                        <a:cs typeface="メイリオ" pitchFamily="50" charset="-128"/>
                      </a:endParaRPr>
                    </a:p>
                  </a:txBody>
                  <a:tcPr/>
                </a:tc>
              </a:tr>
              <a:tr h="452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メイリオ" pitchFamily="50" charset="-128"/>
                          <a:ea typeface="メイリオ" pitchFamily="50" charset="-128"/>
                          <a:cs typeface="メイリオ" pitchFamily="50" charset="-128"/>
                        </a:rPr>
                        <a:t>ピクセルサイズ</a:t>
                      </a:r>
                    </a:p>
                  </a:txBody>
                  <a:tcPr/>
                </a:tc>
                <a:tc>
                  <a:txBody>
                    <a:bodyPr/>
                    <a:lstStyle/>
                    <a:p>
                      <a:pPr algn="ctr"/>
                      <a:r>
                        <a:rPr kumimoji="1" lang="en-US" altLang="ja-JP" sz="2000" dirty="0" smtClean="0">
                          <a:solidFill>
                            <a:schemeClr val="tx1"/>
                          </a:solidFill>
                          <a:latin typeface="Arial" pitchFamily="34" charset="0"/>
                          <a:cs typeface="Arial" pitchFamily="34" charset="0"/>
                        </a:rPr>
                        <a:t>25*40(</a:t>
                      </a:r>
                      <a:r>
                        <a:rPr kumimoji="1" lang="en-US" altLang="ja-JP" sz="2000" dirty="0" smtClean="0">
                          <a:solidFill>
                            <a:schemeClr val="tx1"/>
                          </a:solidFill>
                          <a:latin typeface="Symbol" pitchFamily="18" charset="2"/>
                          <a:cs typeface="Arial" pitchFamily="34" charset="0"/>
                        </a:rPr>
                        <a:t>m</a:t>
                      </a:r>
                      <a:r>
                        <a:rPr kumimoji="1" lang="en-US" altLang="ja-JP" sz="2000" dirty="0" smtClean="0">
                          <a:solidFill>
                            <a:schemeClr val="tx1"/>
                          </a:solidFill>
                          <a:latin typeface="Arial" pitchFamily="34" charset="0"/>
                          <a:cs typeface="Arial" pitchFamily="34" charset="0"/>
                        </a:rPr>
                        <a:t>m</a:t>
                      </a:r>
                      <a:r>
                        <a:rPr kumimoji="1" lang="en-US" altLang="ja-JP" sz="2000" baseline="30000" dirty="0" smtClean="0">
                          <a:solidFill>
                            <a:schemeClr val="tx1"/>
                          </a:solidFill>
                          <a:latin typeface="Arial" pitchFamily="34" charset="0"/>
                          <a:cs typeface="Arial" pitchFamily="34" charset="0"/>
                        </a:rPr>
                        <a:t>2</a:t>
                      </a:r>
                      <a:r>
                        <a:rPr kumimoji="1" lang="en-US" altLang="ja-JP" sz="2000" dirty="0" smtClean="0">
                          <a:solidFill>
                            <a:schemeClr val="tx1"/>
                          </a:solidFill>
                          <a:latin typeface="Arial" pitchFamily="34" charset="0"/>
                          <a:cs typeface="Arial" pitchFamily="34" charset="0"/>
                        </a:rPr>
                        <a:t>)</a:t>
                      </a:r>
                    </a:p>
                  </a:txBody>
                  <a:tcPr/>
                </a:tc>
              </a:tr>
              <a:tr h="452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Arial" pitchFamily="34" charset="0"/>
                          <a:cs typeface="Arial" pitchFamily="34" charset="0"/>
                        </a:rPr>
                        <a:t>OR</a:t>
                      </a:r>
                      <a:r>
                        <a:rPr kumimoji="1" lang="ja-JP" altLang="en-US" sz="2000" dirty="0" smtClean="0">
                          <a:latin typeface="メイリオ" pitchFamily="50" charset="-128"/>
                          <a:ea typeface="メイリオ" pitchFamily="50" charset="-128"/>
                          <a:cs typeface="メイリオ" pitchFamily="50" charset="-128"/>
                        </a:rPr>
                        <a:t>数</a:t>
                      </a:r>
                      <a:endParaRPr kumimoji="1" lang="ja-JP" altLang="en-US" sz="2000" dirty="0" smtClean="0">
                        <a:latin typeface="Arial" pitchFamily="34" charset="0"/>
                        <a:cs typeface="Arial" pitchFamily="34" charset="0"/>
                      </a:endParaRPr>
                    </a:p>
                  </a:txBody>
                  <a:tcPr/>
                </a:tc>
                <a:tc>
                  <a:txBody>
                    <a:bodyPr/>
                    <a:lstStyle/>
                    <a:p>
                      <a:pPr algn="ctr"/>
                      <a:r>
                        <a:rPr kumimoji="1" lang="en-US" altLang="ja-JP" sz="2000" dirty="0" smtClean="0">
                          <a:solidFill>
                            <a:schemeClr val="tx1"/>
                          </a:solidFill>
                          <a:latin typeface="Arial" pitchFamily="34" charset="0"/>
                          <a:cs typeface="Arial" pitchFamily="34" charset="0"/>
                        </a:rPr>
                        <a:t>16</a:t>
                      </a:r>
                      <a:endParaRPr kumimoji="1" lang="ja-JP" altLang="en-US" sz="2000" dirty="0">
                        <a:solidFill>
                          <a:schemeClr val="tx1"/>
                        </a:solidFill>
                        <a:latin typeface="Arial" pitchFamily="34" charset="0"/>
                        <a:cs typeface="Arial" pitchFamily="34" charset="0"/>
                      </a:endParaRPr>
                    </a:p>
                  </a:txBody>
                  <a:tcPr/>
                </a:tc>
              </a:tr>
              <a:tr h="452248">
                <a:tc>
                  <a:txBody>
                    <a:bodyPr/>
                    <a:lstStyle/>
                    <a:p>
                      <a:pPr algn="ctr"/>
                      <a:r>
                        <a:rPr kumimoji="1" lang="ja-JP" altLang="en-US" sz="2000" dirty="0" smtClean="0">
                          <a:solidFill>
                            <a:schemeClr val="tx1"/>
                          </a:solidFill>
                          <a:latin typeface="メイリオ" pitchFamily="50" charset="-128"/>
                          <a:ea typeface="メイリオ" pitchFamily="50" charset="-128"/>
                          <a:cs typeface="メイリオ" pitchFamily="50" charset="-128"/>
                        </a:rPr>
                        <a:t>センサー厚</a:t>
                      </a:r>
                      <a:endParaRPr kumimoji="1" lang="ja-JP" altLang="en-US" sz="2000" dirty="0">
                        <a:solidFill>
                          <a:schemeClr val="tx1"/>
                        </a:solidFill>
                        <a:latin typeface="メイリオ" pitchFamily="50" charset="-128"/>
                        <a:ea typeface="メイリオ" pitchFamily="50" charset="-128"/>
                        <a:cs typeface="メイリオ" pitchFamily="50" charset="-128"/>
                      </a:endParaRPr>
                    </a:p>
                  </a:txBody>
                  <a:tcPr/>
                </a:tc>
                <a:tc>
                  <a:txBody>
                    <a:bodyPr/>
                    <a:lstStyle/>
                    <a:p>
                      <a:pPr algn="ctr"/>
                      <a:r>
                        <a:rPr kumimoji="1" lang="en-US" altLang="ja-JP" sz="2000" dirty="0" smtClean="0">
                          <a:solidFill>
                            <a:schemeClr val="tx1"/>
                          </a:solidFill>
                          <a:latin typeface="Arial" pitchFamily="34" charset="0"/>
                          <a:cs typeface="Arial" pitchFamily="34" charset="0"/>
                        </a:rPr>
                        <a:t>260(</a:t>
                      </a:r>
                      <a:r>
                        <a:rPr kumimoji="1" lang="en-US" altLang="ja-JP" sz="2000" dirty="0" smtClean="0">
                          <a:solidFill>
                            <a:schemeClr val="tx1"/>
                          </a:solidFill>
                          <a:latin typeface="Symbol" pitchFamily="18" charset="2"/>
                          <a:cs typeface="Arial" pitchFamily="34" charset="0"/>
                        </a:rPr>
                        <a:t>m</a:t>
                      </a:r>
                      <a:r>
                        <a:rPr kumimoji="1" lang="en-US" altLang="ja-JP" sz="2000" dirty="0" smtClean="0">
                          <a:solidFill>
                            <a:schemeClr val="tx1"/>
                          </a:solidFill>
                          <a:latin typeface="Arial" pitchFamily="34" charset="0"/>
                          <a:cs typeface="Arial" pitchFamily="34" charset="0"/>
                        </a:rPr>
                        <a:t>m)</a:t>
                      </a:r>
                      <a:endParaRPr kumimoji="1" lang="ja-JP" altLang="en-US" sz="2000" dirty="0">
                        <a:solidFill>
                          <a:schemeClr val="tx1"/>
                        </a:solidFill>
                        <a:latin typeface="Arial" pitchFamily="34" charset="0"/>
                        <a:cs typeface="Arial" pitchFamily="34" charset="0"/>
                      </a:endParaRPr>
                    </a:p>
                  </a:txBody>
                  <a:tcPr/>
                </a:tc>
              </a:tr>
              <a:tr h="452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メイリオ" pitchFamily="50" charset="-128"/>
                          <a:ea typeface="メイリオ" pitchFamily="50" charset="-128"/>
                          <a:cs typeface="メイリオ" pitchFamily="50" charset="-128"/>
                        </a:rPr>
                        <a:t>位置分解能</a:t>
                      </a:r>
                    </a:p>
                  </a:txBody>
                  <a:tcPr/>
                </a:tc>
                <a:tc>
                  <a:txBody>
                    <a:bodyPr/>
                    <a:lstStyle/>
                    <a:p>
                      <a:pPr algn="ctr"/>
                      <a:r>
                        <a:rPr kumimoji="1" lang="en-US" altLang="ja-JP" sz="2000" dirty="0" smtClean="0">
                          <a:solidFill>
                            <a:schemeClr val="tx1"/>
                          </a:solidFill>
                          <a:latin typeface="Symbol" pitchFamily="18" charset="2"/>
                        </a:rPr>
                        <a:t>f</a:t>
                      </a:r>
                      <a:r>
                        <a:rPr kumimoji="1" lang="en-US" altLang="ja-JP" sz="2000" baseline="0" dirty="0" smtClean="0">
                          <a:solidFill>
                            <a:schemeClr val="tx1"/>
                          </a:solidFill>
                          <a:latin typeface="Symbol" pitchFamily="18" charset="2"/>
                        </a:rPr>
                        <a:t> : </a:t>
                      </a:r>
                      <a:r>
                        <a:rPr kumimoji="1" lang="en-US" altLang="ja-JP" sz="2000" baseline="0" dirty="0" smtClean="0">
                          <a:solidFill>
                            <a:schemeClr val="tx1"/>
                          </a:solidFill>
                          <a:latin typeface="Arial" pitchFamily="34" charset="0"/>
                          <a:cs typeface="Arial" pitchFamily="34" charset="0"/>
                        </a:rPr>
                        <a:t>7.2(</a:t>
                      </a:r>
                      <a:r>
                        <a:rPr kumimoji="1" lang="en-US" altLang="ja-JP" sz="2000" baseline="0" dirty="0" smtClean="0">
                          <a:solidFill>
                            <a:schemeClr val="tx1"/>
                          </a:solidFill>
                          <a:latin typeface="Symbol" pitchFamily="18" charset="2"/>
                          <a:cs typeface="Arial" pitchFamily="34" charset="0"/>
                        </a:rPr>
                        <a:t>m</a:t>
                      </a:r>
                      <a:r>
                        <a:rPr kumimoji="1" lang="en-US" altLang="ja-JP" sz="2000" baseline="0" dirty="0" smtClean="0">
                          <a:solidFill>
                            <a:schemeClr val="tx1"/>
                          </a:solidFill>
                          <a:latin typeface="Arial" pitchFamily="34" charset="0"/>
                          <a:cs typeface="Arial" pitchFamily="34" charset="0"/>
                        </a:rPr>
                        <a:t>m) , z : 11.5(</a:t>
                      </a:r>
                      <a:r>
                        <a:rPr kumimoji="1" lang="en-US" altLang="ja-JP" sz="2000" baseline="0" dirty="0" smtClean="0">
                          <a:solidFill>
                            <a:schemeClr val="tx1"/>
                          </a:solidFill>
                          <a:latin typeface="Symbol" pitchFamily="18" charset="2"/>
                          <a:cs typeface="Arial" pitchFamily="34" charset="0"/>
                        </a:rPr>
                        <a:t>m</a:t>
                      </a:r>
                      <a:r>
                        <a:rPr kumimoji="1" lang="en-US" altLang="ja-JP" sz="2000" baseline="0" dirty="0" smtClean="0">
                          <a:solidFill>
                            <a:schemeClr val="tx1"/>
                          </a:solidFill>
                          <a:latin typeface="Arial" pitchFamily="34" charset="0"/>
                          <a:cs typeface="Arial" pitchFamily="34" charset="0"/>
                        </a:rPr>
                        <a:t>m)</a:t>
                      </a:r>
                      <a:endParaRPr kumimoji="1" lang="ja-JP" altLang="en-US" sz="2000" dirty="0">
                        <a:solidFill>
                          <a:schemeClr val="tx1"/>
                        </a:solidFill>
                        <a:latin typeface="Symbol" pitchFamily="18" charset="2"/>
                      </a:endParaRPr>
                    </a:p>
                  </a:txBody>
                  <a:tcPr/>
                </a:tc>
              </a:tr>
            </a:tbl>
          </a:graphicData>
        </a:graphic>
      </p:graphicFrame>
    </p:spTree>
    <p:extLst>
      <p:ext uri="{BB962C8B-B14F-4D97-AF65-F5344CB8AC3E}">
        <p14:creationId xmlns:p14="http://schemas.microsoft.com/office/powerpoint/2010/main" val="2705048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pitchFamily="34" charset="0"/>
                <a:cs typeface="Arial" pitchFamily="34" charset="0"/>
              </a:rPr>
              <a:t>Double SOI</a:t>
            </a:r>
            <a:r>
              <a:rPr kumimoji="1" lang="ja-JP" altLang="en-US" dirty="0" smtClean="0">
                <a:latin typeface="Arial" pitchFamily="34" charset="0"/>
                <a:cs typeface="Arial" pitchFamily="34" charset="0"/>
              </a:rPr>
              <a:t>構造</a:t>
            </a:r>
            <a:endParaRPr kumimoji="1" lang="ja-JP" altLang="en-US" dirty="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14</a:t>
            </a:fld>
            <a:endParaRPr kumimoji="1" lang="ja-JP" altLang="en-US"/>
          </a:p>
        </p:txBody>
      </p:sp>
      <p:sp>
        <p:nvSpPr>
          <p:cNvPr id="7" name="正方形/長方形 6"/>
          <p:cNvSpPr/>
          <p:nvPr/>
        </p:nvSpPr>
        <p:spPr>
          <a:xfrm>
            <a:off x="1295408" y="3536784"/>
            <a:ext cx="1800200" cy="86409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295408" y="3104736"/>
            <a:ext cx="1800200" cy="432048"/>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715438" y="3102082"/>
            <a:ext cx="360040" cy="216024"/>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364862" y="3102082"/>
            <a:ext cx="360040" cy="216024"/>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075478" y="3102082"/>
            <a:ext cx="289384" cy="2160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075478" y="2960720"/>
            <a:ext cx="289384" cy="141362"/>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75478" y="2744696"/>
            <a:ext cx="289384" cy="216024"/>
          </a:xfrm>
          <a:prstGeom prst="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35318" y="1932604"/>
            <a:ext cx="2520280" cy="400110"/>
          </a:xfrm>
          <a:prstGeom prst="rect">
            <a:avLst/>
          </a:prstGeom>
          <a:noFill/>
        </p:spPr>
        <p:txBody>
          <a:bodyPr wrap="square" rtlCol="0">
            <a:spAutoFit/>
          </a:bodyPr>
          <a:lstStyle/>
          <a:p>
            <a:pPr marL="342900" indent="-342900" algn="ctr">
              <a:buFont typeface="Arial" pitchFamily="34" charset="0"/>
              <a:buChar char="•"/>
            </a:pPr>
            <a:r>
              <a:rPr kumimoji="1" lang="ja-JP" altLang="en-US" sz="2000" dirty="0" smtClean="0">
                <a:latin typeface="メイリオ" pitchFamily="50" charset="-128"/>
                <a:ea typeface="メイリオ" pitchFamily="50" charset="-128"/>
                <a:cs typeface="メイリオ" pitchFamily="50" charset="-128"/>
              </a:rPr>
              <a:t>通常の</a:t>
            </a:r>
            <a:r>
              <a:rPr kumimoji="1" lang="en-US" altLang="ja-JP" sz="2000" dirty="0" smtClean="0">
                <a:latin typeface="Arial" pitchFamily="34" charset="0"/>
                <a:ea typeface="メイリオ" pitchFamily="50" charset="-128"/>
                <a:cs typeface="Arial" pitchFamily="34" charset="0"/>
              </a:rPr>
              <a:t>SOI</a:t>
            </a:r>
            <a:r>
              <a:rPr kumimoji="1" lang="ja-JP" altLang="en-US" sz="2000" dirty="0" smtClean="0">
                <a:latin typeface="Arial" pitchFamily="34" charset="0"/>
                <a:ea typeface="メイリオ" pitchFamily="50" charset="-128"/>
                <a:cs typeface="Arial" pitchFamily="34" charset="0"/>
              </a:rPr>
              <a:t>基板</a:t>
            </a:r>
            <a:endParaRPr kumimoji="1" lang="ja-JP" altLang="en-US" sz="2000" dirty="0">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679784" y="1932604"/>
            <a:ext cx="2520280" cy="400110"/>
          </a:xfrm>
          <a:prstGeom prst="rect">
            <a:avLst/>
          </a:prstGeom>
          <a:noFill/>
        </p:spPr>
        <p:txBody>
          <a:bodyPr wrap="square" rtlCol="0">
            <a:spAutoFit/>
          </a:bodyPr>
          <a:lstStyle/>
          <a:p>
            <a:pPr marL="342900" indent="-342900" algn="ctr">
              <a:buFont typeface="Arial" pitchFamily="34" charset="0"/>
              <a:buChar char="•"/>
            </a:pPr>
            <a:r>
              <a:rPr lang="en-US" altLang="ja-JP" sz="2000" dirty="0" smtClean="0">
                <a:latin typeface="Arial" pitchFamily="34" charset="0"/>
                <a:ea typeface="メイリオ" pitchFamily="50" charset="-128"/>
                <a:cs typeface="Arial" pitchFamily="34" charset="0"/>
              </a:rPr>
              <a:t>Double </a:t>
            </a:r>
            <a:r>
              <a:rPr kumimoji="1" lang="en-US" altLang="ja-JP" sz="2000" dirty="0" smtClean="0">
                <a:latin typeface="Arial" pitchFamily="34" charset="0"/>
                <a:ea typeface="メイリオ" pitchFamily="50" charset="-128"/>
                <a:cs typeface="Arial" pitchFamily="34" charset="0"/>
              </a:rPr>
              <a:t>SOI</a:t>
            </a:r>
            <a:r>
              <a:rPr kumimoji="1" lang="ja-JP" altLang="en-US" sz="2000" dirty="0" smtClean="0">
                <a:latin typeface="Arial" pitchFamily="34" charset="0"/>
                <a:ea typeface="メイリオ" pitchFamily="50" charset="-128"/>
                <a:cs typeface="Arial" pitchFamily="34" charset="0"/>
              </a:rPr>
              <a:t>基板</a:t>
            </a:r>
            <a:endParaRPr kumimoji="1" lang="ja-JP" altLang="en-US" sz="2000" dirty="0">
              <a:latin typeface="メイリオ" pitchFamily="50" charset="-128"/>
              <a:ea typeface="メイリオ" pitchFamily="50" charset="-128"/>
              <a:cs typeface="メイリオ" pitchFamily="50" charset="-128"/>
            </a:endParaRPr>
          </a:p>
        </p:txBody>
      </p:sp>
      <p:sp>
        <p:nvSpPr>
          <p:cNvPr id="16" name="正方形/長方形 15"/>
          <p:cNvSpPr/>
          <p:nvPr/>
        </p:nvSpPr>
        <p:spPr>
          <a:xfrm>
            <a:off x="5194456" y="3702132"/>
            <a:ext cx="1800200" cy="86409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194456" y="3070084"/>
            <a:ext cx="1800200" cy="632048"/>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579884" y="3071225"/>
            <a:ext cx="360040" cy="216024"/>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29308" y="3071225"/>
            <a:ext cx="360040" cy="216024"/>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939924" y="3071225"/>
            <a:ext cx="289384" cy="2160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939924" y="2929863"/>
            <a:ext cx="289384" cy="141362"/>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939924" y="2713839"/>
            <a:ext cx="289384" cy="216024"/>
          </a:xfrm>
          <a:prstGeom prst="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289706" y="3377910"/>
            <a:ext cx="1573560" cy="21602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3311632" y="3536784"/>
            <a:ext cx="0" cy="86409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4967816" y="3713170"/>
            <a:ext cx="0" cy="86409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095608" y="4800990"/>
            <a:ext cx="2124236" cy="400110"/>
          </a:xfrm>
          <a:prstGeom prst="rect">
            <a:avLst/>
          </a:prstGeom>
          <a:noFill/>
          <a:ln w="28575">
            <a:noFill/>
          </a:ln>
        </p:spPr>
        <p:txBody>
          <a:bodyPr wrap="square" rtlCol="0">
            <a:spAutoFit/>
          </a:bodyPr>
          <a:lstStyle/>
          <a:p>
            <a:pPr algn="ctr"/>
            <a:r>
              <a:rPr lang="ja-JP" altLang="en-US" sz="2000" dirty="0" smtClean="0">
                <a:latin typeface="メイリオ" pitchFamily="50" charset="-128"/>
                <a:ea typeface="メイリオ" pitchFamily="50" charset="-128"/>
                <a:cs typeface="メイリオ" pitchFamily="50" charset="-128"/>
              </a:rPr>
              <a:t>センサー層</a:t>
            </a:r>
            <a:r>
              <a:rPr lang="en-US" altLang="ja-JP" sz="2000" dirty="0" smtClean="0">
                <a:latin typeface="メイリオ" pitchFamily="50" charset="-128"/>
                <a:ea typeface="メイリオ" pitchFamily="50" charset="-128"/>
                <a:cs typeface="メイリオ" pitchFamily="50" charset="-128"/>
              </a:rPr>
              <a:t>(Si)</a:t>
            </a:r>
            <a:endParaRPr kumimoji="1" lang="ja-JP" altLang="en-US" sz="2000" dirty="0">
              <a:latin typeface="メイリオ" pitchFamily="50" charset="-128"/>
              <a:ea typeface="メイリオ" pitchFamily="50" charset="-128"/>
              <a:cs typeface="メイリオ" pitchFamily="50" charset="-128"/>
            </a:endParaRPr>
          </a:p>
        </p:txBody>
      </p:sp>
      <p:cxnSp>
        <p:nvCxnSpPr>
          <p:cNvPr id="29" name="直線コネクタ 28"/>
          <p:cNvCxnSpPr/>
          <p:nvPr/>
        </p:nvCxnSpPr>
        <p:spPr>
          <a:xfrm flipH="1" flipV="1">
            <a:off x="3311632" y="3984801"/>
            <a:ext cx="576064" cy="8321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4319744" y="4222698"/>
            <a:ext cx="588546" cy="5924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3311632" y="3102082"/>
            <a:ext cx="0" cy="38384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971354" y="3059232"/>
            <a:ext cx="0" cy="65393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503413" y="2941577"/>
            <a:ext cx="1308626" cy="707886"/>
          </a:xfrm>
          <a:prstGeom prst="rect">
            <a:avLst/>
          </a:prstGeom>
          <a:noFill/>
          <a:ln w="28575">
            <a:noFill/>
          </a:ln>
        </p:spPr>
        <p:txBody>
          <a:bodyPr wrap="square" rtlCol="0">
            <a:spAutoFit/>
          </a:bodyPr>
          <a:lstStyle/>
          <a:p>
            <a:pPr algn="ctr"/>
            <a:r>
              <a:rPr lang="ja-JP" altLang="en-US" sz="2000" dirty="0" smtClean="0">
                <a:latin typeface="メイリオ" pitchFamily="50" charset="-128"/>
                <a:ea typeface="メイリオ" pitchFamily="50" charset="-128"/>
                <a:cs typeface="メイリオ" pitchFamily="50" charset="-128"/>
              </a:rPr>
              <a:t>絶縁層</a:t>
            </a:r>
            <a:r>
              <a:rPr lang="en-US" altLang="ja-JP" sz="2000" dirty="0" smtClean="0">
                <a:latin typeface="メイリオ" pitchFamily="50" charset="-128"/>
                <a:ea typeface="メイリオ" pitchFamily="50" charset="-128"/>
                <a:cs typeface="メイリオ" pitchFamily="50" charset="-128"/>
              </a:rPr>
              <a:t>(SiO</a:t>
            </a:r>
            <a:r>
              <a:rPr lang="en-US" altLang="ja-JP" sz="2000" baseline="-25000" dirty="0" smtClean="0">
                <a:latin typeface="メイリオ" pitchFamily="50" charset="-128"/>
                <a:ea typeface="メイリオ" pitchFamily="50" charset="-128"/>
                <a:cs typeface="メイリオ" pitchFamily="50" charset="-128"/>
              </a:rPr>
              <a:t>2</a:t>
            </a:r>
            <a:r>
              <a:rPr lang="en-US" altLang="ja-JP" sz="2000" dirty="0" smtClean="0">
                <a:latin typeface="メイリオ" pitchFamily="50" charset="-128"/>
                <a:ea typeface="メイリオ" pitchFamily="50" charset="-128"/>
                <a:cs typeface="メイリオ" pitchFamily="50" charset="-128"/>
              </a:rPr>
              <a:t>)</a:t>
            </a:r>
            <a:endParaRPr kumimoji="1" lang="ja-JP" altLang="en-US" sz="2000" dirty="0">
              <a:latin typeface="メイリオ" pitchFamily="50" charset="-128"/>
              <a:ea typeface="メイリオ" pitchFamily="50" charset="-128"/>
              <a:cs typeface="メイリオ" pitchFamily="50" charset="-128"/>
            </a:endParaRPr>
          </a:p>
        </p:txBody>
      </p:sp>
      <p:cxnSp>
        <p:nvCxnSpPr>
          <p:cNvPr id="41" name="直線コネクタ 40"/>
          <p:cNvCxnSpPr/>
          <p:nvPr/>
        </p:nvCxnSpPr>
        <p:spPr>
          <a:xfrm>
            <a:off x="4614017" y="3295520"/>
            <a:ext cx="357337" cy="906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a:off x="3311632" y="3295520"/>
            <a:ext cx="432048" cy="252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899592" y="5327228"/>
            <a:ext cx="7344816" cy="769441"/>
          </a:xfrm>
          <a:prstGeom prst="rect">
            <a:avLst/>
          </a:prstGeom>
          <a:solidFill>
            <a:schemeClr val="accent6">
              <a:lumMod val="60000"/>
              <a:lumOff val="40000"/>
            </a:schemeClr>
          </a:solidFill>
        </p:spPr>
        <p:txBody>
          <a:bodyPr wrap="square" rtlCol="0">
            <a:spAutoFit/>
          </a:bodyPr>
          <a:lstStyle/>
          <a:p>
            <a:r>
              <a:rPr lang="ja-JP" altLang="en-US" sz="2200" dirty="0" smtClean="0">
                <a:latin typeface="メイリオ" pitchFamily="50" charset="-128"/>
                <a:ea typeface="メイリオ" pitchFamily="50" charset="-128"/>
                <a:cs typeface="メイリオ" pitchFamily="50" charset="-128"/>
              </a:rPr>
              <a:t>通常</a:t>
            </a:r>
            <a:r>
              <a:rPr lang="en-US" altLang="ja-JP" sz="2200" dirty="0" smtClean="0">
                <a:latin typeface="Arial" pitchFamily="34" charset="0"/>
                <a:ea typeface="メイリオ" pitchFamily="50" charset="-128"/>
                <a:cs typeface="Arial" pitchFamily="34" charset="0"/>
              </a:rPr>
              <a:t>SOI</a:t>
            </a:r>
            <a:r>
              <a:rPr lang="ja-JP" altLang="en-US" sz="2200" dirty="0" smtClean="0">
                <a:latin typeface="Arial" pitchFamily="34" charset="0"/>
                <a:ea typeface="メイリオ" pitchFamily="50" charset="-128"/>
                <a:cs typeface="Arial" pitchFamily="34" charset="0"/>
              </a:rPr>
              <a:t>基板の絶縁層にもう一層</a:t>
            </a:r>
            <a:r>
              <a:rPr lang="en-US" altLang="ja-JP" sz="2200" dirty="0" smtClean="0">
                <a:latin typeface="Arial" pitchFamily="34" charset="0"/>
                <a:ea typeface="メイリオ" pitchFamily="50" charset="-128"/>
                <a:cs typeface="Arial" pitchFamily="34" charset="0"/>
              </a:rPr>
              <a:t>Si</a:t>
            </a:r>
            <a:r>
              <a:rPr lang="ja-JP" altLang="en-US" sz="2200" dirty="0" smtClean="0">
                <a:latin typeface="Arial" pitchFamily="34" charset="0"/>
                <a:ea typeface="メイリオ" pitchFamily="50" charset="-128"/>
                <a:cs typeface="Arial" pitchFamily="34" charset="0"/>
              </a:rPr>
              <a:t>層を導入することで、放射線耐性、センサークロストークの解決を図る構造</a:t>
            </a:r>
            <a:endParaRPr kumimoji="1" lang="ja-JP" altLang="en-US" sz="2200" dirty="0">
              <a:latin typeface="メイリオ" pitchFamily="50" charset="-128"/>
              <a:ea typeface="メイリオ" pitchFamily="50" charset="-128"/>
              <a:cs typeface="メイリオ" pitchFamily="50" charset="-128"/>
            </a:endParaRPr>
          </a:p>
        </p:txBody>
      </p:sp>
      <p:cxnSp>
        <p:nvCxnSpPr>
          <p:cNvPr id="49" name="直線矢印コネクタ 48"/>
          <p:cNvCxnSpPr/>
          <p:nvPr/>
        </p:nvCxnSpPr>
        <p:spPr>
          <a:xfrm flipH="1">
            <a:off x="6589348" y="2960720"/>
            <a:ext cx="610716" cy="5252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7215830" y="2744696"/>
            <a:ext cx="1476392" cy="400110"/>
          </a:xfrm>
          <a:prstGeom prst="rect">
            <a:avLst/>
          </a:prstGeom>
          <a:noFill/>
          <a:ln w="28575">
            <a:solidFill>
              <a:srgbClr val="FF0000"/>
            </a:solidFill>
          </a:ln>
        </p:spPr>
        <p:txBody>
          <a:bodyPr wrap="square" rtlCol="0">
            <a:spAutoFit/>
          </a:bodyPr>
          <a:lstStyle/>
          <a:p>
            <a:r>
              <a:rPr kumimoji="1" lang="en-US" altLang="ja-JP" sz="2000" dirty="0" smtClean="0">
                <a:latin typeface="Arial" pitchFamily="34" charset="0"/>
                <a:cs typeface="Arial" pitchFamily="34" charset="0"/>
              </a:rPr>
              <a:t>Middle Si</a:t>
            </a:r>
            <a:endParaRPr kumimoji="1" lang="ja-JP" altLang="en-US" sz="2000" dirty="0">
              <a:latin typeface="Arial" pitchFamily="34" charset="0"/>
              <a:cs typeface="Arial" pitchFamily="34" charset="0"/>
            </a:endParaRPr>
          </a:p>
        </p:txBody>
      </p:sp>
    </p:spTree>
    <p:extLst>
      <p:ext uri="{BB962C8B-B14F-4D97-AF65-F5344CB8AC3E}">
        <p14:creationId xmlns:p14="http://schemas.microsoft.com/office/powerpoint/2010/main" val="595823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電源系</a:t>
            </a:r>
            <a:r>
              <a:rPr kumimoji="1" lang="ja-JP" altLang="en-US" dirty="0" smtClean="0"/>
              <a:t>電圧の印加</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15</a:t>
            </a:fld>
            <a:endParaRPr kumimoji="1" lang="ja-JP" altLang="en-US"/>
          </a:p>
        </p:txBody>
      </p:sp>
      <p:sp>
        <p:nvSpPr>
          <p:cNvPr id="7" name="正方形/長方形 6"/>
          <p:cNvSpPr/>
          <p:nvPr/>
        </p:nvSpPr>
        <p:spPr>
          <a:xfrm>
            <a:off x="2530023" y="3714153"/>
            <a:ext cx="3456384" cy="10801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530023" y="3158099"/>
            <a:ext cx="3456384" cy="55605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27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530023" y="2582035"/>
            <a:ext cx="3456384" cy="57606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766513" y="3286349"/>
            <a:ext cx="1903284" cy="288032"/>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10" idx="1"/>
          </p:cNvCxnSpPr>
          <p:nvPr/>
        </p:nvCxnSpPr>
        <p:spPr>
          <a:xfrm flipH="1">
            <a:off x="2149517" y="3430365"/>
            <a:ext cx="616996" cy="57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149517" y="3420360"/>
            <a:ext cx="0" cy="5140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86195" y="3934421"/>
            <a:ext cx="5245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022328" y="4055289"/>
            <a:ext cx="2727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158711" y="4055289"/>
            <a:ext cx="0" cy="398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854663" y="4454243"/>
            <a:ext cx="5718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1886195" y="4454243"/>
            <a:ext cx="136133"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2038595" y="4464749"/>
            <a:ext cx="136133"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2196255" y="4464749"/>
            <a:ext cx="136133"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087865" y="3436126"/>
            <a:ext cx="1080120" cy="384721"/>
          </a:xfrm>
          <a:prstGeom prst="rect">
            <a:avLst/>
          </a:prstGeom>
          <a:noFill/>
        </p:spPr>
        <p:txBody>
          <a:bodyPr wrap="square" rtlCol="0">
            <a:spAutoFit/>
          </a:bodyPr>
          <a:lstStyle/>
          <a:p>
            <a:pPr algn="ctr"/>
            <a:r>
              <a:rPr kumimoji="1" lang="en-US" altLang="ja-JP" sz="1900" dirty="0" err="1" smtClean="0">
                <a:latin typeface="Arial" pitchFamily="34" charset="0"/>
                <a:cs typeface="Arial" pitchFamily="34" charset="0"/>
              </a:rPr>
              <a:t>Vmid</a:t>
            </a:r>
            <a:endParaRPr kumimoji="1" lang="ja-JP" altLang="en-US" sz="1900" dirty="0">
              <a:latin typeface="Arial" pitchFamily="34" charset="0"/>
              <a:cs typeface="Arial" pitchFamily="34" charset="0"/>
            </a:endParaRPr>
          </a:p>
        </p:txBody>
      </p:sp>
      <p:sp>
        <p:nvSpPr>
          <p:cNvPr id="34" name="正方形/長方形 33"/>
          <p:cNvSpPr/>
          <p:nvPr/>
        </p:nvSpPr>
        <p:spPr>
          <a:xfrm>
            <a:off x="2530023" y="4794273"/>
            <a:ext cx="3456384" cy="16402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弦 34"/>
          <p:cNvSpPr/>
          <p:nvPr/>
        </p:nvSpPr>
        <p:spPr>
          <a:xfrm rot="16200000">
            <a:off x="4816566" y="3596950"/>
            <a:ext cx="504056" cy="221529"/>
          </a:xfrm>
          <a:prstGeom prst="chord">
            <a:avLst>
              <a:gd name="adj1" fmla="val 5220908"/>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a:stCxn id="35" idx="2"/>
          </p:cNvCxnSpPr>
          <p:nvPr/>
        </p:nvCxnSpPr>
        <p:spPr>
          <a:xfrm flipV="1">
            <a:off x="5068580" y="2366011"/>
            <a:ext cx="14" cy="13388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068594" y="2366011"/>
            <a:ext cx="15935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5077135" y="4958299"/>
            <a:ext cx="14" cy="4972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094866" y="5462355"/>
            <a:ext cx="1617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6686021" y="4794273"/>
            <a:ext cx="0" cy="6612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6418500" y="4778127"/>
            <a:ext cx="5245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525738" y="4598715"/>
            <a:ext cx="2727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662121" y="2381777"/>
            <a:ext cx="0" cy="2170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613557" y="4124069"/>
            <a:ext cx="1224136" cy="384721"/>
          </a:xfrm>
          <a:prstGeom prst="rect">
            <a:avLst/>
          </a:prstGeom>
          <a:noFill/>
        </p:spPr>
        <p:txBody>
          <a:bodyPr wrap="square" rtlCol="0">
            <a:spAutoFit/>
          </a:bodyPr>
          <a:lstStyle/>
          <a:p>
            <a:pPr algn="ctr"/>
            <a:r>
              <a:rPr kumimoji="1" lang="en-US" altLang="ja-JP" sz="1900" dirty="0" err="1" smtClean="0">
                <a:latin typeface="Arial" pitchFamily="34" charset="0"/>
                <a:cs typeface="Arial" pitchFamily="34" charset="0"/>
              </a:rPr>
              <a:t>Vback</a:t>
            </a:r>
            <a:endParaRPr kumimoji="1" lang="ja-JP" altLang="en-US" sz="1900" dirty="0">
              <a:latin typeface="Arial" pitchFamily="34" charset="0"/>
              <a:cs typeface="Arial" pitchFamily="34" charset="0"/>
            </a:endParaRPr>
          </a:p>
        </p:txBody>
      </p:sp>
      <p:sp>
        <p:nvSpPr>
          <p:cNvPr id="56" name="テキスト ボックス 55"/>
          <p:cNvSpPr txBox="1"/>
          <p:nvPr/>
        </p:nvSpPr>
        <p:spPr>
          <a:xfrm>
            <a:off x="3914397" y="4714987"/>
            <a:ext cx="864096" cy="323165"/>
          </a:xfrm>
          <a:prstGeom prst="rect">
            <a:avLst/>
          </a:prstGeom>
          <a:noFill/>
        </p:spPr>
        <p:txBody>
          <a:bodyPr wrap="square" rtlCol="0">
            <a:spAutoFit/>
          </a:bodyPr>
          <a:lstStyle/>
          <a:p>
            <a:pPr algn="ctr"/>
            <a:r>
              <a:rPr kumimoji="1" lang="en-US" altLang="ja-JP" sz="1500" b="1" dirty="0" smtClean="0">
                <a:latin typeface="Arial" pitchFamily="34" charset="0"/>
                <a:cs typeface="Arial" pitchFamily="34" charset="0"/>
              </a:rPr>
              <a:t>Al</a:t>
            </a:r>
            <a:endParaRPr kumimoji="1" lang="ja-JP" altLang="en-US" sz="1500" b="1" dirty="0">
              <a:latin typeface="Arial" pitchFamily="34" charset="0"/>
              <a:cs typeface="Arial" pitchFamily="34" charset="0"/>
            </a:endParaRPr>
          </a:p>
        </p:txBody>
      </p:sp>
      <p:sp>
        <p:nvSpPr>
          <p:cNvPr id="57" name="テキスト ボックス 56"/>
          <p:cNvSpPr txBox="1"/>
          <p:nvPr/>
        </p:nvSpPr>
        <p:spPr>
          <a:xfrm>
            <a:off x="3718155" y="4364575"/>
            <a:ext cx="735618" cy="400110"/>
          </a:xfrm>
          <a:prstGeom prst="rect">
            <a:avLst/>
          </a:prstGeom>
          <a:noFill/>
        </p:spPr>
        <p:txBody>
          <a:bodyPr wrap="square" rtlCol="0">
            <a:spAutoFit/>
          </a:bodyPr>
          <a:lstStyle/>
          <a:p>
            <a:pPr algn="ctr"/>
            <a:r>
              <a:rPr kumimoji="1" lang="en-US" altLang="ja-JP" sz="2000" b="1" dirty="0" smtClean="0">
                <a:latin typeface="Arial" pitchFamily="34" charset="0"/>
                <a:cs typeface="Arial" pitchFamily="34" charset="0"/>
              </a:rPr>
              <a:t>n</a:t>
            </a:r>
            <a:r>
              <a:rPr kumimoji="1" lang="en-US" altLang="ja-JP" sz="2000" b="1" baseline="30000" dirty="0" smtClean="0">
                <a:latin typeface="Arial" pitchFamily="34" charset="0"/>
                <a:cs typeface="Arial" pitchFamily="34" charset="0"/>
              </a:rPr>
              <a:t>-</a:t>
            </a:r>
            <a:endParaRPr kumimoji="1" lang="ja-JP" altLang="en-US" sz="2000" b="1" baseline="30000" dirty="0">
              <a:latin typeface="Arial" pitchFamily="34" charset="0"/>
              <a:cs typeface="Arial" pitchFamily="34" charset="0"/>
            </a:endParaRPr>
          </a:p>
        </p:txBody>
      </p:sp>
      <p:sp>
        <p:nvSpPr>
          <p:cNvPr id="58" name="テキスト ボックス 57"/>
          <p:cNvSpPr txBox="1"/>
          <p:nvPr/>
        </p:nvSpPr>
        <p:spPr>
          <a:xfrm>
            <a:off x="4762727" y="3567028"/>
            <a:ext cx="735618" cy="400110"/>
          </a:xfrm>
          <a:prstGeom prst="rect">
            <a:avLst/>
          </a:prstGeom>
          <a:noFill/>
        </p:spPr>
        <p:txBody>
          <a:bodyPr wrap="square" rtlCol="0">
            <a:spAutoFit/>
          </a:bodyPr>
          <a:lstStyle/>
          <a:p>
            <a:pPr algn="ctr"/>
            <a:r>
              <a:rPr lang="en-US" altLang="ja-JP" sz="2000" b="1" dirty="0" smtClean="0">
                <a:latin typeface="Arial" pitchFamily="34" charset="0"/>
                <a:cs typeface="Arial" pitchFamily="34" charset="0"/>
              </a:rPr>
              <a:t>p</a:t>
            </a:r>
            <a:r>
              <a:rPr lang="en-US" altLang="ja-JP" sz="2000" b="1" baseline="30000" dirty="0" smtClean="0">
                <a:latin typeface="Arial" pitchFamily="34" charset="0"/>
                <a:cs typeface="Arial" pitchFamily="34" charset="0"/>
              </a:rPr>
              <a:t>+</a:t>
            </a:r>
            <a:endParaRPr kumimoji="1" lang="ja-JP" altLang="en-US" sz="2000" b="1" baseline="30000" dirty="0">
              <a:latin typeface="Arial" pitchFamily="34" charset="0"/>
              <a:cs typeface="Arial" pitchFamily="34" charset="0"/>
            </a:endParaRPr>
          </a:p>
        </p:txBody>
      </p:sp>
      <p:sp>
        <p:nvSpPr>
          <p:cNvPr id="59" name="正方形/長方形 58"/>
          <p:cNvSpPr/>
          <p:nvPr/>
        </p:nvSpPr>
        <p:spPr>
          <a:xfrm>
            <a:off x="3160651" y="2589313"/>
            <a:ext cx="288032" cy="36004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870887" y="2589313"/>
            <a:ext cx="288032" cy="36004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448683" y="2589313"/>
            <a:ext cx="422204" cy="36004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3448683" y="2445297"/>
            <a:ext cx="422204" cy="14401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63" name="正方形/長方形 62"/>
          <p:cNvSpPr/>
          <p:nvPr/>
        </p:nvSpPr>
        <p:spPr>
          <a:xfrm>
            <a:off x="3448683" y="2157265"/>
            <a:ext cx="422204" cy="28803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752477" y="3462703"/>
            <a:ext cx="2200978" cy="646331"/>
          </a:xfrm>
          <a:prstGeom prst="rect">
            <a:avLst/>
          </a:prstGeom>
          <a:noFill/>
          <a:ln w="38100">
            <a:solidFill>
              <a:srgbClr val="FFC000"/>
            </a:solidFill>
          </a:ln>
        </p:spPr>
        <p:txBody>
          <a:bodyPr wrap="square" rtlCol="0">
            <a:spAutoFit/>
          </a:bodyPr>
          <a:lstStyle/>
          <a:p>
            <a:r>
              <a:rPr kumimoji="1" lang="ja-JP" altLang="en-US" dirty="0" smtClean="0">
                <a:latin typeface="メイリオ" pitchFamily="50" charset="-128"/>
                <a:ea typeface="メイリオ" pitchFamily="50" charset="-128"/>
                <a:cs typeface="メイリオ" pitchFamily="50" charset="-128"/>
              </a:rPr>
              <a:t>センサー</a:t>
            </a:r>
            <a:r>
              <a:rPr kumimoji="1" lang="en-US" altLang="ja-JP" dirty="0" smtClean="0">
                <a:latin typeface="メイリオ" pitchFamily="50" charset="-128"/>
                <a:ea typeface="メイリオ" pitchFamily="50" charset="-128"/>
                <a:cs typeface="メイリオ" pitchFamily="50" charset="-128"/>
              </a:rPr>
              <a:t/>
            </a:r>
            <a:br>
              <a:rPr kumimoji="1" lang="en-US" altLang="ja-JP" dirty="0" smtClean="0">
                <a:latin typeface="メイリオ" pitchFamily="50" charset="-128"/>
                <a:ea typeface="メイリオ" pitchFamily="50" charset="-128"/>
                <a:cs typeface="メイリオ" pitchFamily="50" charset="-128"/>
              </a:rPr>
            </a:br>
            <a:r>
              <a:rPr kumimoji="1" lang="ja-JP" altLang="en-US" dirty="0" smtClean="0">
                <a:latin typeface="メイリオ" pitchFamily="50" charset="-128"/>
                <a:ea typeface="メイリオ" pitchFamily="50" charset="-128"/>
                <a:cs typeface="メイリオ" pitchFamily="50" charset="-128"/>
              </a:rPr>
              <a:t>バイアス電圧：</a:t>
            </a:r>
            <a:r>
              <a:rPr lang="en-US" altLang="ja-JP" dirty="0" smtClean="0">
                <a:latin typeface="Arial" pitchFamily="34" charset="0"/>
                <a:ea typeface="メイリオ" pitchFamily="50" charset="-128"/>
                <a:cs typeface="Arial" pitchFamily="34" charset="0"/>
              </a:rPr>
              <a:t>50V</a:t>
            </a:r>
            <a:endParaRPr kumimoji="1" lang="ja-JP" altLang="en-US" dirty="0">
              <a:latin typeface="メイリオ" pitchFamily="50" charset="-128"/>
              <a:ea typeface="メイリオ" pitchFamily="50" charset="-128"/>
              <a:cs typeface="メイリオ" pitchFamily="50" charset="-128"/>
            </a:endParaRPr>
          </a:p>
        </p:txBody>
      </p:sp>
      <p:sp>
        <p:nvSpPr>
          <p:cNvPr id="42" name="テキスト ボックス 41"/>
          <p:cNvSpPr txBox="1"/>
          <p:nvPr/>
        </p:nvSpPr>
        <p:spPr>
          <a:xfrm>
            <a:off x="167684" y="2693805"/>
            <a:ext cx="2200978" cy="646331"/>
          </a:xfrm>
          <a:prstGeom prst="rect">
            <a:avLst/>
          </a:prstGeom>
          <a:noFill/>
          <a:ln w="38100">
            <a:solidFill>
              <a:srgbClr val="00B0F0"/>
            </a:solidFill>
          </a:ln>
        </p:spPr>
        <p:txBody>
          <a:bodyPr wrap="square" rtlCol="0">
            <a:spAutoFit/>
          </a:bodyPr>
          <a:lstStyle/>
          <a:p>
            <a:r>
              <a:rPr lang="en-US" altLang="ja-JP" dirty="0" smtClean="0">
                <a:latin typeface="Arial" pitchFamily="34" charset="0"/>
                <a:ea typeface="メイリオ" pitchFamily="50" charset="-128"/>
                <a:cs typeface="Arial" pitchFamily="34" charset="0"/>
              </a:rPr>
              <a:t>Middle Si</a:t>
            </a:r>
            <a:r>
              <a:rPr lang="ja-JP" altLang="en-US" dirty="0" smtClean="0">
                <a:latin typeface="Arial" pitchFamily="34" charset="0"/>
                <a:ea typeface="メイリオ" pitchFamily="50" charset="-128"/>
                <a:cs typeface="Arial" pitchFamily="34" charset="0"/>
              </a:rPr>
              <a:t>への</a:t>
            </a:r>
            <a:r>
              <a:rPr lang="en-US" altLang="ja-JP" dirty="0" smtClean="0">
                <a:latin typeface="Arial" pitchFamily="34" charset="0"/>
                <a:ea typeface="メイリオ" pitchFamily="50" charset="-128"/>
                <a:cs typeface="Arial" pitchFamily="34" charset="0"/>
              </a:rPr>
              <a:t/>
            </a:r>
            <a:br>
              <a:rPr lang="en-US" altLang="ja-JP" dirty="0" smtClean="0">
                <a:latin typeface="Arial" pitchFamily="34" charset="0"/>
                <a:ea typeface="メイリオ" pitchFamily="50" charset="-128"/>
                <a:cs typeface="Arial" pitchFamily="34" charset="0"/>
              </a:rPr>
            </a:br>
            <a:r>
              <a:rPr lang="ja-JP" altLang="en-US" dirty="0" smtClean="0">
                <a:latin typeface="Arial" pitchFamily="34" charset="0"/>
                <a:ea typeface="メイリオ" pitchFamily="50" charset="-128"/>
                <a:cs typeface="Arial" pitchFamily="34" charset="0"/>
              </a:rPr>
              <a:t>印加</a:t>
            </a:r>
            <a:r>
              <a:rPr kumimoji="1" lang="ja-JP" altLang="en-US" dirty="0" smtClean="0">
                <a:latin typeface="メイリオ" pitchFamily="50" charset="-128"/>
                <a:ea typeface="メイリオ" pitchFamily="50" charset="-128"/>
                <a:cs typeface="メイリオ" pitchFamily="50" charset="-128"/>
              </a:rPr>
              <a:t>電圧：</a:t>
            </a:r>
            <a:r>
              <a:rPr lang="en-US" altLang="ja-JP" dirty="0" smtClean="0">
                <a:latin typeface="Arial" pitchFamily="34" charset="0"/>
                <a:ea typeface="メイリオ" pitchFamily="50" charset="-128"/>
                <a:cs typeface="Arial" pitchFamily="34" charset="0"/>
              </a:rPr>
              <a:t>0.2V</a:t>
            </a:r>
            <a:endParaRPr kumimoji="1"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8089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pitchFamily="34" charset="0"/>
                <a:cs typeface="Arial" pitchFamily="34" charset="0"/>
              </a:rPr>
              <a:t>Belle II </a:t>
            </a:r>
            <a:r>
              <a:rPr kumimoji="1" lang="ja-JP" altLang="en-US" dirty="0" smtClean="0">
                <a:latin typeface="Arial" pitchFamily="34" charset="0"/>
                <a:cs typeface="Arial" pitchFamily="34" charset="0"/>
              </a:rPr>
              <a:t>実験</a:t>
            </a:r>
            <a:endParaRPr kumimoji="1" lang="ja-JP" altLang="en-US" dirty="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16</a:t>
            </a:fld>
            <a:endParaRPr kumimoji="1" lang="ja-JP" alt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84" y="2564904"/>
            <a:ext cx="28575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矢印コネクタ 7"/>
          <p:cNvCxnSpPr/>
          <p:nvPr/>
        </p:nvCxnSpPr>
        <p:spPr>
          <a:xfrm flipH="1" flipV="1">
            <a:off x="3104756" y="2924944"/>
            <a:ext cx="576064" cy="21602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320780" y="2672045"/>
            <a:ext cx="1202032" cy="369332"/>
          </a:xfrm>
          <a:prstGeom prst="rect">
            <a:avLst/>
          </a:prstGeom>
          <a:noFill/>
        </p:spPr>
        <p:txBody>
          <a:bodyPr wrap="square" rtlCol="0">
            <a:spAutoFit/>
          </a:bodyPr>
          <a:lstStyle/>
          <a:p>
            <a:r>
              <a:rPr lang="en-US" altLang="ja-JP" dirty="0" smtClean="0">
                <a:solidFill>
                  <a:srgbClr val="0070C0"/>
                </a:solidFill>
                <a:latin typeface="Arial" pitchFamily="34" charset="0"/>
                <a:cs typeface="Arial" pitchFamily="34" charset="0"/>
              </a:rPr>
              <a:t>e</a:t>
            </a:r>
            <a:r>
              <a:rPr lang="en-US" altLang="ja-JP" baseline="30000" dirty="0" smtClean="0">
                <a:solidFill>
                  <a:srgbClr val="0070C0"/>
                </a:solidFill>
                <a:latin typeface="Arial" pitchFamily="34" charset="0"/>
                <a:cs typeface="Arial" pitchFamily="34" charset="0"/>
              </a:rPr>
              <a:t>-</a:t>
            </a:r>
            <a:r>
              <a:rPr lang="en-US" altLang="ja-JP" dirty="0" smtClean="0">
                <a:solidFill>
                  <a:srgbClr val="0070C0"/>
                </a:solidFill>
                <a:latin typeface="Arial" pitchFamily="34" charset="0"/>
                <a:cs typeface="Arial" pitchFamily="34" charset="0"/>
              </a:rPr>
              <a:t>:7.0GeV</a:t>
            </a:r>
            <a:endParaRPr kumimoji="1" lang="ja-JP" altLang="en-US" dirty="0">
              <a:solidFill>
                <a:srgbClr val="0070C0"/>
              </a:solidFill>
              <a:latin typeface="Arial" pitchFamily="34" charset="0"/>
              <a:cs typeface="Arial" pitchFamily="34" charset="0"/>
            </a:endParaRPr>
          </a:p>
        </p:txBody>
      </p:sp>
      <p:cxnSp>
        <p:nvCxnSpPr>
          <p:cNvPr id="10" name="直線矢印コネクタ 9"/>
          <p:cNvCxnSpPr/>
          <p:nvPr/>
        </p:nvCxnSpPr>
        <p:spPr>
          <a:xfrm>
            <a:off x="2085234" y="2543696"/>
            <a:ext cx="659482" cy="1791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072418" y="2276748"/>
            <a:ext cx="1136132" cy="369332"/>
          </a:xfrm>
          <a:prstGeom prst="rect">
            <a:avLst/>
          </a:prstGeom>
          <a:noFill/>
        </p:spPr>
        <p:txBody>
          <a:bodyPr wrap="square" rtlCol="0">
            <a:spAutoFit/>
          </a:bodyPr>
          <a:lstStyle/>
          <a:p>
            <a:r>
              <a:rPr lang="en-US" altLang="ja-JP" dirty="0" smtClean="0">
                <a:solidFill>
                  <a:srgbClr val="FF0000"/>
                </a:solidFill>
                <a:latin typeface="Arial" pitchFamily="34" charset="0"/>
                <a:cs typeface="Arial" pitchFamily="34" charset="0"/>
              </a:rPr>
              <a:t>e</a:t>
            </a:r>
            <a:r>
              <a:rPr lang="en-US" altLang="ja-JP" baseline="30000" dirty="0" smtClean="0">
                <a:solidFill>
                  <a:srgbClr val="FF0000"/>
                </a:solidFill>
                <a:latin typeface="Arial" pitchFamily="34" charset="0"/>
                <a:cs typeface="Arial" pitchFamily="34" charset="0"/>
              </a:rPr>
              <a:t>+</a:t>
            </a:r>
            <a:r>
              <a:rPr lang="en-US" altLang="ja-JP" dirty="0" smtClean="0">
                <a:solidFill>
                  <a:srgbClr val="FF0000"/>
                </a:solidFill>
                <a:latin typeface="Arial" pitchFamily="34" charset="0"/>
                <a:cs typeface="Arial" pitchFamily="34" charset="0"/>
              </a:rPr>
              <a:t>:4.0eV</a:t>
            </a:r>
            <a:endParaRPr kumimoji="1" lang="ja-JP" altLang="en-US" dirty="0">
              <a:solidFill>
                <a:srgbClr val="FF0000"/>
              </a:solidFill>
              <a:latin typeface="Arial" pitchFamily="34" charset="0"/>
              <a:cs typeface="Arial" pitchFamily="34" charset="0"/>
            </a:endParaRPr>
          </a:p>
        </p:txBody>
      </p:sp>
      <p:sp>
        <p:nvSpPr>
          <p:cNvPr id="12" name="テキスト ボックス 11"/>
          <p:cNvSpPr txBox="1"/>
          <p:nvPr/>
        </p:nvSpPr>
        <p:spPr>
          <a:xfrm>
            <a:off x="358562" y="5069949"/>
            <a:ext cx="1726672" cy="707886"/>
          </a:xfrm>
          <a:prstGeom prst="rect">
            <a:avLst/>
          </a:prstGeom>
          <a:noFill/>
        </p:spPr>
        <p:txBody>
          <a:bodyPr wrap="square" rtlCol="0">
            <a:spAutoFit/>
          </a:bodyPr>
          <a:lstStyle/>
          <a:p>
            <a:r>
              <a:rPr kumimoji="1" lang="en-US" altLang="ja-JP" sz="2000" dirty="0" smtClean="0">
                <a:latin typeface="Arial" pitchFamily="34" charset="0"/>
                <a:cs typeface="Arial" pitchFamily="34" charset="0"/>
              </a:rPr>
              <a:t>Super KEK</a:t>
            </a:r>
            <a:r>
              <a:rPr lang="en-US" altLang="ja-JP" sz="2000" dirty="0" smtClean="0">
                <a:latin typeface="Arial" pitchFamily="34" charset="0"/>
                <a:cs typeface="Arial" pitchFamily="34" charset="0"/>
              </a:rPr>
              <a:t>B</a:t>
            </a:r>
            <a:r>
              <a:rPr lang="ja-JP" altLang="en-US" sz="2000" dirty="0" smtClean="0">
                <a:latin typeface="メイリオ" pitchFamily="50" charset="-128"/>
                <a:ea typeface="メイリオ" pitchFamily="50" charset="-128"/>
                <a:cs typeface="メイリオ" pitchFamily="50" charset="-128"/>
              </a:rPr>
              <a:t>加速器</a:t>
            </a:r>
            <a:endParaRPr kumimoji="1" lang="ja-JP" altLang="en-US" sz="2000" dirty="0"/>
          </a:p>
        </p:txBody>
      </p:sp>
      <p:cxnSp>
        <p:nvCxnSpPr>
          <p:cNvPr id="13" name="直線矢印コネクタ 12"/>
          <p:cNvCxnSpPr/>
          <p:nvPr/>
        </p:nvCxnSpPr>
        <p:spPr>
          <a:xfrm flipH="1">
            <a:off x="2956294" y="2515227"/>
            <a:ext cx="447328" cy="2671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403622" y="2288543"/>
            <a:ext cx="1795498" cy="400110"/>
          </a:xfrm>
          <a:prstGeom prst="rect">
            <a:avLst/>
          </a:prstGeom>
          <a:noFill/>
        </p:spPr>
        <p:txBody>
          <a:bodyPr wrap="square" rtlCol="0">
            <a:spAutoFit/>
          </a:bodyPr>
          <a:lstStyle/>
          <a:p>
            <a:pPr algn="ctr"/>
            <a:r>
              <a:rPr kumimoji="1" lang="en-US" altLang="ja-JP" sz="2000" dirty="0" smtClean="0">
                <a:latin typeface="Arial" pitchFamily="34" charset="0"/>
                <a:cs typeface="Arial" pitchFamily="34" charset="0"/>
              </a:rPr>
              <a:t>Belle II</a:t>
            </a:r>
            <a:r>
              <a:rPr kumimoji="1" lang="ja-JP" altLang="en-US" sz="2000" dirty="0" smtClean="0">
                <a:latin typeface="メイリオ" pitchFamily="50" charset="-128"/>
                <a:ea typeface="メイリオ" pitchFamily="50" charset="-128"/>
                <a:cs typeface="メイリオ" pitchFamily="50" charset="-128"/>
              </a:rPr>
              <a:t>検出器</a:t>
            </a:r>
            <a:endParaRPr kumimoji="1" lang="ja-JP" altLang="en-US" sz="2000" dirty="0">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735314" y="1277704"/>
            <a:ext cx="7299892" cy="769441"/>
          </a:xfrm>
          <a:prstGeom prst="rect">
            <a:avLst/>
          </a:prstGeom>
          <a:noFill/>
        </p:spPr>
        <p:txBody>
          <a:bodyPr wrap="square" rtlCol="0">
            <a:spAutoFit/>
          </a:bodyPr>
          <a:lstStyle/>
          <a:p>
            <a:pPr marL="285750" indent="-285750">
              <a:buFont typeface="Wingdings" pitchFamily="2" charset="2"/>
              <a:buChar char="p"/>
            </a:pPr>
            <a:r>
              <a:rPr kumimoji="1" lang="en-US" altLang="ja-JP" sz="2200" dirty="0" smtClean="0">
                <a:latin typeface="Arial" pitchFamily="34" charset="0"/>
                <a:cs typeface="Arial" pitchFamily="34" charset="0"/>
              </a:rPr>
              <a:t>B</a:t>
            </a:r>
            <a:r>
              <a:rPr kumimoji="1" lang="ja-JP" altLang="en-US" sz="2200" dirty="0" smtClean="0">
                <a:latin typeface="メイリオ" pitchFamily="50" charset="-128"/>
                <a:ea typeface="メイリオ" pitchFamily="50" charset="-128"/>
                <a:cs typeface="メイリオ" pitchFamily="50" charset="-128"/>
              </a:rPr>
              <a:t>中間子を多量に生成して稀崩壊を精度よく測定し、</a:t>
            </a:r>
            <a:r>
              <a:rPr kumimoji="1" lang="en-US" altLang="ja-JP" sz="2200" dirty="0" smtClean="0">
                <a:latin typeface="メイリオ" pitchFamily="50" charset="-128"/>
                <a:ea typeface="メイリオ" pitchFamily="50" charset="-128"/>
                <a:cs typeface="メイリオ" pitchFamily="50" charset="-128"/>
              </a:rPr>
              <a:t/>
            </a:r>
            <a:br>
              <a:rPr kumimoji="1" lang="en-US" altLang="ja-JP" sz="2200" dirty="0" smtClean="0">
                <a:latin typeface="メイリオ" pitchFamily="50" charset="-128"/>
                <a:ea typeface="メイリオ" pitchFamily="50" charset="-128"/>
                <a:cs typeface="メイリオ" pitchFamily="50" charset="-128"/>
              </a:rPr>
            </a:br>
            <a:r>
              <a:rPr kumimoji="1" lang="ja-JP" altLang="en-US" sz="2200" dirty="0" smtClean="0">
                <a:latin typeface="メイリオ" pitchFamily="50" charset="-128"/>
                <a:ea typeface="メイリオ" pitchFamily="50" charset="-128"/>
                <a:cs typeface="メイリオ" pitchFamily="50" charset="-128"/>
              </a:rPr>
              <a:t>標準模型を超える物理の探索を行う。</a:t>
            </a:r>
            <a:endParaRPr kumimoji="1" lang="ja-JP" altLang="en-US" sz="2200" dirty="0">
              <a:latin typeface="Arial" pitchFamily="34" charset="0"/>
              <a:cs typeface="Arial" pitchFamily="34" charset="0"/>
            </a:endParaRPr>
          </a:p>
        </p:txBody>
      </p:sp>
      <p:sp>
        <p:nvSpPr>
          <p:cNvPr id="17" name="テキスト ボックス 16"/>
          <p:cNvSpPr txBox="1"/>
          <p:nvPr/>
        </p:nvSpPr>
        <p:spPr>
          <a:xfrm>
            <a:off x="4158286" y="3778348"/>
            <a:ext cx="4562542" cy="1323439"/>
          </a:xfrm>
          <a:prstGeom prst="rect">
            <a:avLst/>
          </a:prstGeom>
          <a:noFill/>
          <a:ln w="38100">
            <a:noFill/>
          </a:ln>
        </p:spPr>
        <p:txBody>
          <a:bodyPr wrap="square" rtlCol="0">
            <a:spAutoFit/>
          </a:bodyPr>
          <a:lstStyle/>
          <a:p>
            <a:pPr marL="285750" indent="-285750">
              <a:buFont typeface="Arial" pitchFamily="34" charset="0"/>
              <a:buChar char="•"/>
            </a:pPr>
            <a:r>
              <a:rPr kumimoji="1" lang="ja-JP" altLang="en-US" sz="2000" dirty="0" smtClean="0">
                <a:latin typeface="メイリオ" pitchFamily="50" charset="-128"/>
                <a:ea typeface="メイリオ" pitchFamily="50" charset="-128"/>
                <a:cs typeface="メイリオ" pitchFamily="50" charset="-128"/>
              </a:rPr>
              <a:t>地下</a:t>
            </a:r>
            <a:r>
              <a:rPr kumimoji="1" lang="en-US" altLang="ja-JP" sz="2000" dirty="0" smtClean="0">
                <a:latin typeface="メイリオ" pitchFamily="50" charset="-128"/>
                <a:ea typeface="メイリオ" pitchFamily="50" charset="-128"/>
                <a:cs typeface="メイリオ" pitchFamily="50" charset="-128"/>
              </a:rPr>
              <a:t>11m, </a:t>
            </a:r>
            <a:r>
              <a:rPr kumimoji="1" lang="ja-JP" altLang="en-US" sz="2000" dirty="0" smtClean="0">
                <a:latin typeface="メイリオ" pitchFamily="50" charset="-128"/>
                <a:ea typeface="メイリオ" pitchFamily="50" charset="-128"/>
                <a:cs typeface="メイリオ" pitchFamily="50" charset="-128"/>
              </a:rPr>
              <a:t>円周</a:t>
            </a:r>
            <a:r>
              <a:rPr kumimoji="1" lang="en-US" altLang="ja-JP" sz="2000" dirty="0" smtClean="0">
                <a:latin typeface="メイリオ" pitchFamily="50" charset="-128"/>
                <a:ea typeface="メイリオ" pitchFamily="50" charset="-128"/>
                <a:cs typeface="メイリオ" pitchFamily="50" charset="-128"/>
              </a:rPr>
              <a:t>3km</a:t>
            </a:r>
            <a:r>
              <a:rPr kumimoji="1" lang="ja-JP" altLang="en-US" sz="2000" dirty="0" smtClean="0">
                <a:latin typeface="メイリオ" pitchFamily="50" charset="-128"/>
                <a:ea typeface="メイリオ" pitchFamily="50" charset="-128"/>
                <a:cs typeface="メイリオ" pitchFamily="50" charset="-128"/>
              </a:rPr>
              <a:t>の地下トンネル</a:t>
            </a:r>
            <a:endParaRPr kumimoji="1" lang="en-US" altLang="ja-JP" sz="2000" dirty="0" smtClean="0">
              <a:latin typeface="メイリオ" pitchFamily="50" charset="-128"/>
              <a:ea typeface="メイリオ" pitchFamily="50" charset="-128"/>
              <a:cs typeface="メイリオ" pitchFamily="50" charset="-128"/>
            </a:endParaRPr>
          </a:p>
          <a:p>
            <a:pPr marL="285750" indent="-285750">
              <a:buFont typeface="Arial" pitchFamily="34" charset="0"/>
              <a:buChar char="•"/>
            </a:pPr>
            <a:r>
              <a:rPr kumimoji="1" lang="en-US" altLang="ja-JP" sz="2000" dirty="0" smtClean="0">
                <a:latin typeface="Arial" pitchFamily="34" charset="0"/>
                <a:cs typeface="Arial" pitchFamily="34" charset="0"/>
              </a:rPr>
              <a:t>e</a:t>
            </a:r>
            <a:r>
              <a:rPr kumimoji="1" lang="en-US" altLang="ja-JP" sz="2000" baseline="30000" dirty="0" smtClean="0">
                <a:latin typeface="Arial" pitchFamily="34" charset="0"/>
                <a:cs typeface="Arial" pitchFamily="34" charset="0"/>
              </a:rPr>
              <a:t>+</a:t>
            </a:r>
            <a:r>
              <a:rPr kumimoji="1" lang="en-US" altLang="ja-JP" sz="2000" dirty="0" smtClean="0">
                <a:latin typeface="Arial" pitchFamily="34" charset="0"/>
                <a:cs typeface="Arial" pitchFamily="34" charset="0"/>
              </a:rPr>
              <a:t>: 4.0GeV , e</a:t>
            </a:r>
            <a:r>
              <a:rPr kumimoji="1" lang="en-US" altLang="ja-JP" sz="2000" baseline="30000" dirty="0" smtClean="0">
                <a:latin typeface="Arial" pitchFamily="34" charset="0"/>
                <a:cs typeface="Arial" pitchFamily="34" charset="0"/>
              </a:rPr>
              <a:t>-</a:t>
            </a:r>
            <a:r>
              <a:rPr kumimoji="1" lang="en-US" altLang="ja-JP" sz="2000" dirty="0" smtClean="0">
                <a:latin typeface="Arial" pitchFamily="34" charset="0"/>
                <a:cs typeface="Arial" pitchFamily="34" charset="0"/>
              </a:rPr>
              <a:t>: 7.0GeV</a:t>
            </a:r>
            <a:endParaRPr lang="en-US" altLang="ja-JP" sz="2000" dirty="0" smtClean="0">
              <a:latin typeface="Arial" pitchFamily="34" charset="0"/>
              <a:cs typeface="Arial" pitchFamily="34" charset="0"/>
            </a:endParaRPr>
          </a:p>
          <a:p>
            <a:pPr marL="285750" indent="-285750">
              <a:buFont typeface="Arial" pitchFamily="34" charset="0"/>
              <a:buChar char="•"/>
            </a:pPr>
            <a:r>
              <a:rPr lang="ja-JP" altLang="en-US" sz="2000" dirty="0">
                <a:latin typeface="メイリオ" pitchFamily="50" charset="-128"/>
                <a:ea typeface="メイリオ" pitchFamily="50" charset="-128"/>
                <a:cs typeface="メイリオ" pitchFamily="50" charset="-128"/>
              </a:rPr>
              <a:t>１秒間</a:t>
            </a:r>
            <a:r>
              <a:rPr lang="ja-JP" altLang="en-US" sz="2000" dirty="0" smtClean="0">
                <a:latin typeface="メイリオ" pitchFamily="50" charset="-128"/>
                <a:ea typeface="メイリオ" pitchFamily="50" charset="-128"/>
                <a:cs typeface="メイリオ" pitchFamily="50" charset="-128"/>
              </a:rPr>
              <a:t>に</a:t>
            </a:r>
            <a:r>
              <a:rPr lang="en-US" altLang="ja-JP" sz="2000" dirty="0" smtClean="0">
                <a:latin typeface="メイリオ" pitchFamily="50" charset="-128"/>
                <a:ea typeface="メイリオ" pitchFamily="50" charset="-128"/>
                <a:cs typeface="メイリオ" pitchFamily="50" charset="-128"/>
              </a:rPr>
              <a:t>800</a:t>
            </a:r>
            <a:r>
              <a:rPr lang="ja-JP" altLang="en-US" sz="2000" dirty="0" smtClean="0">
                <a:latin typeface="メイリオ" pitchFamily="50" charset="-128"/>
                <a:ea typeface="メイリオ" pitchFamily="50" charset="-128"/>
                <a:cs typeface="メイリオ" pitchFamily="50" charset="-128"/>
              </a:rPr>
              <a:t>個の</a:t>
            </a:r>
            <a:r>
              <a:rPr lang="en-US" altLang="ja-JP" sz="2000" dirty="0" smtClean="0">
                <a:latin typeface="Arial" pitchFamily="34" charset="0"/>
                <a:cs typeface="Arial" pitchFamily="34" charset="0"/>
              </a:rPr>
              <a:t>B</a:t>
            </a:r>
            <a:r>
              <a:rPr lang="ja-JP" altLang="en-US" sz="2000" dirty="0" smtClean="0">
                <a:latin typeface="メイリオ" pitchFamily="50" charset="-128"/>
                <a:ea typeface="メイリオ" pitchFamily="50" charset="-128"/>
                <a:cs typeface="メイリオ" pitchFamily="50" charset="-128"/>
              </a:rPr>
              <a:t>中間子ペアを</a:t>
            </a:r>
            <a:r>
              <a:rPr lang="en-US" altLang="ja-JP" sz="2000" dirty="0">
                <a:latin typeface="メイリオ" pitchFamily="50" charset="-128"/>
                <a:ea typeface="メイリオ" pitchFamily="50" charset="-128"/>
                <a:cs typeface="メイリオ" pitchFamily="50" charset="-128"/>
              </a:rPr>
              <a:t/>
            </a:r>
            <a:br>
              <a:rPr lang="en-US" altLang="ja-JP" sz="2000" dirty="0">
                <a:latin typeface="メイリオ" pitchFamily="50" charset="-128"/>
                <a:ea typeface="メイリオ" pitchFamily="50" charset="-128"/>
                <a:cs typeface="メイリオ" pitchFamily="50" charset="-128"/>
              </a:rPr>
            </a:br>
            <a:r>
              <a:rPr lang="ja-JP" altLang="en-US" sz="2000" dirty="0" smtClean="0">
                <a:latin typeface="メイリオ" pitchFamily="50" charset="-128"/>
                <a:ea typeface="メイリオ" pitchFamily="50" charset="-128"/>
                <a:cs typeface="メイリオ" pitchFamily="50" charset="-128"/>
              </a:rPr>
              <a:t>生成</a:t>
            </a:r>
            <a:r>
              <a:rPr lang="ja-JP" altLang="en-US" sz="2000" dirty="0" smtClean="0"/>
              <a:t>（→</a:t>
            </a:r>
            <a:r>
              <a:rPr lang="en-US" altLang="ja-JP" sz="2000" dirty="0" smtClean="0">
                <a:latin typeface="Arial" pitchFamily="34" charset="0"/>
                <a:cs typeface="Arial" pitchFamily="34" charset="0"/>
              </a:rPr>
              <a:t>Belle</a:t>
            </a:r>
            <a:r>
              <a:rPr lang="ja-JP" altLang="en-US" sz="2000" dirty="0" smtClean="0">
                <a:latin typeface="メイリオ" pitchFamily="50" charset="-128"/>
                <a:ea typeface="メイリオ" pitchFamily="50" charset="-128"/>
                <a:cs typeface="メイリオ" pitchFamily="50" charset="-128"/>
              </a:rPr>
              <a:t>実験の</a:t>
            </a:r>
            <a:r>
              <a:rPr lang="en-US" altLang="ja-JP" sz="2000" dirty="0" smtClean="0">
                <a:latin typeface="メイリオ" pitchFamily="50" charset="-128"/>
                <a:ea typeface="メイリオ" pitchFamily="50" charset="-128"/>
                <a:cs typeface="メイリオ" pitchFamily="50" charset="-128"/>
              </a:rPr>
              <a:t>40</a:t>
            </a:r>
            <a:r>
              <a:rPr lang="ja-JP" altLang="en-US" sz="2000" dirty="0" smtClean="0">
                <a:latin typeface="メイリオ" pitchFamily="50" charset="-128"/>
                <a:ea typeface="メイリオ" pitchFamily="50" charset="-128"/>
                <a:cs typeface="メイリオ" pitchFamily="50" charset="-128"/>
              </a:rPr>
              <a:t>倍！）</a:t>
            </a:r>
            <a:endParaRPr lang="en-US" altLang="ja-JP" sz="2000" dirty="0" smtClean="0">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2956294" y="5422708"/>
            <a:ext cx="5866909" cy="707886"/>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cs typeface="メイリオ" pitchFamily="50" charset="-128"/>
              </a:rPr>
              <a:t>現在、アップグレード中 </a:t>
            </a:r>
            <a:r>
              <a:rPr lang="en-US" altLang="ja-JP" sz="2000" dirty="0" smtClean="0">
                <a:latin typeface="メイリオ" pitchFamily="50" charset="-128"/>
                <a:ea typeface="メイリオ" pitchFamily="50" charset="-128"/>
                <a:cs typeface="メイリオ" pitchFamily="50" charset="-128"/>
                <a:sym typeface="Wingdings" pitchFamily="2" charset="2"/>
              </a:rPr>
              <a:t> </a:t>
            </a:r>
            <a:r>
              <a:rPr kumimoji="1" lang="en-US" altLang="ja-JP" sz="2000" dirty="0" smtClean="0">
                <a:latin typeface="メイリオ" pitchFamily="50" charset="-128"/>
                <a:ea typeface="メイリオ" pitchFamily="50" charset="-128"/>
                <a:cs typeface="メイリオ" pitchFamily="50" charset="-128"/>
              </a:rPr>
              <a:t>2015</a:t>
            </a:r>
            <a:r>
              <a:rPr kumimoji="1" lang="ja-JP" altLang="en-US" sz="2000" dirty="0" smtClean="0">
                <a:latin typeface="メイリオ" pitchFamily="50" charset="-128"/>
                <a:ea typeface="メイリオ" pitchFamily="50" charset="-128"/>
                <a:cs typeface="メイリオ" pitchFamily="50" charset="-128"/>
              </a:rPr>
              <a:t>年実験開始予定</a:t>
            </a:r>
            <a:r>
              <a:rPr kumimoji="1" lang="en-US" altLang="ja-JP" sz="2000" dirty="0" smtClean="0">
                <a:latin typeface="メイリオ" pitchFamily="50" charset="-128"/>
                <a:ea typeface="メイリオ" pitchFamily="50" charset="-128"/>
                <a:cs typeface="メイリオ" pitchFamily="50" charset="-128"/>
              </a:rPr>
              <a:t/>
            </a:r>
            <a:br>
              <a:rPr kumimoji="1" lang="en-US" altLang="ja-JP" sz="2000" dirty="0" smtClean="0">
                <a:latin typeface="メイリオ" pitchFamily="50" charset="-128"/>
                <a:ea typeface="メイリオ" pitchFamily="50" charset="-128"/>
                <a:cs typeface="メイリオ" pitchFamily="50" charset="-128"/>
              </a:rPr>
            </a:br>
            <a:r>
              <a:rPr kumimoji="1" lang="ja-JP" altLang="en-US" sz="2000" dirty="0" smtClean="0">
                <a:latin typeface="メイリオ" pitchFamily="50" charset="-128"/>
                <a:ea typeface="メイリオ" pitchFamily="50" charset="-128"/>
                <a:cs typeface="メイリオ" pitchFamily="50" charset="-128"/>
              </a:rPr>
              <a:t>（物理</a:t>
            </a:r>
            <a:r>
              <a:rPr lang="en-US" altLang="ja-JP" sz="2000" dirty="0" smtClean="0">
                <a:latin typeface="Arial" pitchFamily="34" charset="0"/>
                <a:ea typeface="メイリオ" pitchFamily="50" charset="-128"/>
                <a:cs typeface="Arial" pitchFamily="34" charset="0"/>
              </a:rPr>
              <a:t>run</a:t>
            </a:r>
            <a:r>
              <a:rPr lang="ja-JP" altLang="en-US" sz="2000" dirty="0" smtClean="0">
                <a:latin typeface="Arial" pitchFamily="34" charset="0"/>
                <a:ea typeface="メイリオ" pitchFamily="50" charset="-128"/>
                <a:cs typeface="Arial" pitchFamily="34" charset="0"/>
              </a:rPr>
              <a:t>は</a:t>
            </a:r>
            <a:r>
              <a:rPr lang="en-US" altLang="ja-JP" sz="2000" dirty="0" smtClean="0">
                <a:latin typeface="Arial" pitchFamily="34" charset="0"/>
                <a:ea typeface="メイリオ" pitchFamily="50" charset="-128"/>
                <a:cs typeface="Arial" pitchFamily="34" charset="0"/>
              </a:rPr>
              <a:t>2016</a:t>
            </a:r>
            <a:r>
              <a:rPr lang="ja-JP" altLang="en-US" sz="2000" dirty="0" smtClean="0">
                <a:latin typeface="Arial" pitchFamily="34" charset="0"/>
                <a:ea typeface="メイリオ" pitchFamily="50" charset="-128"/>
                <a:cs typeface="Arial" pitchFamily="34" charset="0"/>
              </a:rPr>
              <a:t>年から</a:t>
            </a:r>
            <a:r>
              <a:rPr kumimoji="1" lang="ja-JP" altLang="en-US" sz="2000" dirty="0" smtClean="0">
                <a:latin typeface="メイリオ" pitchFamily="50" charset="-128"/>
                <a:ea typeface="メイリオ" pitchFamily="50" charset="-128"/>
                <a:cs typeface="メイリオ" pitchFamily="50" charset="-128"/>
              </a:rPr>
              <a:t>）</a:t>
            </a:r>
            <a:endParaRPr kumimoji="1" lang="ja-JP" altLang="en-US" sz="20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24970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ピクセル</a:t>
            </a:r>
            <a:r>
              <a:rPr lang="ja-JP" altLang="en-US" dirty="0"/>
              <a:t>型</a:t>
            </a:r>
            <a:r>
              <a:rPr lang="ja-JP" altLang="en-US" dirty="0" smtClean="0"/>
              <a:t>とストリップ型の比較</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17</a:t>
            </a:fld>
            <a:endParaRPr kumimoji="1" lang="ja-JP" alt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96" y="1568356"/>
            <a:ext cx="3840391" cy="231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617496" y="1628800"/>
            <a:ext cx="121137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08312" y="4149080"/>
            <a:ext cx="4711760" cy="2169825"/>
          </a:xfrm>
          <a:prstGeom prst="rect">
            <a:avLst/>
          </a:prstGeom>
          <a:noFill/>
        </p:spPr>
        <p:txBody>
          <a:bodyPr wrap="square" rtlCol="0">
            <a:spAutoFit/>
          </a:bodyPr>
          <a:lstStyle/>
          <a:p>
            <a:r>
              <a:rPr lang="ja-JP" altLang="en-US" sz="2000" dirty="0" smtClean="0">
                <a:latin typeface="メイリオ" pitchFamily="50" charset="-128"/>
                <a:ea typeface="メイリオ" pitchFamily="50" charset="-128"/>
                <a:cs typeface="メイリオ" pitchFamily="50" charset="-128"/>
              </a:rPr>
              <a:t>メリット</a:t>
            </a:r>
            <a:endParaRPr lang="en-US" altLang="ja-JP" sz="2000" dirty="0" smtClean="0">
              <a:latin typeface="メイリオ" pitchFamily="50" charset="-128"/>
              <a:ea typeface="メイリオ" pitchFamily="50" charset="-128"/>
              <a:cs typeface="メイリオ" pitchFamily="50" charset="-128"/>
            </a:endParaRPr>
          </a:p>
          <a:p>
            <a:pPr marL="285750" indent="-285750">
              <a:buFont typeface="Arial" pitchFamily="34" charset="0"/>
              <a:buChar char="•"/>
            </a:pPr>
            <a:r>
              <a:rPr lang="ja-JP" altLang="en-US" sz="1900" dirty="0" smtClean="0">
                <a:solidFill>
                  <a:srgbClr val="FF0000"/>
                </a:solidFill>
                <a:latin typeface="メイリオ" pitchFamily="50" charset="-128"/>
                <a:ea typeface="メイリオ" pitchFamily="50" charset="-128"/>
                <a:cs typeface="メイリオ" pitchFamily="50" charset="-128"/>
              </a:rPr>
              <a:t>占有率（</a:t>
            </a:r>
            <a:r>
              <a:rPr lang="en-US" altLang="ja-JP" sz="1900" dirty="0" smtClean="0">
                <a:solidFill>
                  <a:srgbClr val="FF0000"/>
                </a:solidFill>
                <a:latin typeface="Arial" pitchFamily="34" charset="0"/>
                <a:ea typeface="メイリオ" pitchFamily="50" charset="-128"/>
                <a:cs typeface="Arial" pitchFamily="34" charset="0"/>
              </a:rPr>
              <a:t>Hit</a:t>
            </a:r>
            <a:r>
              <a:rPr lang="ja-JP" altLang="en-US" sz="1900" dirty="0" smtClean="0">
                <a:solidFill>
                  <a:srgbClr val="FF0000"/>
                </a:solidFill>
                <a:latin typeface="Arial" pitchFamily="34" charset="0"/>
                <a:ea typeface="メイリオ" pitchFamily="50" charset="-128"/>
                <a:cs typeface="Arial" pitchFamily="34" charset="0"/>
              </a:rPr>
              <a:t>した</a:t>
            </a:r>
            <a:r>
              <a:rPr lang="en-US" altLang="ja-JP" sz="1900" dirty="0" smtClean="0">
                <a:solidFill>
                  <a:srgbClr val="FF0000"/>
                </a:solidFill>
                <a:latin typeface="Arial" pitchFamily="34" charset="0"/>
                <a:ea typeface="メイリオ" pitchFamily="50" charset="-128"/>
                <a:cs typeface="Arial" pitchFamily="34" charset="0"/>
              </a:rPr>
              <a:t>Pixel</a:t>
            </a:r>
            <a:r>
              <a:rPr lang="ja-JP" altLang="en-US" sz="1900" dirty="0" smtClean="0">
                <a:solidFill>
                  <a:srgbClr val="FF0000"/>
                </a:solidFill>
                <a:latin typeface="Arial" pitchFamily="34" charset="0"/>
                <a:ea typeface="メイリオ" pitchFamily="50" charset="-128"/>
                <a:cs typeface="Arial" pitchFamily="34" charset="0"/>
              </a:rPr>
              <a:t>数 </a:t>
            </a:r>
            <a:r>
              <a:rPr lang="en-US" altLang="ja-JP" sz="1900" dirty="0" smtClean="0">
                <a:solidFill>
                  <a:srgbClr val="FF0000"/>
                </a:solidFill>
                <a:latin typeface="Arial" pitchFamily="34" charset="0"/>
                <a:ea typeface="メイリオ" pitchFamily="50" charset="-128"/>
                <a:cs typeface="Arial" pitchFamily="34" charset="0"/>
              </a:rPr>
              <a:t>/ </a:t>
            </a:r>
            <a:r>
              <a:rPr lang="ja-JP" altLang="en-US" sz="1900" dirty="0" smtClean="0">
                <a:solidFill>
                  <a:srgbClr val="FF0000"/>
                </a:solidFill>
                <a:latin typeface="Arial" pitchFamily="34" charset="0"/>
                <a:ea typeface="メイリオ" pitchFamily="50" charset="-128"/>
                <a:cs typeface="Arial" pitchFamily="34" charset="0"/>
              </a:rPr>
              <a:t>全</a:t>
            </a:r>
            <a:r>
              <a:rPr lang="en-US" altLang="ja-JP" sz="1900" dirty="0" smtClean="0">
                <a:solidFill>
                  <a:srgbClr val="FF0000"/>
                </a:solidFill>
                <a:latin typeface="Arial" pitchFamily="34" charset="0"/>
                <a:ea typeface="メイリオ" pitchFamily="50" charset="-128"/>
                <a:cs typeface="Arial" pitchFamily="34" charset="0"/>
              </a:rPr>
              <a:t>Pixel</a:t>
            </a:r>
            <a:r>
              <a:rPr lang="ja-JP" altLang="en-US" sz="1900" dirty="0" smtClean="0">
                <a:solidFill>
                  <a:srgbClr val="FF0000"/>
                </a:solidFill>
                <a:latin typeface="Arial" pitchFamily="34" charset="0"/>
                <a:ea typeface="メイリオ" pitchFamily="50" charset="-128"/>
                <a:cs typeface="Arial" pitchFamily="34" charset="0"/>
              </a:rPr>
              <a:t>数</a:t>
            </a:r>
            <a:r>
              <a:rPr lang="ja-JP" altLang="en-US" sz="1900" dirty="0" smtClean="0">
                <a:solidFill>
                  <a:srgbClr val="FF0000"/>
                </a:solidFill>
                <a:latin typeface="メイリオ" pitchFamily="50" charset="-128"/>
                <a:ea typeface="メイリオ" pitchFamily="50" charset="-128"/>
                <a:cs typeface="メイリオ" pitchFamily="50" charset="-128"/>
              </a:rPr>
              <a:t>）</a:t>
            </a:r>
            <a:r>
              <a:rPr lang="en-US" altLang="ja-JP" sz="1900" dirty="0">
                <a:solidFill>
                  <a:srgbClr val="FF0000"/>
                </a:solidFill>
                <a:latin typeface="メイリオ" pitchFamily="50" charset="-128"/>
                <a:ea typeface="メイリオ" pitchFamily="50" charset="-128"/>
                <a:cs typeface="メイリオ" pitchFamily="50" charset="-128"/>
              </a:rPr>
              <a:t/>
            </a:r>
            <a:br>
              <a:rPr lang="en-US" altLang="ja-JP" sz="1900" dirty="0">
                <a:solidFill>
                  <a:srgbClr val="FF0000"/>
                </a:solidFill>
                <a:latin typeface="メイリオ" pitchFamily="50" charset="-128"/>
                <a:ea typeface="メイリオ" pitchFamily="50" charset="-128"/>
                <a:cs typeface="メイリオ" pitchFamily="50" charset="-128"/>
              </a:rPr>
            </a:br>
            <a:r>
              <a:rPr lang="ja-JP" altLang="en-US" sz="1900" dirty="0" smtClean="0">
                <a:solidFill>
                  <a:srgbClr val="FF0000"/>
                </a:solidFill>
                <a:latin typeface="メイリオ" pitchFamily="50" charset="-128"/>
                <a:ea typeface="メイリオ" pitchFamily="50" charset="-128"/>
                <a:cs typeface="メイリオ" pitchFamily="50" charset="-128"/>
              </a:rPr>
              <a:t>が小さい</a:t>
            </a:r>
            <a:endParaRPr kumimoji="1" lang="en-US" altLang="ja-JP" sz="1900" dirty="0" smtClean="0">
              <a:solidFill>
                <a:srgbClr val="FF0000"/>
              </a:solidFill>
              <a:latin typeface="メイリオ" pitchFamily="50" charset="-128"/>
              <a:ea typeface="メイリオ" pitchFamily="50" charset="-128"/>
              <a:cs typeface="メイリオ" pitchFamily="50" charset="-128"/>
            </a:endParaRPr>
          </a:p>
          <a:p>
            <a:pPr marL="285750" indent="-285750">
              <a:buFont typeface="Arial" pitchFamily="34" charset="0"/>
              <a:buChar char="•"/>
            </a:pPr>
            <a:r>
              <a:rPr kumimoji="1" lang="ja-JP" altLang="en-US" sz="1900" dirty="0" smtClean="0">
                <a:solidFill>
                  <a:srgbClr val="FF0000"/>
                </a:solidFill>
                <a:latin typeface="メイリオ" pitchFamily="50" charset="-128"/>
                <a:ea typeface="メイリオ" pitchFamily="50" charset="-128"/>
                <a:cs typeface="メイリオ" pitchFamily="50" charset="-128"/>
              </a:rPr>
              <a:t>ゴースト発生なし</a:t>
            </a:r>
            <a:endParaRPr kumimoji="1" lang="en-US" altLang="ja-JP" sz="1900" dirty="0" smtClean="0">
              <a:solidFill>
                <a:srgbClr val="FF0000"/>
              </a:solidFill>
              <a:latin typeface="メイリオ" pitchFamily="50" charset="-128"/>
              <a:ea typeface="メイリオ" pitchFamily="50" charset="-128"/>
              <a:cs typeface="メイリオ" pitchFamily="50" charset="-128"/>
            </a:endParaRPr>
          </a:p>
          <a:p>
            <a:r>
              <a:rPr lang="ja-JP" altLang="en-US" sz="2000" dirty="0" smtClean="0">
                <a:latin typeface="メイリオ" pitchFamily="50" charset="-128"/>
                <a:ea typeface="メイリオ" pitchFamily="50" charset="-128"/>
                <a:cs typeface="メイリオ" pitchFamily="50" charset="-128"/>
              </a:rPr>
              <a:t>デメリット</a:t>
            </a:r>
            <a:endParaRPr lang="en-US" altLang="ja-JP" sz="2000" dirty="0">
              <a:latin typeface="メイリオ" pitchFamily="50" charset="-128"/>
              <a:ea typeface="メイリオ" pitchFamily="50" charset="-128"/>
              <a:cs typeface="メイリオ" pitchFamily="50" charset="-128"/>
            </a:endParaRPr>
          </a:p>
          <a:p>
            <a:pPr marL="285750" indent="-285750">
              <a:buFont typeface="Arial" pitchFamily="34" charset="0"/>
              <a:buChar char="•"/>
            </a:pPr>
            <a:r>
              <a:rPr kumimoji="1" lang="ja-JP" altLang="en-US" sz="1900" dirty="0" smtClean="0">
                <a:solidFill>
                  <a:srgbClr val="0070C0"/>
                </a:solidFill>
                <a:latin typeface="メイリオ" pitchFamily="50" charset="-128"/>
                <a:ea typeface="メイリオ" pitchFamily="50" charset="-128"/>
                <a:cs typeface="メイリオ" pitchFamily="50" charset="-128"/>
              </a:rPr>
              <a:t>位置分解能に制限</a:t>
            </a:r>
            <a:r>
              <a:rPr kumimoji="1" lang="en-US" altLang="ja-JP" sz="1900" dirty="0" smtClean="0">
                <a:solidFill>
                  <a:srgbClr val="0070C0"/>
                </a:solidFill>
                <a:latin typeface="メイリオ" pitchFamily="50" charset="-128"/>
                <a:ea typeface="メイリオ" pitchFamily="50" charset="-128"/>
                <a:cs typeface="メイリオ" pitchFamily="50" charset="-128"/>
              </a:rPr>
              <a:t>(On</a:t>
            </a:r>
            <a:r>
              <a:rPr kumimoji="1" lang="ja-JP" altLang="en-US" sz="1900" dirty="0" smtClean="0">
                <a:solidFill>
                  <a:srgbClr val="0070C0"/>
                </a:solidFill>
                <a:latin typeface="メイリオ" pitchFamily="50" charset="-128"/>
                <a:ea typeface="メイリオ" pitchFamily="50" charset="-128"/>
                <a:cs typeface="メイリオ" pitchFamily="50" charset="-128"/>
              </a:rPr>
              <a:t>センサー</a:t>
            </a:r>
            <a:r>
              <a:rPr kumimoji="1" lang="en-US" altLang="ja-JP" sz="1900" dirty="0" smtClean="0">
                <a:solidFill>
                  <a:srgbClr val="0070C0"/>
                </a:solidFill>
                <a:latin typeface="メイリオ" pitchFamily="50" charset="-128"/>
                <a:ea typeface="メイリオ" pitchFamily="50" charset="-128"/>
                <a:cs typeface="メイリオ" pitchFamily="50" charset="-128"/>
              </a:rPr>
              <a:t>)</a:t>
            </a:r>
          </a:p>
          <a:p>
            <a:pPr marL="285750" indent="-285750">
              <a:buFont typeface="Arial" pitchFamily="34" charset="0"/>
              <a:buChar char="•"/>
            </a:pPr>
            <a:r>
              <a:rPr kumimoji="1" lang="ja-JP" altLang="en-US" sz="1900" dirty="0" smtClean="0">
                <a:solidFill>
                  <a:srgbClr val="0070C0"/>
                </a:solidFill>
                <a:latin typeface="メイリオ" pitchFamily="50" charset="-128"/>
                <a:ea typeface="メイリオ" pitchFamily="50" charset="-128"/>
                <a:cs typeface="メイリオ" pitchFamily="50" charset="-128"/>
              </a:rPr>
              <a:t>読み出しに時間がかかる</a:t>
            </a:r>
            <a:r>
              <a:rPr kumimoji="1" lang="en-US" altLang="ja-JP" sz="1900" dirty="0" smtClean="0">
                <a:solidFill>
                  <a:srgbClr val="0070C0"/>
                </a:solidFill>
                <a:latin typeface="メイリオ" pitchFamily="50" charset="-128"/>
                <a:ea typeface="メイリオ" pitchFamily="50" charset="-128"/>
                <a:cs typeface="メイリオ" pitchFamily="50" charset="-128"/>
              </a:rPr>
              <a:t>(Off</a:t>
            </a:r>
            <a:r>
              <a:rPr kumimoji="1" lang="ja-JP" altLang="en-US" sz="1900" dirty="0" smtClean="0">
                <a:solidFill>
                  <a:srgbClr val="0070C0"/>
                </a:solidFill>
                <a:latin typeface="メイリオ" pitchFamily="50" charset="-128"/>
                <a:ea typeface="メイリオ" pitchFamily="50" charset="-128"/>
                <a:cs typeface="メイリオ" pitchFamily="50" charset="-128"/>
              </a:rPr>
              <a:t>センサー</a:t>
            </a:r>
            <a:r>
              <a:rPr kumimoji="1" lang="en-US" altLang="ja-JP" sz="1900" dirty="0" smtClean="0">
                <a:solidFill>
                  <a:srgbClr val="0070C0"/>
                </a:solidFill>
                <a:latin typeface="メイリオ" pitchFamily="50" charset="-128"/>
                <a:ea typeface="メイリオ" pitchFamily="50" charset="-128"/>
                <a:cs typeface="メイリオ" pitchFamily="50" charset="-128"/>
              </a:rPr>
              <a:t>)</a:t>
            </a:r>
            <a:endParaRPr kumimoji="1" lang="ja-JP" altLang="en-US" sz="1900" dirty="0">
              <a:solidFill>
                <a:srgbClr val="0070C0"/>
              </a:solidFill>
              <a:latin typeface="メイリオ" pitchFamily="50" charset="-128"/>
              <a:ea typeface="メイリオ" pitchFamily="50" charset="-128"/>
              <a:cs typeface="メイリオ" pitchFamily="50" charset="-128"/>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28800"/>
            <a:ext cx="3667434" cy="22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5220072" y="1628800"/>
            <a:ext cx="11521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253510" y="4149080"/>
            <a:ext cx="3890490" cy="1877437"/>
          </a:xfrm>
          <a:prstGeom prst="rect">
            <a:avLst/>
          </a:prstGeom>
          <a:noFill/>
        </p:spPr>
        <p:txBody>
          <a:bodyPr wrap="square" rtlCol="0">
            <a:spAutoFit/>
          </a:bodyPr>
          <a:lstStyle/>
          <a:p>
            <a:r>
              <a:rPr lang="ja-JP" altLang="en-US" sz="2000" dirty="0" smtClean="0">
                <a:latin typeface="メイリオ" pitchFamily="50" charset="-128"/>
                <a:ea typeface="メイリオ" pitchFamily="50" charset="-128"/>
                <a:cs typeface="メイリオ" pitchFamily="50" charset="-128"/>
              </a:rPr>
              <a:t>メリット</a:t>
            </a:r>
            <a:endParaRPr lang="en-US" altLang="ja-JP" sz="2000" dirty="0" smtClean="0">
              <a:latin typeface="メイリオ" pitchFamily="50" charset="-128"/>
              <a:ea typeface="メイリオ" pitchFamily="50" charset="-128"/>
              <a:cs typeface="メイリオ" pitchFamily="50" charset="-128"/>
            </a:endParaRPr>
          </a:p>
          <a:p>
            <a:pPr marL="285750" indent="-285750">
              <a:buFont typeface="Arial" pitchFamily="34" charset="0"/>
              <a:buChar char="•"/>
            </a:pPr>
            <a:r>
              <a:rPr kumimoji="1" lang="ja-JP" altLang="en-US" sz="1900" dirty="0" smtClean="0">
                <a:solidFill>
                  <a:srgbClr val="FF0000"/>
                </a:solidFill>
                <a:latin typeface="メイリオ" pitchFamily="50" charset="-128"/>
                <a:ea typeface="メイリオ" pitchFamily="50" charset="-128"/>
                <a:cs typeface="メイリオ" pitchFamily="50" charset="-128"/>
              </a:rPr>
              <a:t>位置分解能が小さい</a:t>
            </a:r>
            <a:endParaRPr kumimoji="1" lang="en-US" altLang="ja-JP" sz="1900" dirty="0" smtClean="0">
              <a:solidFill>
                <a:srgbClr val="FF0000"/>
              </a:solidFill>
              <a:latin typeface="メイリオ" pitchFamily="50" charset="-128"/>
              <a:ea typeface="メイリオ" pitchFamily="50" charset="-128"/>
              <a:cs typeface="メイリオ" pitchFamily="50" charset="-128"/>
            </a:endParaRPr>
          </a:p>
          <a:p>
            <a:pPr marL="285750" indent="-285750">
              <a:buFont typeface="Arial" pitchFamily="34" charset="0"/>
              <a:buChar char="•"/>
            </a:pPr>
            <a:r>
              <a:rPr lang="ja-JP" altLang="en-US" sz="1900" dirty="0" smtClean="0">
                <a:solidFill>
                  <a:srgbClr val="FF0000"/>
                </a:solidFill>
                <a:latin typeface="メイリオ" pitchFamily="50" charset="-128"/>
                <a:ea typeface="メイリオ" pitchFamily="50" charset="-128"/>
                <a:cs typeface="メイリオ" pitchFamily="50" charset="-128"/>
              </a:rPr>
              <a:t>読み出し時間が短い</a:t>
            </a:r>
            <a:endParaRPr kumimoji="1" lang="en-US" altLang="ja-JP" sz="1900" dirty="0" smtClean="0">
              <a:solidFill>
                <a:srgbClr val="FF0000"/>
              </a:solidFill>
              <a:latin typeface="メイリオ" pitchFamily="50" charset="-128"/>
              <a:ea typeface="メイリオ" pitchFamily="50" charset="-128"/>
              <a:cs typeface="メイリオ" pitchFamily="50" charset="-128"/>
            </a:endParaRPr>
          </a:p>
          <a:p>
            <a:r>
              <a:rPr lang="ja-JP" altLang="en-US" sz="2000" dirty="0" smtClean="0">
                <a:latin typeface="メイリオ" pitchFamily="50" charset="-128"/>
                <a:ea typeface="メイリオ" pitchFamily="50" charset="-128"/>
                <a:cs typeface="メイリオ" pitchFamily="50" charset="-128"/>
              </a:rPr>
              <a:t>デメリット</a:t>
            </a:r>
            <a:endParaRPr lang="en-US" altLang="ja-JP" sz="2000" dirty="0">
              <a:latin typeface="メイリオ" pitchFamily="50" charset="-128"/>
              <a:ea typeface="メイリオ" pitchFamily="50" charset="-128"/>
              <a:cs typeface="メイリオ" pitchFamily="50" charset="-128"/>
            </a:endParaRPr>
          </a:p>
          <a:p>
            <a:pPr marL="285750" indent="-285750">
              <a:buFont typeface="Arial" pitchFamily="34" charset="0"/>
              <a:buChar char="•"/>
            </a:pPr>
            <a:r>
              <a:rPr lang="ja-JP" altLang="en-US" sz="1900" dirty="0" smtClean="0">
                <a:solidFill>
                  <a:srgbClr val="0070C0"/>
                </a:solidFill>
                <a:latin typeface="メイリオ" pitchFamily="50" charset="-128"/>
                <a:ea typeface="メイリオ" pitchFamily="50" charset="-128"/>
                <a:cs typeface="メイリオ" pitchFamily="50" charset="-128"/>
              </a:rPr>
              <a:t>占有率が大きい</a:t>
            </a:r>
            <a:endParaRPr kumimoji="1" lang="en-US" altLang="ja-JP" sz="1900" dirty="0" smtClean="0">
              <a:solidFill>
                <a:srgbClr val="0070C0"/>
              </a:solidFill>
              <a:latin typeface="メイリオ" pitchFamily="50" charset="-128"/>
              <a:ea typeface="メイリオ" pitchFamily="50" charset="-128"/>
              <a:cs typeface="メイリオ" pitchFamily="50" charset="-128"/>
            </a:endParaRPr>
          </a:p>
          <a:p>
            <a:pPr marL="285750" indent="-285750">
              <a:buFont typeface="Arial" pitchFamily="34" charset="0"/>
              <a:buChar char="•"/>
            </a:pPr>
            <a:r>
              <a:rPr lang="ja-JP" altLang="en-US" sz="1900" dirty="0" smtClean="0">
                <a:solidFill>
                  <a:srgbClr val="0070C0"/>
                </a:solidFill>
                <a:latin typeface="メイリオ" pitchFamily="50" charset="-128"/>
                <a:ea typeface="メイリオ" pitchFamily="50" charset="-128"/>
                <a:cs typeface="メイリオ" pitchFamily="50" charset="-128"/>
              </a:rPr>
              <a:t>ゴースト</a:t>
            </a:r>
            <a:r>
              <a:rPr lang="en-US" altLang="ja-JP" sz="1900" dirty="0" smtClean="0">
                <a:solidFill>
                  <a:srgbClr val="0070C0"/>
                </a:solidFill>
                <a:latin typeface="Arial" pitchFamily="34" charset="0"/>
                <a:ea typeface="メイリオ" pitchFamily="50" charset="-128"/>
                <a:cs typeface="Arial" pitchFamily="34" charset="0"/>
              </a:rPr>
              <a:t>Hit</a:t>
            </a:r>
            <a:r>
              <a:rPr lang="ja-JP" altLang="en-US" sz="1900" dirty="0" smtClean="0">
                <a:solidFill>
                  <a:srgbClr val="0070C0"/>
                </a:solidFill>
                <a:latin typeface="Arial" pitchFamily="34" charset="0"/>
                <a:ea typeface="メイリオ" pitchFamily="50" charset="-128"/>
                <a:cs typeface="Arial" pitchFamily="34" charset="0"/>
              </a:rPr>
              <a:t>が発生</a:t>
            </a:r>
            <a:endParaRPr kumimoji="1" lang="ja-JP" altLang="en-US" sz="1900" dirty="0">
              <a:solidFill>
                <a:srgbClr val="0070C0"/>
              </a:solidFill>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508312" y="1340768"/>
            <a:ext cx="2029379" cy="400110"/>
          </a:xfrm>
          <a:prstGeom prst="rect">
            <a:avLst/>
          </a:prstGeom>
          <a:noFill/>
        </p:spPr>
        <p:txBody>
          <a:bodyPr wrap="square" rtlCol="0">
            <a:spAutoFit/>
          </a:bodyPr>
          <a:lstStyle/>
          <a:p>
            <a:pPr marL="285750" indent="-285750">
              <a:buFont typeface="Wingdings" pitchFamily="2" charset="2"/>
              <a:buChar char="p"/>
            </a:pPr>
            <a:r>
              <a:rPr kumimoji="1" lang="ja-JP" altLang="en-US" sz="2000" dirty="0" smtClean="0">
                <a:latin typeface="メイリオ" pitchFamily="50" charset="-128"/>
                <a:ea typeface="メイリオ" pitchFamily="50" charset="-128"/>
                <a:cs typeface="メイリオ" pitchFamily="50" charset="-128"/>
              </a:rPr>
              <a:t>ピクセル型</a:t>
            </a:r>
            <a:endParaRPr kumimoji="1" lang="ja-JP" altLang="en-US" sz="2000"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5134909" y="1335508"/>
            <a:ext cx="2029379" cy="400110"/>
          </a:xfrm>
          <a:prstGeom prst="rect">
            <a:avLst/>
          </a:prstGeom>
          <a:noFill/>
        </p:spPr>
        <p:txBody>
          <a:bodyPr wrap="square" rtlCol="0">
            <a:spAutoFit/>
          </a:bodyPr>
          <a:lstStyle/>
          <a:p>
            <a:pPr marL="285750" indent="-285750">
              <a:buFont typeface="Wingdings" pitchFamily="2" charset="2"/>
              <a:buChar char="p"/>
            </a:pPr>
            <a:r>
              <a:rPr lang="ja-JP" altLang="en-US" sz="2000" dirty="0">
                <a:latin typeface="メイリオ" pitchFamily="50" charset="-128"/>
                <a:ea typeface="メイリオ" pitchFamily="50" charset="-128"/>
                <a:cs typeface="メイリオ" pitchFamily="50" charset="-128"/>
              </a:rPr>
              <a:t>ストリップ</a:t>
            </a:r>
            <a:r>
              <a:rPr kumimoji="1" lang="ja-JP" altLang="en-US" sz="2000" dirty="0" smtClean="0">
                <a:latin typeface="メイリオ" pitchFamily="50" charset="-128"/>
                <a:ea typeface="メイリオ" pitchFamily="50" charset="-128"/>
                <a:cs typeface="メイリオ" pitchFamily="50" charset="-128"/>
              </a:rPr>
              <a:t>型</a:t>
            </a:r>
            <a:endParaRPr kumimoji="1" lang="ja-JP" altLang="en-US" sz="20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25509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測定環境</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18</a:t>
            </a:fld>
            <a:endParaRPr kumimoji="1" lang="ja-JP" altLang="en-US"/>
          </a:p>
        </p:txBody>
      </p:sp>
      <p:pic>
        <p:nvPicPr>
          <p:cNvPr id="2050" name="Picture 2" descr="C:\Users\soi_epx2.soi_epx-PC.002\Desktop\P32109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0480" y="1628799"/>
            <a:ext cx="5256584" cy="394243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7020272" y="5180083"/>
            <a:ext cx="1656184" cy="400110"/>
          </a:xfrm>
          <a:prstGeom prst="rect">
            <a:avLst/>
          </a:prstGeom>
          <a:noFill/>
          <a:ln w="28575">
            <a:solidFill>
              <a:srgbClr val="00B050"/>
            </a:solidFill>
          </a:ln>
        </p:spPr>
        <p:txBody>
          <a:bodyPr wrap="square" rtlCol="0">
            <a:spAutoFit/>
          </a:bodyPr>
          <a:lstStyle/>
          <a:p>
            <a:pPr algn="ctr"/>
            <a:r>
              <a:rPr kumimoji="1" lang="en-US" altLang="ja-JP" sz="2000" dirty="0" err="1" smtClean="0">
                <a:latin typeface="Arial" pitchFamily="34" charset="0"/>
                <a:cs typeface="Arial" pitchFamily="34" charset="0"/>
              </a:rPr>
              <a:t>Vmid</a:t>
            </a:r>
            <a:r>
              <a:rPr kumimoji="1" lang="ja-JP" altLang="en-US" sz="2000" dirty="0" smtClean="0">
                <a:latin typeface="メイリオ" pitchFamily="50" charset="-128"/>
                <a:ea typeface="メイリオ" pitchFamily="50" charset="-128"/>
                <a:cs typeface="メイリオ" pitchFamily="50" charset="-128"/>
              </a:rPr>
              <a:t>電源</a:t>
            </a:r>
            <a:endParaRPr kumimoji="1" lang="ja-JP" altLang="en-US" sz="2000" dirty="0">
              <a:latin typeface="Arial" pitchFamily="34" charset="0"/>
              <a:cs typeface="Arial" pitchFamily="34" charset="0"/>
            </a:endParaRPr>
          </a:p>
        </p:txBody>
      </p:sp>
      <p:cxnSp>
        <p:nvCxnSpPr>
          <p:cNvPr id="9" name="直線矢印コネクタ 8"/>
          <p:cNvCxnSpPr/>
          <p:nvPr/>
        </p:nvCxnSpPr>
        <p:spPr>
          <a:xfrm flipH="1" flipV="1">
            <a:off x="6349612" y="4797153"/>
            <a:ext cx="670660" cy="58298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486321" y="1104980"/>
            <a:ext cx="2160240" cy="400110"/>
          </a:xfrm>
          <a:prstGeom prst="rect">
            <a:avLst/>
          </a:prstGeom>
          <a:noFill/>
          <a:ln w="28575">
            <a:solidFill>
              <a:srgbClr val="00B050"/>
            </a:solidFill>
          </a:ln>
        </p:spPr>
        <p:txBody>
          <a:bodyPr wrap="square" rtlCol="0">
            <a:spAutoFit/>
          </a:bodyPr>
          <a:lstStyle/>
          <a:p>
            <a:pPr algn="ctr"/>
            <a:r>
              <a:rPr kumimoji="1" lang="ja-JP" altLang="en-US" sz="2000" dirty="0" smtClean="0">
                <a:latin typeface="メイリオ" pitchFamily="50" charset="-128"/>
                <a:ea typeface="メイリオ" pitchFamily="50" charset="-128"/>
                <a:cs typeface="メイリオ" pitchFamily="50" charset="-128"/>
              </a:rPr>
              <a:t>オシロスコープ</a:t>
            </a:r>
            <a:endParaRPr kumimoji="1" lang="ja-JP" altLang="en-US" sz="2000" dirty="0">
              <a:latin typeface="メイリオ" pitchFamily="50" charset="-128"/>
              <a:ea typeface="メイリオ" pitchFamily="50" charset="-128"/>
              <a:cs typeface="メイリオ" pitchFamily="50" charset="-128"/>
            </a:endParaRPr>
          </a:p>
        </p:txBody>
      </p:sp>
      <p:cxnSp>
        <p:nvCxnSpPr>
          <p:cNvPr id="15" name="直線矢印コネクタ 14"/>
          <p:cNvCxnSpPr>
            <a:stCxn id="10" idx="1"/>
          </p:cNvCxnSpPr>
          <p:nvPr/>
        </p:nvCxnSpPr>
        <p:spPr>
          <a:xfrm flipH="1">
            <a:off x="4549412" y="1305035"/>
            <a:ext cx="936909" cy="53978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136082" y="1408075"/>
            <a:ext cx="2160240" cy="197121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0" y="3379294"/>
            <a:ext cx="1430480" cy="400110"/>
          </a:xfrm>
          <a:prstGeom prst="rect">
            <a:avLst/>
          </a:prstGeom>
          <a:noFill/>
          <a:ln w="28575">
            <a:solidFill>
              <a:srgbClr val="00B050"/>
            </a:solidFill>
          </a:ln>
        </p:spPr>
        <p:txBody>
          <a:bodyPr wrap="square" rtlCol="0">
            <a:spAutoFit/>
          </a:bodyPr>
          <a:lstStyle/>
          <a:p>
            <a:pPr algn="ctr"/>
            <a:r>
              <a:rPr kumimoji="1" lang="ja-JP" altLang="en-US" sz="2000" dirty="0" smtClean="0">
                <a:latin typeface="メイリオ" pitchFamily="50" charset="-128"/>
                <a:ea typeface="メイリオ" pitchFamily="50" charset="-128"/>
                <a:cs typeface="メイリオ" pitchFamily="50" charset="-128"/>
              </a:rPr>
              <a:t>操作画面</a:t>
            </a:r>
            <a:endParaRPr kumimoji="1" lang="ja-JP" altLang="en-US" sz="2000" dirty="0">
              <a:latin typeface="Arial" pitchFamily="34" charset="0"/>
              <a:cs typeface="Arial" pitchFamily="34" charset="0"/>
            </a:endParaRPr>
          </a:p>
        </p:txBody>
      </p:sp>
      <p:cxnSp>
        <p:nvCxnSpPr>
          <p:cNvPr id="20" name="直線矢印コネクタ 19"/>
          <p:cNvCxnSpPr>
            <a:stCxn id="18" idx="0"/>
          </p:cNvCxnSpPr>
          <p:nvPr/>
        </p:nvCxnSpPr>
        <p:spPr>
          <a:xfrm flipV="1">
            <a:off x="715240" y="2636912"/>
            <a:ext cx="420842" cy="742382"/>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734362" y="2636912"/>
            <a:ext cx="2302134" cy="707886"/>
          </a:xfrm>
          <a:prstGeom prst="rect">
            <a:avLst/>
          </a:prstGeom>
          <a:noFill/>
          <a:ln w="28575">
            <a:solidFill>
              <a:srgbClr val="00B050"/>
            </a:solidFill>
          </a:ln>
        </p:spPr>
        <p:txBody>
          <a:bodyPr wrap="square" rtlCol="0">
            <a:spAutoFit/>
          </a:bodyPr>
          <a:lstStyle/>
          <a:p>
            <a:r>
              <a:rPr kumimoji="1" lang="ja-JP" altLang="en-US" sz="2000" dirty="0" smtClean="0">
                <a:latin typeface="メイリオ" pitchFamily="50" charset="-128"/>
                <a:ea typeface="メイリオ" pitchFamily="50" charset="-128"/>
                <a:cs typeface="メイリオ" pitchFamily="50" charset="-128"/>
              </a:rPr>
              <a:t>ブラックシート</a:t>
            </a:r>
            <a:r>
              <a:rPr lang="ja-JP" altLang="en-US" sz="2000" dirty="0" smtClean="0">
                <a:latin typeface="メイリオ" pitchFamily="50" charset="-128"/>
                <a:ea typeface="メイリオ" pitchFamily="50" charset="-128"/>
                <a:cs typeface="メイリオ" pitchFamily="50" charset="-128"/>
              </a:rPr>
              <a:t>（下に放射</a:t>
            </a:r>
            <a:r>
              <a:rPr lang="ja-JP" altLang="en-US" sz="2000" dirty="0">
                <a:latin typeface="メイリオ" pitchFamily="50" charset="-128"/>
                <a:ea typeface="メイリオ" pitchFamily="50" charset="-128"/>
                <a:cs typeface="メイリオ" pitchFamily="50" charset="-128"/>
              </a:rPr>
              <a:t>線</a:t>
            </a:r>
            <a:r>
              <a:rPr lang="ja-JP" altLang="en-US" sz="2000" dirty="0" smtClean="0">
                <a:latin typeface="メイリオ" pitchFamily="50" charset="-128"/>
                <a:ea typeface="メイリオ" pitchFamily="50" charset="-128"/>
                <a:cs typeface="メイリオ" pitchFamily="50" charset="-128"/>
              </a:rPr>
              <a:t>源）</a:t>
            </a:r>
            <a:endParaRPr kumimoji="1" lang="ja-JP" altLang="en-US" sz="2000" dirty="0">
              <a:latin typeface="メイリオ" pitchFamily="50" charset="-128"/>
              <a:ea typeface="メイリオ" pitchFamily="50" charset="-128"/>
              <a:cs typeface="メイリオ" pitchFamily="50" charset="-128"/>
            </a:endParaRPr>
          </a:p>
        </p:txBody>
      </p:sp>
      <p:cxnSp>
        <p:nvCxnSpPr>
          <p:cNvPr id="26" name="直線矢印コネクタ 25"/>
          <p:cNvCxnSpPr/>
          <p:nvPr/>
        </p:nvCxnSpPr>
        <p:spPr>
          <a:xfrm flipH="1">
            <a:off x="3923928" y="3144743"/>
            <a:ext cx="2761014" cy="63466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55" name="テキスト ボックス 2054"/>
          <p:cNvSpPr txBox="1"/>
          <p:nvPr/>
        </p:nvSpPr>
        <p:spPr>
          <a:xfrm>
            <a:off x="2452236" y="5690555"/>
            <a:ext cx="2664296" cy="400110"/>
          </a:xfrm>
          <a:prstGeom prst="rect">
            <a:avLst/>
          </a:prstGeom>
          <a:noFill/>
          <a:ln w="28575">
            <a:solidFill>
              <a:srgbClr val="00B050"/>
            </a:solidFill>
          </a:ln>
        </p:spPr>
        <p:txBody>
          <a:bodyPr wrap="square" rtlCol="0">
            <a:spAutoFit/>
          </a:bodyPr>
          <a:lstStyle/>
          <a:p>
            <a:r>
              <a:rPr kumimoji="1" lang="ja-JP" altLang="en-US" sz="2000" dirty="0" smtClean="0">
                <a:latin typeface="メイリオ" pitchFamily="50" charset="-128"/>
                <a:ea typeface="メイリオ" pitchFamily="50" charset="-128"/>
                <a:cs typeface="メイリオ" pitchFamily="50" charset="-128"/>
              </a:rPr>
              <a:t>鉛（</a:t>
            </a:r>
            <a:r>
              <a:rPr lang="ja-JP" altLang="en-US" sz="2000" dirty="0">
                <a:latin typeface="メイリオ" pitchFamily="50" charset="-128"/>
                <a:ea typeface="メイリオ" pitchFamily="50" charset="-128"/>
                <a:cs typeface="メイリオ" pitchFamily="50" charset="-128"/>
              </a:rPr>
              <a:t>放射</a:t>
            </a:r>
            <a:r>
              <a:rPr lang="ja-JP" altLang="en-US" sz="2000" dirty="0" smtClean="0">
                <a:latin typeface="メイリオ" pitchFamily="50" charset="-128"/>
                <a:ea typeface="メイリオ" pitchFamily="50" charset="-128"/>
                <a:cs typeface="メイリオ" pitchFamily="50" charset="-128"/>
              </a:rPr>
              <a:t>線</a:t>
            </a:r>
            <a:r>
              <a:rPr lang="ja-JP" altLang="en-US" sz="2000" dirty="0">
                <a:latin typeface="メイリオ" pitchFamily="50" charset="-128"/>
                <a:ea typeface="メイリオ" pitchFamily="50" charset="-128"/>
                <a:cs typeface="メイリオ" pitchFamily="50" charset="-128"/>
              </a:rPr>
              <a:t>遮蔽用</a:t>
            </a:r>
            <a:r>
              <a:rPr kumimoji="1" lang="ja-JP" altLang="en-US" sz="2000" dirty="0" smtClean="0">
                <a:latin typeface="メイリオ" pitchFamily="50" charset="-128"/>
                <a:ea typeface="メイリオ" pitchFamily="50" charset="-128"/>
                <a:cs typeface="メイリオ" pitchFamily="50" charset="-128"/>
              </a:rPr>
              <a:t>）</a:t>
            </a:r>
            <a:endParaRPr kumimoji="1" lang="ja-JP" altLang="en-US" sz="2000" dirty="0">
              <a:latin typeface="メイリオ" pitchFamily="50" charset="-128"/>
              <a:ea typeface="メイリオ" pitchFamily="50" charset="-128"/>
              <a:cs typeface="メイリオ" pitchFamily="50" charset="-128"/>
            </a:endParaRPr>
          </a:p>
        </p:txBody>
      </p:sp>
      <p:cxnSp>
        <p:nvCxnSpPr>
          <p:cNvPr id="2057" name="直線矢印コネクタ 2056"/>
          <p:cNvCxnSpPr>
            <a:stCxn id="2055" idx="0"/>
          </p:cNvCxnSpPr>
          <p:nvPr/>
        </p:nvCxnSpPr>
        <p:spPr>
          <a:xfrm flipH="1" flipV="1">
            <a:off x="3563888" y="4653136"/>
            <a:ext cx="220496" cy="103741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887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コンテンツ</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400" dirty="0" smtClean="0"/>
              <a:t>イントロ</a:t>
            </a:r>
            <a:endParaRPr lang="en-US" altLang="ja-JP" sz="2400" dirty="0" smtClean="0"/>
          </a:p>
          <a:p>
            <a:pPr lvl="1"/>
            <a:r>
              <a:rPr lang="en-US" altLang="ja-JP" sz="2400" dirty="0" smtClean="0">
                <a:latin typeface="Arial" pitchFamily="34" charset="0"/>
                <a:cs typeface="Arial" pitchFamily="34" charset="0"/>
              </a:rPr>
              <a:t>SOI</a:t>
            </a:r>
            <a:r>
              <a:rPr lang="ja-JP" altLang="en-US" sz="2400" dirty="0" smtClean="0">
                <a:latin typeface="Arial" pitchFamily="34" charset="0"/>
                <a:cs typeface="Arial" pitchFamily="34" charset="0"/>
              </a:rPr>
              <a:t>検出器とは</a:t>
            </a:r>
            <a:endParaRPr lang="en-US" altLang="ja-JP" sz="2400" dirty="0" smtClean="0">
              <a:latin typeface="Arial" pitchFamily="34" charset="0"/>
              <a:cs typeface="Arial" pitchFamily="34" charset="0"/>
            </a:endParaRPr>
          </a:p>
          <a:p>
            <a:pPr lvl="1"/>
            <a:r>
              <a:rPr lang="ja-JP" altLang="en-US" sz="2400" dirty="0">
                <a:latin typeface="Arial" pitchFamily="34" charset="0"/>
                <a:cs typeface="Arial" pitchFamily="34" charset="0"/>
              </a:rPr>
              <a:t>放射線耐性に</a:t>
            </a:r>
            <a:r>
              <a:rPr lang="ja-JP" altLang="en-US" sz="2400" dirty="0" smtClean="0">
                <a:latin typeface="Arial" pitchFamily="34" charset="0"/>
                <a:cs typeface="Arial" pitchFamily="34" charset="0"/>
              </a:rPr>
              <a:t>ついて</a:t>
            </a:r>
            <a:endParaRPr lang="en-US" altLang="ja-JP" sz="2400" dirty="0" smtClean="0">
              <a:latin typeface="Arial" pitchFamily="34" charset="0"/>
              <a:cs typeface="Arial" pitchFamily="34" charset="0"/>
            </a:endParaRPr>
          </a:p>
          <a:p>
            <a:pPr lvl="1"/>
            <a:r>
              <a:rPr lang="en-US" altLang="ja-JP" sz="2400" dirty="0">
                <a:latin typeface="Arial" pitchFamily="34" charset="0"/>
                <a:cs typeface="Arial" pitchFamily="34" charset="0"/>
              </a:rPr>
              <a:t>SOI</a:t>
            </a:r>
            <a:r>
              <a:rPr lang="ja-JP" altLang="en-US" sz="2400" dirty="0">
                <a:latin typeface="Arial" pitchFamily="34" charset="0"/>
                <a:cs typeface="Arial" pitchFamily="34" charset="0"/>
              </a:rPr>
              <a:t>検出器の崩壊点検出器への</a:t>
            </a:r>
            <a:r>
              <a:rPr lang="ja-JP" altLang="en-US" sz="2400" dirty="0" smtClean="0">
                <a:latin typeface="Arial" pitchFamily="34" charset="0"/>
                <a:cs typeface="Arial" pitchFamily="34" charset="0"/>
              </a:rPr>
              <a:t>応用</a:t>
            </a:r>
            <a:endParaRPr lang="en-US" altLang="ja-JP" sz="2400" dirty="0" smtClean="0">
              <a:latin typeface="Arial" pitchFamily="34" charset="0"/>
              <a:cs typeface="Arial" pitchFamily="34" charset="0"/>
            </a:endParaRPr>
          </a:p>
          <a:p>
            <a:pPr marL="457200" indent="-457200">
              <a:buFont typeface="+mj-lt"/>
              <a:buAutoNum type="arabicPeriod"/>
            </a:pPr>
            <a:endParaRPr lang="en-US" altLang="ja-JP" sz="2400" dirty="0"/>
          </a:p>
          <a:p>
            <a:r>
              <a:rPr lang="en-US" altLang="ja-JP" sz="2400" dirty="0" smtClean="0">
                <a:latin typeface="Arial" pitchFamily="34" charset="0"/>
                <a:cs typeface="Arial" pitchFamily="34" charset="0"/>
              </a:rPr>
              <a:t>Belle II</a:t>
            </a:r>
            <a:r>
              <a:rPr lang="ja-JP" altLang="en-US" sz="2400" dirty="0" smtClean="0">
                <a:latin typeface="Arial" pitchFamily="34" charset="0"/>
                <a:cs typeface="Arial" pitchFamily="34" charset="0"/>
              </a:rPr>
              <a:t>実験への導入を目指す崩壊点検出器</a:t>
            </a:r>
            <a:r>
              <a:rPr lang="en-US" altLang="ja-JP" sz="2400" dirty="0" smtClean="0">
                <a:latin typeface="Arial" pitchFamily="34" charset="0"/>
                <a:cs typeface="Arial" pitchFamily="34" charset="0"/>
              </a:rPr>
              <a:t/>
            </a:r>
            <a:br>
              <a:rPr lang="en-US" altLang="ja-JP" sz="2400" dirty="0" smtClean="0">
                <a:latin typeface="Arial" pitchFamily="34" charset="0"/>
                <a:cs typeface="Arial" pitchFamily="34" charset="0"/>
              </a:rPr>
            </a:br>
            <a:r>
              <a:rPr lang="en-US" altLang="ja-JP" sz="2400" dirty="0" smtClean="0">
                <a:latin typeface="Arial" pitchFamily="34" charset="0"/>
                <a:cs typeface="Arial" pitchFamily="34" charset="0"/>
              </a:rPr>
              <a:t>PIXOR</a:t>
            </a:r>
            <a:r>
              <a:rPr lang="ja-JP" altLang="en-US" sz="2400" dirty="0" smtClean="0">
                <a:latin typeface="Arial" pitchFamily="34" charset="0"/>
                <a:cs typeface="Arial" pitchFamily="34" charset="0"/>
              </a:rPr>
              <a:t>の開発</a:t>
            </a:r>
            <a:endParaRPr lang="en-US" altLang="ja-JP" sz="2400" dirty="0" smtClean="0">
              <a:latin typeface="Arial" pitchFamily="34" charset="0"/>
              <a:cs typeface="Arial" pitchFamily="34" charset="0"/>
            </a:endParaRPr>
          </a:p>
          <a:p>
            <a:pPr marL="457200" indent="-457200">
              <a:buFont typeface="+mj-lt"/>
              <a:buAutoNum type="arabicPeriod"/>
            </a:pPr>
            <a:endParaRPr lang="en-US" altLang="ja-JP" sz="2400" dirty="0">
              <a:latin typeface="Arial" pitchFamily="34" charset="0"/>
              <a:cs typeface="Arial" pitchFamily="34" charset="0"/>
            </a:endParaRPr>
          </a:p>
          <a:p>
            <a:r>
              <a:rPr lang="en-US" altLang="ja-JP" sz="2400" dirty="0" smtClean="0">
                <a:latin typeface="Arial" pitchFamily="34" charset="0"/>
                <a:cs typeface="Arial" pitchFamily="34" charset="0"/>
              </a:rPr>
              <a:t>Double SOI</a:t>
            </a:r>
            <a:r>
              <a:rPr lang="ja-JP" altLang="en-US" sz="2400" dirty="0" smtClean="0">
                <a:latin typeface="Arial" pitchFamily="34" charset="0"/>
                <a:cs typeface="Arial" pitchFamily="34" charset="0"/>
              </a:rPr>
              <a:t>構造</a:t>
            </a:r>
            <a:r>
              <a:rPr lang="ja-JP" altLang="en-US" sz="2400" dirty="0">
                <a:latin typeface="Arial" pitchFamily="34" charset="0"/>
                <a:cs typeface="Arial" pitchFamily="34" charset="0"/>
              </a:rPr>
              <a:t> </a:t>
            </a:r>
            <a:r>
              <a:rPr lang="en-US" altLang="ja-JP" sz="2400" dirty="0" smtClean="0">
                <a:latin typeface="Arial" pitchFamily="34" charset="0"/>
                <a:cs typeface="Arial" pitchFamily="34" charset="0"/>
              </a:rPr>
              <a:t>PIXOR</a:t>
            </a:r>
            <a:r>
              <a:rPr lang="ja-JP" altLang="en-US" sz="2400" dirty="0" smtClean="0">
                <a:latin typeface="Arial" pitchFamily="34" charset="0"/>
                <a:cs typeface="Arial" pitchFamily="34" charset="0"/>
              </a:rPr>
              <a:t>の性能評価</a:t>
            </a:r>
            <a:endParaRPr lang="en-US" altLang="ja-JP" sz="2400" dirty="0" smtClean="0">
              <a:latin typeface="Arial" pitchFamily="34" charset="0"/>
              <a:cs typeface="Arial" pitchFamily="34" charset="0"/>
            </a:endParaRPr>
          </a:p>
          <a:p>
            <a:endParaRPr lang="en-US" altLang="ja-JP" sz="2400" dirty="0">
              <a:latin typeface="Arial" pitchFamily="34" charset="0"/>
              <a:cs typeface="Arial" pitchFamily="34" charset="0"/>
            </a:endParaRPr>
          </a:p>
          <a:p>
            <a:r>
              <a:rPr lang="ja-JP" altLang="en-US" sz="2400" dirty="0" smtClean="0">
                <a:latin typeface="Arial" pitchFamily="34" charset="0"/>
                <a:cs typeface="Arial" pitchFamily="34" charset="0"/>
              </a:rPr>
              <a:t>まとめ</a:t>
            </a:r>
            <a:endParaRPr lang="en-US" altLang="ja-JP" sz="2400" dirty="0" smtClean="0">
              <a:latin typeface="Arial" pitchFamily="34" charset="0"/>
              <a:cs typeface="Arial" pitchFamily="34" charset="0"/>
            </a:endParaRPr>
          </a:p>
          <a:p>
            <a:pPr marL="457200" indent="-457200">
              <a:buFont typeface="+mj-lt"/>
              <a:buAutoNum type="arabicPeriod"/>
            </a:pPr>
            <a:endParaRPr lang="en-US" altLang="ja-JP" sz="2400" dirty="0"/>
          </a:p>
          <a:p>
            <a:pPr marL="457200" indent="-457200">
              <a:buFont typeface="+mj-lt"/>
              <a:buAutoNum type="arabicPeriod"/>
            </a:pPr>
            <a:endParaRPr kumimoji="1" lang="ja-JP" altLang="en-US" sz="2400" dirty="0" smtClean="0"/>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2</a:t>
            </a:fld>
            <a:endParaRPr kumimoji="1" lang="ja-JP" altLang="en-US"/>
          </a:p>
        </p:txBody>
      </p:sp>
      <p:grpSp>
        <p:nvGrpSpPr>
          <p:cNvPr id="7" name="Group 10"/>
          <p:cNvGrpSpPr>
            <a:grpSpLocks/>
          </p:cNvGrpSpPr>
          <p:nvPr/>
        </p:nvGrpSpPr>
        <p:grpSpPr bwMode="auto">
          <a:xfrm>
            <a:off x="5833754" y="4077072"/>
            <a:ext cx="2698686" cy="2376264"/>
            <a:chOff x="0" y="0"/>
            <a:chExt cx="3184" cy="2493"/>
          </a:xfrm>
        </p:grpSpPr>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84" cy="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 y="2277"/>
              <a:ext cx="70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grpSp>
    </p:spTree>
    <p:extLst>
      <p:ext uri="{BB962C8B-B14F-4D97-AF65-F5344CB8AC3E}">
        <p14:creationId xmlns:p14="http://schemas.microsoft.com/office/powerpoint/2010/main" val="3155444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descr="F:\S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76" y="1316429"/>
            <a:ext cx="4022751" cy="284649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023" y="260648"/>
            <a:ext cx="8229600" cy="850106"/>
          </a:xfrm>
        </p:spPr>
        <p:txBody>
          <a:bodyPr/>
          <a:lstStyle/>
          <a:p>
            <a:r>
              <a:rPr lang="en-US" altLang="ja-JP" dirty="0" smtClean="0">
                <a:latin typeface="Arial" pitchFamily="34" charset="0"/>
                <a:cs typeface="Arial" pitchFamily="34" charset="0"/>
              </a:rPr>
              <a:t>SOI</a:t>
            </a:r>
            <a:r>
              <a:rPr lang="ja-JP" altLang="en-US" dirty="0" smtClean="0">
                <a:latin typeface="Arial" pitchFamily="34" charset="0"/>
                <a:cs typeface="Arial" pitchFamily="34" charset="0"/>
              </a:rPr>
              <a:t>検出器について</a:t>
            </a:r>
            <a:endParaRPr kumimoji="1" lang="ja-JP" altLang="en-US" dirty="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3</a:t>
            </a:fld>
            <a:endParaRPr kumimoji="1" lang="ja-JP" altLang="en-US"/>
          </a:p>
        </p:txBody>
      </p:sp>
      <p:sp>
        <p:nvSpPr>
          <p:cNvPr id="8" name="テキスト ボックス 7"/>
          <p:cNvSpPr txBox="1"/>
          <p:nvPr/>
        </p:nvSpPr>
        <p:spPr>
          <a:xfrm>
            <a:off x="562210" y="1345177"/>
            <a:ext cx="5539846" cy="400110"/>
          </a:xfrm>
          <a:prstGeom prst="rect">
            <a:avLst/>
          </a:prstGeom>
          <a:noFill/>
        </p:spPr>
        <p:txBody>
          <a:bodyPr wrap="square" rtlCol="0">
            <a:spAutoFit/>
          </a:bodyPr>
          <a:lstStyle/>
          <a:p>
            <a:r>
              <a:rPr kumimoji="1" lang="en-US" altLang="ja-JP" sz="2000" u="sng" dirty="0" smtClean="0">
                <a:solidFill>
                  <a:srgbClr val="00B050"/>
                </a:solidFill>
                <a:latin typeface="Arial" pitchFamily="34" charset="0"/>
                <a:cs typeface="Arial" pitchFamily="34" charset="0"/>
              </a:rPr>
              <a:t>SOI</a:t>
            </a:r>
            <a:r>
              <a:rPr kumimoji="1" lang="ja-JP" altLang="en-US" sz="2000" u="sng" dirty="0" smtClean="0">
                <a:solidFill>
                  <a:srgbClr val="00B050"/>
                </a:solidFill>
                <a:latin typeface="メイリオ" pitchFamily="50" charset="-128"/>
                <a:ea typeface="メイリオ" pitchFamily="50" charset="-128"/>
                <a:cs typeface="メイリオ" pitchFamily="50" charset="-128"/>
              </a:rPr>
              <a:t>基板の回路基板層をセンサー層として利用</a:t>
            </a:r>
            <a:endParaRPr kumimoji="1" lang="ja-JP" altLang="en-US" sz="2000" u="sng" dirty="0">
              <a:solidFill>
                <a:srgbClr val="00B050"/>
              </a:solidFill>
              <a:latin typeface="メイリオ" pitchFamily="50" charset="-128"/>
              <a:ea typeface="メイリオ" pitchFamily="50" charset="-128"/>
              <a:cs typeface="メイリオ" pitchFamily="50" charset="-128"/>
            </a:endParaRPr>
          </a:p>
        </p:txBody>
      </p:sp>
      <p:sp>
        <p:nvSpPr>
          <p:cNvPr id="9" name="正方形/長方形 8"/>
          <p:cNvSpPr/>
          <p:nvPr/>
        </p:nvSpPr>
        <p:spPr>
          <a:xfrm>
            <a:off x="5437269" y="3175784"/>
            <a:ext cx="1512168" cy="57606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437269" y="2887752"/>
            <a:ext cx="1512168" cy="2880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437269" y="2599720"/>
            <a:ext cx="1512168" cy="28803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V="1">
            <a:off x="6682224" y="2225872"/>
            <a:ext cx="0" cy="9499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7309800" y="3175784"/>
            <a:ext cx="0" cy="57606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7283674" y="2586657"/>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7296737" y="2874688"/>
            <a:ext cx="0" cy="30109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523067" y="3313505"/>
            <a:ext cx="1187624" cy="338554"/>
          </a:xfrm>
          <a:prstGeom prst="rect">
            <a:avLst/>
          </a:prstGeom>
          <a:noFill/>
        </p:spPr>
        <p:txBody>
          <a:bodyPr wrap="square" rtlCol="0">
            <a:spAutoFit/>
          </a:bodyPr>
          <a:lstStyle/>
          <a:p>
            <a:r>
              <a:rPr kumimoji="1" lang="en-US" altLang="ja-JP" sz="1600" dirty="0" smtClean="0">
                <a:latin typeface="Arial" pitchFamily="34" charset="0"/>
                <a:cs typeface="Arial" pitchFamily="34" charset="0"/>
              </a:rPr>
              <a:t>50~725</a:t>
            </a:r>
            <a:r>
              <a:rPr kumimoji="1" lang="en-US" altLang="ja-JP" sz="1600" dirty="0" smtClean="0">
                <a:latin typeface="Symbol" pitchFamily="18" charset="2"/>
              </a:rPr>
              <a:t>m</a:t>
            </a:r>
            <a:r>
              <a:rPr kumimoji="1" lang="en-US" altLang="ja-JP" sz="1600" dirty="0" smtClean="0">
                <a:latin typeface="Arial" pitchFamily="34" charset="0"/>
                <a:cs typeface="Arial" pitchFamily="34" charset="0"/>
              </a:rPr>
              <a:t>m</a:t>
            </a:r>
            <a:endParaRPr kumimoji="1" lang="ja-JP" altLang="en-US" sz="1600" dirty="0">
              <a:latin typeface="Arial" pitchFamily="34" charset="0"/>
              <a:cs typeface="Arial" pitchFamily="34" charset="0"/>
            </a:endParaRPr>
          </a:p>
        </p:txBody>
      </p:sp>
      <p:sp>
        <p:nvSpPr>
          <p:cNvPr id="17" name="テキスト ボックス 16"/>
          <p:cNvSpPr txBox="1"/>
          <p:nvPr/>
        </p:nvSpPr>
        <p:spPr>
          <a:xfrm>
            <a:off x="7515630" y="2872784"/>
            <a:ext cx="1080120" cy="338554"/>
          </a:xfrm>
          <a:prstGeom prst="rect">
            <a:avLst/>
          </a:prstGeom>
          <a:noFill/>
        </p:spPr>
        <p:txBody>
          <a:bodyPr wrap="square" rtlCol="0">
            <a:spAutoFit/>
          </a:bodyPr>
          <a:lstStyle/>
          <a:p>
            <a:r>
              <a:rPr kumimoji="1" lang="en-US" altLang="ja-JP" sz="1600" dirty="0" smtClean="0">
                <a:latin typeface="Arial" pitchFamily="34" charset="0"/>
                <a:cs typeface="Arial" pitchFamily="34" charset="0"/>
              </a:rPr>
              <a:t>200nm</a:t>
            </a:r>
            <a:endParaRPr kumimoji="1" lang="ja-JP" altLang="en-US" sz="1600" dirty="0">
              <a:latin typeface="Arial" pitchFamily="34" charset="0"/>
              <a:cs typeface="Arial" pitchFamily="34" charset="0"/>
            </a:endParaRPr>
          </a:p>
        </p:txBody>
      </p:sp>
      <p:sp>
        <p:nvSpPr>
          <p:cNvPr id="18" name="テキスト ボックス 17"/>
          <p:cNvSpPr txBox="1"/>
          <p:nvPr/>
        </p:nvSpPr>
        <p:spPr>
          <a:xfrm>
            <a:off x="7519131" y="2586657"/>
            <a:ext cx="870466" cy="338554"/>
          </a:xfrm>
          <a:prstGeom prst="rect">
            <a:avLst/>
          </a:prstGeom>
          <a:noFill/>
        </p:spPr>
        <p:txBody>
          <a:bodyPr wrap="square" rtlCol="0">
            <a:spAutoFit/>
          </a:bodyPr>
          <a:lstStyle/>
          <a:p>
            <a:r>
              <a:rPr kumimoji="1" lang="en-US" altLang="ja-JP" sz="1600" dirty="0" smtClean="0">
                <a:latin typeface="Arial" pitchFamily="34" charset="0"/>
                <a:cs typeface="Arial" pitchFamily="34" charset="0"/>
              </a:rPr>
              <a:t>47nm</a:t>
            </a:r>
            <a:endParaRPr kumimoji="1" lang="ja-JP" altLang="en-US" sz="1600" dirty="0">
              <a:latin typeface="Arial" pitchFamily="34" charset="0"/>
              <a:cs typeface="Arial" pitchFamily="34" charset="0"/>
            </a:endParaRPr>
          </a:p>
        </p:txBody>
      </p:sp>
      <p:sp>
        <p:nvSpPr>
          <p:cNvPr id="19" name="テキスト ボックス 18"/>
          <p:cNvSpPr txBox="1"/>
          <p:nvPr/>
        </p:nvSpPr>
        <p:spPr>
          <a:xfrm>
            <a:off x="5389969" y="3411564"/>
            <a:ext cx="1655013" cy="369332"/>
          </a:xfrm>
          <a:prstGeom prst="rect">
            <a:avLst/>
          </a:prstGeom>
          <a:noFill/>
        </p:spPr>
        <p:txBody>
          <a:bodyPr wrap="square" rtlCol="0">
            <a:spAutoFit/>
          </a:bodyPr>
          <a:lstStyle/>
          <a:p>
            <a:r>
              <a:rPr lang="ja-JP" altLang="en-US" dirty="0" smtClean="0">
                <a:latin typeface="メイリオ" pitchFamily="50" charset="-128"/>
                <a:ea typeface="メイリオ" pitchFamily="50" charset="-128"/>
                <a:cs typeface="メイリオ" pitchFamily="50" charset="-128"/>
              </a:rPr>
              <a:t>センサー</a:t>
            </a:r>
            <a:r>
              <a:rPr lang="en-US" altLang="ja-JP" dirty="0" smtClean="0">
                <a:latin typeface="Arial" pitchFamily="34" charset="0"/>
                <a:cs typeface="Arial" pitchFamily="34" charset="0"/>
              </a:rPr>
              <a:t>(Si )</a:t>
            </a:r>
            <a:endParaRPr kumimoji="1" lang="ja-JP" altLang="en-US" dirty="0">
              <a:latin typeface="Arial" pitchFamily="34" charset="0"/>
              <a:cs typeface="Arial" pitchFamily="34" charset="0"/>
            </a:endParaRPr>
          </a:p>
        </p:txBody>
      </p:sp>
      <p:sp>
        <p:nvSpPr>
          <p:cNvPr id="20" name="テキスト ボックス 19"/>
          <p:cNvSpPr txBox="1"/>
          <p:nvPr/>
        </p:nvSpPr>
        <p:spPr>
          <a:xfrm>
            <a:off x="5369028" y="2834915"/>
            <a:ext cx="1580409" cy="384721"/>
          </a:xfrm>
          <a:prstGeom prst="rect">
            <a:avLst/>
          </a:prstGeom>
          <a:noFill/>
        </p:spPr>
        <p:txBody>
          <a:bodyPr wrap="square" rtlCol="0">
            <a:spAutoFit/>
          </a:bodyPr>
          <a:lstStyle/>
          <a:p>
            <a:r>
              <a:rPr kumimoji="1" lang="en-US" altLang="ja-JP" sz="1900" dirty="0" smtClean="0">
                <a:latin typeface="Arial" pitchFamily="34" charset="0"/>
                <a:cs typeface="Arial" pitchFamily="34" charset="0"/>
              </a:rPr>
              <a:t>BOX(SiO</a:t>
            </a:r>
            <a:r>
              <a:rPr kumimoji="1" lang="en-US" altLang="ja-JP" sz="1900" baseline="-25000" dirty="0" smtClean="0">
                <a:latin typeface="Arial" pitchFamily="34" charset="0"/>
                <a:cs typeface="Arial" pitchFamily="34" charset="0"/>
              </a:rPr>
              <a:t>2</a:t>
            </a:r>
            <a:r>
              <a:rPr kumimoji="1" lang="en-US" altLang="ja-JP" sz="1900" dirty="0" smtClean="0">
                <a:latin typeface="Arial" pitchFamily="34" charset="0"/>
                <a:cs typeface="Arial" pitchFamily="34" charset="0"/>
              </a:rPr>
              <a:t>)</a:t>
            </a:r>
            <a:endParaRPr kumimoji="1" lang="ja-JP" altLang="en-US" sz="1900" dirty="0">
              <a:latin typeface="Arial" pitchFamily="34" charset="0"/>
              <a:cs typeface="Arial" pitchFamily="34" charset="0"/>
            </a:endParaRPr>
          </a:p>
        </p:txBody>
      </p:sp>
      <p:sp>
        <p:nvSpPr>
          <p:cNvPr id="21" name="テキスト ボックス 20"/>
          <p:cNvSpPr txBox="1"/>
          <p:nvPr/>
        </p:nvSpPr>
        <p:spPr>
          <a:xfrm>
            <a:off x="5411142" y="2565937"/>
            <a:ext cx="1390298" cy="369332"/>
          </a:xfrm>
          <a:prstGeom prst="rect">
            <a:avLst/>
          </a:prstGeom>
          <a:noFill/>
        </p:spPr>
        <p:txBody>
          <a:bodyPr wrap="square" rtlCol="0">
            <a:spAutoFit/>
          </a:bodyPr>
          <a:lstStyle/>
          <a:p>
            <a:r>
              <a:rPr lang="ja-JP" altLang="en-US" dirty="0" smtClean="0">
                <a:latin typeface="メイリオ" pitchFamily="50" charset="-128"/>
                <a:ea typeface="メイリオ" pitchFamily="50" charset="-128"/>
                <a:cs typeface="メイリオ" pitchFamily="50" charset="-128"/>
              </a:rPr>
              <a:t>回路</a:t>
            </a:r>
            <a:r>
              <a:rPr lang="en-US" altLang="ja-JP" dirty="0" smtClean="0">
                <a:latin typeface="Arial" pitchFamily="34" charset="0"/>
                <a:cs typeface="Arial" pitchFamily="34" charset="0"/>
              </a:rPr>
              <a:t>(Si)</a:t>
            </a:r>
            <a:endParaRPr kumimoji="1" lang="ja-JP" altLang="en-US" dirty="0">
              <a:latin typeface="Arial" pitchFamily="34" charset="0"/>
              <a:cs typeface="Arial" pitchFamily="34" charset="0"/>
            </a:endParaRPr>
          </a:p>
        </p:txBody>
      </p:sp>
      <p:cxnSp>
        <p:nvCxnSpPr>
          <p:cNvPr id="22" name="直線コネクタ 21"/>
          <p:cNvCxnSpPr/>
          <p:nvPr/>
        </p:nvCxnSpPr>
        <p:spPr>
          <a:xfrm>
            <a:off x="6949437" y="2586657"/>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6949437" y="2874688"/>
            <a:ext cx="648072" cy="13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949437" y="3175784"/>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251345" y="1890415"/>
            <a:ext cx="1109754" cy="369332"/>
          </a:xfrm>
          <a:prstGeom prst="rect">
            <a:avLst/>
          </a:prstGeom>
          <a:noFill/>
        </p:spPr>
        <p:txBody>
          <a:bodyPr wrap="square" rtlCol="0">
            <a:spAutoFit/>
          </a:bodyPr>
          <a:lstStyle/>
          <a:p>
            <a:r>
              <a:rPr kumimoji="1" lang="ja-JP" altLang="en-US" dirty="0" smtClean="0">
                <a:latin typeface="メイリオ" pitchFamily="50" charset="-128"/>
                <a:ea typeface="メイリオ" pitchFamily="50" charset="-128"/>
                <a:cs typeface="メイリオ" pitchFamily="50" charset="-128"/>
              </a:rPr>
              <a:t>金属ビア</a:t>
            </a:r>
            <a:endParaRPr kumimoji="1" lang="ja-JP" altLang="en-US" dirty="0">
              <a:latin typeface="メイリオ" pitchFamily="50" charset="-128"/>
              <a:ea typeface="メイリオ" pitchFamily="50" charset="-128"/>
              <a:cs typeface="メイリオ" pitchFamily="50" charset="-128"/>
            </a:endParaRPr>
          </a:p>
        </p:txBody>
      </p:sp>
      <p:cxnSp>
        <p:nvCxnSpPr>
          <p:cNvPr id="26" name="直線矢印コネクタ 25"/>
          <p:cNvCxnSpPr/>
          <p:nvPr/>
        </p:nvCxnSpPr>
        <p:spPr>
          <a:xfrm flipH="1">
            <a:off x="6726819" y="2225872"/>
            <a:ext cx="496094" cy="2184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弦 26"/>
          <p:cNvSpPr/>
          <p:nvPr/>
        </p:nvSpPr>
        <p:spPr>
          <a:xfrm rot="16200000">
            <a:off x="6432820" y="3088495"/>
            <a:ext cx="504056" cy="221529"/>
          </a:xfrm>
          <a:prstGeom prst="chord">
            <a:avLst>
              <a:gd name="adj1" fmla="val 5220908"/>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83826" y="4280498"/>
            <a:ext cx="4873886"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000" dirty="0" smtClean="0">
                <a:latin typeface="メイリオ" pitchFamily="50" charset="-128"/>
                <a:ea typeface="メイリオ" pitchFamily="50" charset="-128"/>
                <a:cs typeface="メイリオ" pitchFamily="50" charset="-128"/>
              </a:rPr>
              <a:t>読み出し回路とセンサー層が一体化</a:t>
            </a:r>
            <a:endParaRPr kumimoji="1" lang="en-US" altLang="ja-JP" sz="2000" dirty="0" smtClean="0">
              <a:latin typeface="メイリオ" pitchFamily="50" charset="-128"/>
              <a:ea typeface="メイリオ" pitchFamily="50" charset="-128"/>
              <a:cs typeface="メイリオ" pitchFamily="50" charset="-128"/>
            </a:endParaRPr>
          </a:p>
          <a:p>
            <a:r>
              <a:rPr lang="ja-JP" altLang="en-US" sz="2000" dirty="0" smtClean="0"/>
              <a:t>→</a:t>
            </a:r>
            <a:r>
              <a:rPr kumimoji="1" lang="ja-JP" altLang="en-US" sz="2000" dirty="0" smtClean="0">
                <a:solidFill>
                  <a:srgbClr val="FF0000"/>
                </a:solidFill>
                <a:latin typeface="メイリオ" pitchFamily="50" charset="-128"/>
                <a:ea typeface="メイリオ" pitchFamily="50" charset="-128"/>
                <a:cs typeface="メイリオ" pitchFamily="50" charset="-128"/>
              </a:rPr>
              <a:t>モノリシック検出器</a:t>
            </a:r>
            <a:endParaRPr kumimoji="1" lang="en-US" altLang="ja-JP" sz="2000" dirty="0" smtClean="0">
              <a:solidFill>
                <a:srgbClr val="FF0000"/>
              </a:solidFill>
              <a:latin typeface="メイリオ" pitchFamily="50" charset="-128"/>
              <a:ea typeface="メイリオ" pitchFamily="50" charset="-128"/>
              <a:cs typeface="メイリオ" pitchFamily="50" charset="-128"/>
            </a:endParaRPr>
          </a:p>
          <a:p>
            <a:r>
              <a:rPr lang="ja-JP" altLang="en-US" sz="2000" dirty="0" smtClean="0">
                <a:latin typeface="メイリオ" pitchFamily="50" charset="-128"/>
                <a:ea typeface="メイリオ" pitchFamily="50" charset="-128"/>
                <a:cs typeface="メイリオ" pitchFamily="50" charset="-128"/>
              </a:rPr>
              <a:t>回路層とセンサー層の</a:t>
            </a:r>
            <a:r>
              <a:rPr lang="en-US" altLang="ja-JP" sz="2000" dirty="0" smtClean="0">
                <a:latin typeface="メイリオ" pitchFamily="50" charset="-128"/>
                <a:ea typeface="メイリオ" pitchFamily="50" charset="-128"/>
                <a:cs typeface="メイリオ" pitchFamily="50" charset="-128"/>
              </a:rPr>
              <a:t>BOX</a:t>
            </a:r>
            <a:r>
              <a:rPr lang="ja-JP" altLang="en-US" sz="2000" dirty="0" smtClean="0">
                <a:latin typeface="メイリオ" pitchFamily="50" charset="-128"/>
                <a:ea typeface="メイリオ" pitchFamily="50" charset="-128"/>
                <a:cs typeface="メイリオ" pitchFamily="50" charset="-128"/>
              </a:rPr>
              <a:t>層による</a:t>
            </a:r>
            <a:r>
              <a:rPr kumimoji="1" lang="ja-JP" altLang="en-US" sz="2000" dirty="0" smtClean="0">
                <a:latin typeface="メイリオ" pitchFamily="50" charset="-128"/>
                <a:ea typeface="メイリオ" pitchFamily="50" charset="-128"/>
                <a:cs typeface="メイリオ" pitchFamily="50" charset="-128"/>
              </a:rPr>
              <a:t>絶縁</a:t>
            </a:r>
            <a:endParaRPr kumimoji="1" lang="en-US" altLang="ja-JP" sz="2000" dirty="0" smtClean="0">
              <a:latin typeface="メイリオ" pitchFamily="50" charset="-128"/>
              <a:ea typeface="メイリオ" pitchFamily="50" charset="-128"/>
              <a:cs typeface="メイリオ" pitchFamily="50" charset="-128"/>
            </a:endParaRPr>
          </a:p>
          <a:p>
            <a:r>
              <a:rPr kumimoji="1" lang="ja-JP" altLang="en-US" sz="2000" dirty="0" smtClean="0"/>
              <a:t>→</a:t>
            </a:r>
            <a:r>
              <a:rPr kumimoji="1" lang="en-US" altLang="ja-JP" sz="2000" dirty="0" smtClean="0">
                <a:solidFill>
                  <a:srgbClr val="FF0000"/>
                </a:solidFill>
                <a:latin typeface="Arial" pitchFamily="34" charset="0"/>
                <a:cs typeface="Arial" pitchFamily="34" charset="0"/>
              </a:rPr>
              <a:t>SOI CMOS</a:t>
            </a:r>
            <a:r>
              <a:rPr kumimoji="1" lang="ja-JP" altLang="en-US" sz="2000" dirty="0" smtClean="0">
                <a:solidFill>
                  <a:srgbClr val="FF0000"/>
                </a:solidFill>
                <a:latin typeface="メイリオ" pitchFamily="50" charset="-128"/>
                <a:ea typeface="メイリオ" pitchFamily="50" charset="-128"/>
                <a:cs typeface="メイリオ" pitchFamily="50" charset="-128"/>
              </a:rPr>
              <a:t>構造</a:t>
            </a:r>
            <a:endParaRPr kumimoji="1" lang="ja-JP" altLang="en-US" sz="2000" dirty="0">
              <a:solidFill>
                <a:srgbClr val="FF0000"/>
              </a:solidFill>
              <a:latin typeface="メイリオ" pitchFamily="50" charset="-128"/>
              <a:ea typeface="メイリオ" pitchFamily="50" charset="-128"/>
              <a:cs typeface="メイリオ" pitchFamily="50" charset="-128"/>
            </a:endParaRPr>
          </a:p>
        </p:txBody>
      </p:sp>
      <p:sp>
        <p:nvSpPr>
          <p:cNvPr id="30" name="テキスト ボックス 29"/>
          <p:cNvSpPr txBox="1"/>
          <p:nvPr/>
        </p:nvSpPr>
        <p:spPr>
          <a:xfrm>
            <a:off x="183826" y="3878782"/>
            <a:ext cx="2425614" cy="384721"/>
          </a:xfrm>
          <a:prstGeom prst="rect">
            <a:avLst/>
          </a:prstGeom>
          <a:noFill/>
        </p:spPr>
        <p:txBody>
          <a:bodyPr wrap="square" rtlCol="0">
            <a:spAutoFit/>
          </a:bodyPr>
          <a:lstStyle/>
          <a:p>
            <a:r>
              <a:rPr kumimoji="1" lang="ja-JP" altLang="en-US" sz="1900" u="sng" dirty="0" smtClean="0">
                <a:latin typeface="メイリオ" pitchFamily="50" charset="-128"/>
                <a:ea typeface="メイリオ" pitchFamily="50" charset="-128"/>
                <a:cs typeface="メイリオ" pitchFamily="50" charset="-128"/>
              </a:rPr>
              <a:t>特徴</a:t>
            </a:r>
            <a:endParaRPr kumimoji="1" lang="ja-JP" altLang="en-US" sz="1900" u="sng" dirty="0">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5397964" y="4221088"/>
            <a:ext cx="3727311" cy="1708160"/>
          </a:xfrm>
          <a:prstGeom prst="rect">
            <a:avLst/>
          </a:prstGeom>
          <a:noFill/>
        </p:spPr>
        <p:txBody>
          <a:bodyPr wrap="square" rtlCol="0">
            <a:spAutoFit/>
          </a:bodyPr>
          <a:lstStyle/>
          <a:p>
            <a:pPr marL="285750" indent="-285750">
              <a:buFont typeface="Arial" pitchFamily="34" charset="0"/>
              <a:buChar char="•"/>
            </a:pPr>
            <a:r>
              <a:rPr kumimoji="1" lang="ja-JP" altLang="en-US" sz="2100" dirty="0" smtClean="0">
                <a:latin typeface="メイリオ" pitchFamily="50" charset="-128"/>
                <a:ea typeface="メイリオ" pitchFamily="50" charset="-128"/>
                <a:cs typeface="メイリオ" pitchFamily="50" charset="-128"/>
              </a:rPr>
              <a:t>メリット</a:t>
            </a:r>
            <a:endParaRPr lang="en-US" altLang="ja-JP" sz="2100" dirty="0">
              <a:latin typeface="メイリオ" pitchFamily="50" charset="-128"/>
              <a:ea typeface="メイリオ" pitchFamily="50" charset="-128"/>
              <a:cs typeface="メイリオ" pitchFamily="50" charset="-128"/>
            </a:endParaRPr>
          </a:p>
          <a:p>
            <a:pPr marL="800100" lvl="1" indent="-342900">
              <a:buFont typeface="Wingdings" pitchFamily="2" charset="2"/>
              <a:buChar char="ü"/>
            </a:pPr>
            <a:r>
              <a:rPr kumimoji="1" lang="ja-JP" altLang="en-US" sz="2100" dirty="0" smtClean="0">
                <a:latin typeface="メイリオ" pitchFamily="50" charset="-128"/>
                <a:ea typeface="メイリオ" pitchFamily="50" charset="-128"/>
                <a:cs typeface="メイリオ" pitchFamily="50" charset="-128"/>
              </a:rPr>
              <a:t>物質量の低下</a:t>
            </a:r>
            <a:endParaRPr kumimoji="1" lang="en-US" altLang="ja-JP" sz="2100" dirty="0" smtClean="0">
              <a:latin typeface="メイリオ" pitchFamily="50" charset="-128"/>
              <a:ea typeface="メイリオ" pitchFamily="50" charset="-128"/>
              <a:cs typeface="メイリオ" pitchFamily="50" charset="-128"/>
            </a:endParaRPr>
          </a:p>
          <a:p>
            <a:pPr marL="800100" lvl="1" indent="-342900">
              <a:buFont typeface="Wingdings" pitchFamily="2" charset="2"/>
              <a:buChar char="ü"/>
            </a:pPr>
            <a:r>
              <a:rPr kumimoji="1" lang="ja-JP" altLang="en-US" sz="2100" dirty="0" smtClean="0">
                <a:latin typeface="メイリオ" pitchFamily="50" charset="-128"/>
                <a:ea typeface="メイリオ" pitchFamily="50" charset="-128"/>
                <a:cs typeface="メイリオ" pitchFamily="50" charset="-128"/>
              </a:rPr>
              <a:t>寄生容量の大幅な減少</a:t>
            </a:r>
            <a:endParaRPr kumimoji="1" lang="en-US" altLang="ja-JP" sz="2100" dirty="0" smtClean="0">
              <a:latin typeface="メイリオ" pitchFamily="50" charset="-128"/>
              <a:ea typeface="メイリオ" pitchFamily="50" charset="-128"/>
              <a:cs typeface="メイリオ" pitchFamily="50" charset="-128"/>
            </a:endParaRPr>
          </a:p>
          <a:p>
            <a:pPr marL="800100" lvl="1" indent="-342900">
              <a:buFont typeface="Wingdings" pitchFamily="2" charset="2"/>
              <a:buChar char="ü"/>
            </a:pPr>
            <a:r>
              <a:rPr lang="ja-JP" altLang="en-US" sz="2100" dirty="0">
                <a:latin typeface="メイリオ" pitchFamily="50" charset="-128"/>
                <a:ea typeface="メイリオ" pitchFamily="50" charset="-128"/>
                <a:cs typeface="メイリオ" pitchFamily="50" charset="-128"/>
              </a:rPr>
              <a:t>高い位置分解</a:t>
            </a:r>
            <a:r>
              <a:rPr lang="ja-JP" altLang="en-US" sz="2100" dirty="0" smtClean="0">
                <a:latin typeface="メイリオ" pitchFamily="50" charset="-128"/>
                <a:ea typeface="メイリオ" pitchFamily="50" charset="-128"/>
                <a:cs typeface="メイリオ" pitchFamily="50" charset="-128"/>
              </a:rPr>
              <a:t>能</a:t>
            </a:r>
            <a:r>
              <a:rPr lang="en-US" altLang="ja-JP" sz="2100" dirty="0" smtClean="0">
                <a:latin typeface="メイリオ" pitchFamily="50" charset="-128"/>
                <a:ea typeface="メイリオ" pitchFamily="50" charset="-128"/>
                <a:cs typeface="メイリオ" pitchFamily="50" charset="-128"/>
              </a:rPr>
              <a:t/>
            </a:r>
            <a:br>
              <a:rPr lang="en-US" altLang="ja-JP" sz="2100" dirty="0" smtClean="0">
                <a:latin typeface="メイリオ" pitchFamily="50" charset="-128"/>
                <a:ea typeface="メイリオ" pitchFamily="50" charset="-128"/>
                <a:cs typeface="メイリオ" pitchFamily="50" charset="-128"/>
              </a:rPr>
            </a:br>
            <a:r>
              <a:rPr lang="en-US" altLang="ja-JP" sz="2100" dirty="0" smtClean="0">
                <a:latin typeface="メイリオ" pitchFamily="50" charset="-128"/>
                <a:ea typeface="メイリオ" pitchFamily="50" charset="-128"/>
                <a:cs typeface="メイリオ" pitchFamily="50" charset="-128"/>
              </a:rPr>
              <a:t>			etc.</a:t>
            </a:r>
            <a:endParaRPr kumimoji="1" lang="ja-JP" altLang="en-US" sz="2100" dirty="0">
              <a:latin typeface="メイリオ" pitchFamily="50" charset="-128"/>
              <a:ea typeface="メイリオ" pitchFamily="50" charset="-128"/>
              <a:cs typeface="メイリオ" pitchFamily="50" charset="-128"/>
            </a:endParaRPr>
          </a:p>
        </p:txBody>
      </p:sp>
      <p:sp>
        <p:nvSpPr>
          <p:cNvPr id="31" name="右矢印 30"/>
          <p:cNvSpPr/>
          <p:nvPr/>
        </p:nvSpPr>
        <p:spPr>
          <a:xfrm>
            <a:off x="2398572" y="5739925"/>
            <a:ext cx="648072" cy="535741"/>
          </a:xfrm>
          <a:prstGeom prs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曲折矢印 1023"/>
          <p:cNvSpPr/>
          <p:nvPr/>
        </p:nvSpPr>
        <p:spPr>
          <a:xfrm rot="5400000">
            <a:off x="4972510" y="1900719"/>
            <a:ext cx="504056" cy="584996"/>
          </a:xfrm>
          <a:prstGeom prst="ben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25" name="テキスト ボックス 1024"/>
          <p:cNvSpPr txBox="1"/>
          <p:nvPr/>
        </p:nvSpPr>
        <p:spPr>
          <a:xfrm>
            <a:off x="3203849" y="5824661"/>
            <a:ext cx="3478376" cy="446276"/>
          </a:xfrm>
          <a:prstGeom prst="rect">
            <a:avLst/>
          </a:prstGeom>
          <a:noFill/>
        </p:spPr>
        <p:txBody>
          <a:bodyPr wrap="square" rtlCol="0">
            <a:spAutoFit/>
          </a:bodyPr>
          <a:lstStyle/>
          <a:p>
            <a:r>
              <a:rPr lang="ja-JP" altLang="en-US" sz="2300" u="sng" dirty="0">
                <a:solidFill>
                  <a:srgbClr val="00B050"/>
                </a:solidFill>
                <a:latin typeface="メイリオ" pitchFamily="50" charset="-128"/>
                <a:ea typeface="メイリオ" pitchFamily="50" charset="-128"/>
                <a:cs typeface="メイリオ" pitchFamily="50" charset="-128"/>
              </a:rPr>
              <a:t>次世代</a:t>
            </a:r>
            <a:r>
              <a:rPr lang="ja-JP" altLang="en-US" sz="2300" u="sng" dirty="0" smtClean="0">
                <a:solidFill>
                  <a:srgbClr val="00B050"/>
                </a:solidFill>
                <a:latin typeface="メイリオ" pitchFamily="50" charset="-128"/>
                <a:ea typeface="メイリオ" pitchFamily="50" charset="-128"/>
                <a:cs typeface="メイリオ" pitchFamily="50" charset="-128"/>
              </a:rPr>
              <a:t>の半導体検出器</a:t>
            </a:r>
            <a:endParaRPr kumimoji="1" lang="ja-JP" altLang="en-US" sz="2300" u="sng" dirty="0">
              <a:solidFill>
                <a:srgbClr val="00B05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6949437" y="3751848"/>
            <a:ext cx="6833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6496364" y="3112720"/>
            <a:ext cx="498742" cy="353943"/>
          </a:xfrm>
          <a:prstGeom prst="rect">
            <a:avLst/>
          </a:prstGeom>
          <a:noFill/>
        </p:spPr>
        <p:txBody>
          <a:bodyPr wrap="square" rtlCol="0">
            <a:spAutoFit/>
          </a:bodyPr>
          <a:lstStyle/>
          <a:p>
            <a:r>
              <a:rPr kumimoji="1" lang="en-US" altLang="ja-JP" sz="1700" dirty="0" smtClean="0">
                <a:latin typeface="Arial" pitchFamily="34" charset="0"/>
                <a:cs typeface="Arial" pitchFamily="34" charset="0"/>
              </a:rPr>
              <a:t>p</a:t>
            </a:r>
            <a:r>
              <a:rPr kumimoji="1" lang="en-US" altLang="ja-JP" sz="1700" baseline="30000" dirty="0" smtClean="0">
                <a:latin typeface="Arial" pitchFamily="34" charset="0"/>
                <a:cs typeface="Arial" pitchFamily="34" charset="0"/>
              </a:rPr>
              <a:t>+</a:t>
            </a:r>
            <a:endParaRPr kumimoji="1" lang="ja-JP" altLang="en-US" sz="1700" baseline="30000" dirty="0">
              <a:latin typeface="Arial" pitchFamily="34" charset="0"/>
              <a:cs typeface="Arial" pitchFamily="34" charset="0"/>
            </a:endParaRPr>
          </a:p>
        </p:txBody>
      </p:sp>
      <p:sp>
        <p:nvSpPr>
          <p:cNvPr id="32" name="テキスト ボックス 31"/>
          <p:cNvSpPr txBox="1"/>
          <p:nvPr/>
        </p:nvSpPr>
        <p:spPr>
          <a:xfrm>
            <a:off x="5552103" y="3107092"/>
            <a:ext cx="720080" cy="353943"/>
          </a:xfrm>
          <a:prstGeom prst="rect">
            <a:avLst/>
          </a:prstGeom>
          <a:noFill/>
        </p:spPr>
        <p:txBody>
          <a:bodyPr wrap="square" rtlCol="0">
            <a:spAutoFit/>
          </a:bodyPr>
          <a:lstStyle/>
          <a:p>
            <a:pPr algn="ctr"/>
            <a:r>
              <a:rPr kumimoji="1" lang="en-US" altLang="ja-JP" sz="1700" dirty="0" smtClean="0">
                <a:latin typeface="Arial" pitchFamily="34" charset="0"/>
                <a:cs typeface="Arial" pitchFamily="34" charset="0"/>
              </a:rPr>
              <a:t>n</a:t>
            </a:r>
            <a:r>
              <a:rPr kumimoji="1" lang="en-US" altLang="ja-JP" sz="1700" baseline="30000" dirty="0" smtClean="0">
                <a:latin typeface="Arial" pitchFamily="34" charset="0"/>
                <a:cs typeface="Arial" pitchFamily="34" charset="0"/>
              </a:rPr>
              <a:t>-</a:t>
            </a:r>
            <a:endParaRPr kumimoji="1" lang="ja-JP" altLang="en-US" sz="1700" baseline="30000" dirty="0">
              <a:latin typeface="Arial" pitchFamily="34" charset="0"/>
              <a:cs typeface="Arial" pitchFamily="34" charset="0"/>
            </a:endParaRPr>
          </a:p>
        </p:txBody>
      </p:sp>
    </p:spTree>
    <p:extLst>
      <p:ext uri="{BB962C8B-B14F-4D97-AF65-F5344CB8AC3E}">
        <p14:creationId xmlns:p14="http://schemas.microsoft.com/office/powerpoint/2010/main" val="168745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latin typeface="Arial" pitchFamily="34" charset="0"/>
                <a:cs typeface="Arial" pitchFamily="34" charset="0"/>
              </a:rPr>
              <a:t>SOI</a:t>
            </a:r>
            <a:r>
              <a:rPr kumimoji="1" lang="ja-JP" altLang="en-US" dirty="0" smtClean="0">
                <a:latin typeface="Arial" pitchFamily="34" charset="0"/>
                <a:cs typeface="Arial" pitchFamily="34" charset="0"/>
              </a:rPr>
              <a:t>検出器の課題</a:t>
            </a:r>
            <a:r>
              <a:rPr lang="ja-JP" altLang="en-US" dirty="0" smtClean="0">
                <a:latin typeface="Arial" pitchFamily="34" charset="0"/>
                <a:cs typeface="Arial" pitchFamily="34" charset="0"/>
              </a:rPr>
              <a:t>とその</a:t>
            </a:r>
            <a:r>
              <a:rPr kumimoji="1" lang="ja-JP" altLang="en-US" dirty="0" smtClean="0">
                <a:latin typeface="Arial" pitchFamily="34" charset="0"/>
                <a:cs typeface="Arial" pitchFamily="34" charset="0"/>
              </a:rPr>
              <a:t>解決</a:t>
            </a:r>
            <a:endParaRPr kumimoji="1" lang="ja-JP" altLang="en-US" dirty="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4</a:t>
            </a:fld>
            <a:endParaRPr kumimoji="1" lang="ja-JP" altLang="en-US"/>
          </a:p>
        </p:txBody>
      </p:sp>
      <p:sp>
        <p:nvSpPr>
          <p:cNvPr id="7" name="テキスト ボックス 6"/>
          <p:cNvSpPr txBox="1"/>
          <p:nvPr/>
        </p:nvSpPr>
        <p:spPr>
          <a:xfrm>
            <a:off x="467543" y="2069058"/>
            <a:ext cx="3863723" cy="400110"/>
          </a:xfrm>
          <a:prstGeom prst="rect">
            <a:avLst/>
          </a:prstGeom>
          <a:noFill/>
        </p:spPr>
        <p:txBody>
          <a:bodyPr wrap="square" rtlCol="0">
            <a:spAutoFit/>
          </a:bodyPr>
          <a:lstStyle/>
          <a:p>
            <a:pPr marL="285750" indent="-285750">
              <a:buFont typeface="Wingdings" pitchFamily="2" charset="2"/>
              <a:buChar char="u"/>
            </a:pPr>
            <a:r>
              <a:rPr lang="en-US" altLang="ja-JP" sz="2000" dirty="0" smtClean="0">
                <a:latin typeface="Arial" pitchFamily="34" charset="0"/>
                <a:ea typeface="メイリオ" pitchFamily="50" charset="-128"/>
                <a:cs typeface="Arial" pitchFamily="34" charset="0"/>
              </a:rPr>
              <a:t>Total Ionizing Dose(TID) </a:t>
            </a:r>
            <a:r>
              <a:rPr lang="ja-JP" altLang="en-US" sz="2000" dirty="0" smtClean="0">
                <a:latin typeface="Arial" pitchFamily="34" charset="0"/>
                <a:ea typeface="メイリオ" pitchFamily="50" charset="-128"/>
                <a:cs typeface="Arial" pitchFamily="34" charset="0"/>
              </a:rPr>
              <a:t>効果</a:t>
            </a:r>
            <a:endParaRPr kumimoji="1" lang="ja-JP" altLang="en-US" sz="2000" dirty="0">
              <a:latin typeface="Arial" pitchFamily="34" charset="0"/>
              <a:ea typeface="メイリオ" pitchFamily="50" charset="-128"/>
              <a:cs typeface="Arial" pitchFamily="34" charset="0"/>
            </a:endParaRPr>
          </a:p>
        </p:txBody>
      </p:sp>
      <p:sp>
        <p:nvSpPr>
          <p:cNvPr id="8" name="テキスト ボックス 7"/>
          <p:cNvSpPr txBox="1"/>
          <p:nvPr/>
        </p:nvSpPr>
        <p:spPr>
          <a:xfrm>
            <a:off x="4601410" y="2069057"/>
            <a:ext cx="4248472" cy="400110"/>
          </a:xfrm>
          <a:prstGeom prst="rect">
            <a:avLst/>
          </a:prstGeom>
          <a:noFill/>
        </p:spPr>
        <p:txBody>
          <a:bodyPr wrap="square" rtlCol="0">
            <a:spAutoFit/>
          </a:bodyPr>
          <a:lstStyle/>
          <a:p>
            <a:pPr marL="285750" indent="-285750">
              <a:buFont typeface="Wingdings" pitchFamily="2" charset="2"/>
              <a:buChar char="u"/>
            </a:pPr>
            <a:r>
              <a:rPr kumimoji="1" lang="ja-JP" altLang="en-US" sz="2000" dirty="0" smtClean="0">
                <a:latin typeface="メイリオ" pitchFamily="50" charset="-128"/>
                <a:ea typeface="メイリオ" pitchFamily="50" charset="-128"/>
                <a:cs typeface="メイリオ" pitchFamily="50" charset="-128"/>
              </a:rPr>
              <a:t>センサークロストーク</a:t>
            </a:r>
            <a:endParaRPr kumimoji="1" lang="ja-JP" altLang="en-US" sz="2000" dirty="0">
              <a:latin typeface="メイリオ" pitchFamily="50" charset="-128"/>
              <a:ea typeface="メイリオ" pitchFamily="50" charset="-128"/>
              <a:cs typeface="メイリオ" pitchFamily="50" charset="-128"/>
            </a:endParaRPr>
          </a:p>
        </p:txBody>
      </p:sp>
      <p:pic>
        <p:nvPicPr>
          <p:cNvPr id="11" name="図 11" descr="double_SOI模式.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2508" y="2467582"/>
            <a:ext cx="408444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713329" y="1196752"/>
            <a:ext cx="8107143" cy="738664"/>
          </a:xfrm>
          <a:prstGeom prst="rect">
            <a:avLst/>
          </a:prstGeom>
          <a:noFill/>
        </p:spPr>
        <p:txBody>
          <a:bodyPr wrap="square" rtlCol="0">
            <a:spAutoFit/>
          </a:bodyPr>
          <a:lstStyle/>
          <a:p>
            <a:pPr marL="342900" indent="-342900">
              <a:buFont typeface="Wingdings" pitchFamily="2" charset="2"/>
              <a:buChar char="p"/>
            </a:pPr>
            <a:r>
              <a:rPr lang="ja-JP" altLang="en-US" sz="2200" dirty="0">
                <a:latin typeface="メイリオ" pitchFamily="50" charset="-128"/>
                <a:ea typeface="メイリオ" pitchFamily="50" charset="-128"/>
                <a:cs typeface="メイリオ" pitchFamily="50" charset="-128"/>
              </a:rPr>
              <a:t>従来</a:t>
            </a:r>
            <a:r>
              <a:rPr lang="ja-JP" altLang="en-US" sz="2200" dirty="0" smtClean="0">
                <a:latin typeface="メイリオ" pitchFamily="50" charset="-128"/>
                <a:ea typeface="メイリオ" pitchFamily="50" charset="-128"/>
                <a:cs typeface="メイリオ" pitchFamily="50" charset="-128"/>
              </a:rPr>
              <a:t>の</a:t>
            </a:r>
            <a:r>
              <a:rPr lang="en-US" altLang="ja-JP" sz="2200" dirty="0" smtClean="0">
                <a:latin typeface="Arial" pitchFamily="34" charset="0"/>
                <a:ea typeface="メイリオ" pitchFamily="50" charset="-128"/>
                <a:cs typeface="Arial" pitchFamily="34" charset="0"/>
              </a:rPr>
              <a:t>SOI</a:t>
            </a:r>
            <a:r>
              <a:rPr lang="ja-JP" altLang="en-US" sz="2200" dirty="0" smtClean="0">
                <a:latin typeface="Arial" pitchFamily="34" charset="0"/>
                <a:ea typeface="メイリオ" pitchFamily="50" charset="-128"/>
                <a:cs typeface="Arial" pitchFamily="34" charset="0"/>
              </a:rPr>
              <a:t>検出器</a:t>
            </a:r>
            <a:r>
              <a:rPr lang="en-US" altLang="ja-JP" sz="2200" dirty="0" smtClean="0">
                <a:latin typeface="Arial" pitchFamily="34" charset="0"/>
                <a:ea typeface="メイリオ" pitchFamily="50" charset="-128"/>
                <a:cs typeface="Arial" pitchFamily="34" charset="0"/>
                <a:sym typeface="Wingdings" pitchFamily="2" charset="2"/>
              </a:rPr>
              <a:t>TID</a:t>
            </a:r>
            <a:r>
              <a:rPr lang="ja-JP" altLang="en-US" sz="2200" dirty="0" smtClean="0">
                <a:latin typeface="Arial" pitchFamily="34" charset="0"/>
                <a:ea typeface="メイリオ" pitchFamily="50" charset="-128"/>
                <a:cs typeface="Arial" pitchFamily="34" charset="0"/>
                <a:sym typeface="Wingdings" pitchFamily="2" charset="2"/>
              </a:rPr>
              <a:t>効果、センサークロストークが課題</a:t>
            </a:r>
            <a:endParaRPr kumimoji="1" lang="en-US" altLang="ja-JP" sz="2200" dirty="0" smtClean="0">
              <a:latin typeface="メイリオ" pitchFamily="50" charset="-128"/>
              <a:ea typeface="メイリオ" pitchFamily="50" charset="-128"/>
              <a:cs typeface="メイリオ" pitchFamily="50" charset="-128"/>
            </a:endParaRPr>
          </a:p>
          <a:p>
            <a:pPr marL="800100" lvl="1" indent="-342900">
              <a:buFont typeface="Wingdings" pitchFamily="2" charset="2"/>
              <a:buChar char="Ø"/>
            </a:pPr>
            <a:r>
              <a:rPr lang="en-US" altLang="ja-JP" sz="2000" u="sng" dirty="0" smtClean="0">
                <a:solidFill>
                  <a:srgbClr val="FF0000"/>
                </a:solidFill>
                <a:latin typeface="Arial" pitchFamily="34" charset="0"/>
                <a:cs typeface="Arial" pitchFamily="34" charset="0"/>
              </a:rPr>
              <a:t>Double SOI</a:t>
            </a:r>
            <a:r>
              <a:rPr lang="ja-JP" altLang="en-US" sz="2000" u="sng" dirty="0" smtClean="0">
                <a:solidFill>
                  <a:srgbClr val="FF0000"/>
                </a:solidFill>
                <a:latin typeface="メイリオ" pitchFamily="50" charset="-128"/>
                <a:ea typeface="メイリオ" pitchFamily="50" charset="-128"/>
                <a:cs typeface="メイリオ" pitchFamily="50" charset="-128"/>
              </a:rPr>
              <a:t>構造</a:t>
            </a:r>
            <a:r>
              <a:rPr lang="ja-JP" altLang="en-US" sz="2000" dirty="0" smtClean="0">
                <a:latin typeface="メイリオ" pitchFamily="50" charset="-128"/>
                <a:ea typeface="メイリオ" pitchFamily="50" charset="-128"/>
                <a:cs typeface="メイリオ" pitchFamily="50" charset="-128"/>
              </a:rPr>
              <a:t>を導入し、解決を図る</a:t>
            </a:r>
            <a:endParaRPr kumimoji="1" lang="ja-JP" altLang="en-US" sz="2000" dirty="0">
              <a:latin typeface="Arial" pitchFamily="34" charset="0"/>
              <a:cs typeface="Arial" pitchFamily="34" charset="0"/>
            </a:endParaRPr>
          </a:p>
        </p:txBody>
      </p:sp>
      <p:sp>
        <p:nvSpPr>
          <p:cNvPr id="17" name="テキスト ボックス 16"/>
          <p:cNvSpPr txBox="1"/>
          <p:nvPr/>
        </p:nvSpPr>
        <p:spPr>
          <a:xfrm>
            <a:off x="302319" y="4835555"/>
            <a:ext cx="3744416" cy="1015663"/>
          </a:xfrm>
          <a:prstGeom prst="rect">
            <a:avLst/>
          </a:prstGeom>
          <a:noFill/>
        </p:spPr>
        <p:txBody>
          <a:bodyPr wrap="square" rtlCol="0">
            <a:spAutoFit/>
          </a:bodyPr>
          <a:lstStyle/>
          <a:p>
            <a:r>
              <a:rPr kumimoji="1" lang="en-US" altLang="ja-JP" sz="2000" dirty="0" smtClean="0">
                <a:latin typeface="Arial" pitchFamily="34" charset="0"/>
                <a:cs typeface="Arial" pitchFamily="34" charset="0"/>
              </a:rPr>
              <a:t>BOX</a:t>
            </a:r>
            <a:r>
              <a:rPr kumimoji="1" lang="ja-JP" altLang="en-US" sz="2000" dirty="0" smtClean="0">
                <a:latin typeface="メイリオ" pitchFamily="50" charset="-128"/>
                <a:ea typeface="メイリオ" pitchFamily="50" charset="-128"/>
                <a:cs typeface="メイリオ" pitchFamily="50" charset="-128"/>
              </a:rPr>
              <a:t>層に蓄積したホールを、</a:t>
            </a:r>
            <a:endParaRPr kumimoji="1" lang="en-US" altLang="ja-JP" sz="2000" dirty="0" smtClean="0">
              <a:latin typeface="メイリオ" pitchFamily="50" charset="-128"/>
              <a:ea typeface="メイリオ" pitchFamily="50" charset="-128"/>
              <a:cs typeface="メイリオ" pitchFamily="50" charset="-128"/>
            </a:endParaRPr>
          </a:p>
          <a:p>
            <a:r>
              <a:rPr lang="en-US" altLang="ja-JP" sz="2000" dirty="0" smtClean="0">
                <a:latin typeface="Arial" pitchFamily="34" charset="0"/>
                <a:cs typeface="Arial" pitchFamily="34" charset="0"/>
              </a:rPr>
              <a:t>Middle Si</a:t>
            </a:r>
            <a:r>
              <a:rPr lang="ja-JP" altLang="en-US" sz="2000" dirty="0" smtClean="0">
                <a:latin typeface="メイリオ" pitchFamily="50" charset="-128"/>
                <a:ea typeface="メイリオ" pitchFamily="50" charset="-128"/>
                <a:cs typeface="メイリオ" pitchFamily="50" charset="-128"/>
              </a:rPr>
              <a:t>に補償電圧を印加して影響を抑える</a:t>
            </a:r>
            <a:endParaRPr kumimoji="1" lang="ja-JP" altLang="en-US" sz="2000" dirty="0">
              <a:latin typeface="Arial" pitchFamily="34" charset="0"/>
              <a:cs typeface="Arial" pitchFamily="34" charset="0"/>
            </a:endParaRPr>
          </a:p>
        </p:txBody>
      </p:sp>
      <p:sp>
        <p:nvSpPr>
          <p:cNvPr id="18" name="テキスト ボックス 17"/>
          <p:cNvSpPr txBox="1"/>
          <p:nvPr/>
        </p:nvSpPr>
        <p:spPr>
          <a:xfrm>
            <a:off x="4652209" y="4835555"/>
            <a:ext cx="4135538" cy="1015663"/>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cs typeface="メイリオ" pitchFamily="50" charset="-128"/>
              </a:rPr>
              <a:t>センサー・回路間の干渉を</a:t>
            </a:r>
            <a:r>
              <a:rPr kumimoji="1" lang="en-US" altLang="ja-JP" sz="2000" dirty="0" smtClean="0">
                <a:latin typeface="メイリオ" pitchFamily="50" charset="-128"/>
                <a:ea typeface="メイリオ" pitchFamily="50" charset="-128"/>
                <a:cs typeface="メイリオ" pitchFamily="50" charset="-128"/>
              </a:rPr>
              <a:t/>
            </a:r>
            <a:br>
              <a:rPr kumimoji="1" lang="en-US" altLang="ja-JP" sz="2000" dirty="0" smtClean="0">
                <a:latin typeface="メイリオ" pitchFamily="50" charset="-128"/>
                <a:ea typeface="メイリオ" pitchFamily="50" charset="-128"/>
                <a:cs typeface="メイリオ" pitchFamily="50" charset="-128"/>
              </a:rPr>
            </a:br>
            <a:r>
              <a:rPr lang="en-US" altLang="ja-JP" sz="2000" dirty="0" smtClean="0">
                <a:latin typeface="Arial" pitchFamily="34" charset="0"/>
                <a:ea typeface="メイリオ" pitchFamily="50" charset="-128"/>
                <a:cs typeface="Arial" pitchFamily="34" charset="0"/>
              </a:rPr>
              <a:t>Middle Si</a:t>
            </a:r>
            <a:r>
              <a:rPr lang="ja-JP" altLang="en-US" sz="2000" dirty="0" smtClean="0">
                <a:latin typeface="Arial" pitchFamily="34" charset="0"/>
                <a:ea typeface="メイリオ" pitchFamily="50" charset="-128"/>
                <a:cs typeface="Arial" pitchFamily="34" charset="0"/>
              </a:rPr>
              <a:t>層で遮蔽し、</a:t>
            </a:r>
            <a:r>
              <a:rPr lang="en-US" altLang="ja-JP" sz="2000" dirty="0" smtClean="0">
                <a:latin typeface="Arial" pitchFamily="34" charset="0"/>
                <a:ea typeface="メイリオ" pitchFamily="50" charset="-128"/>
                <a:cs typeface="Arial" pitchFamily="34" charset="0"/>
              </a:rPr>
              <a:t/>
            </a:r>
            <a:br>
              <a:rPr lang="en-US" altLang="ja-JP" sz="2000" dirty="0" smtClean="0">
                <a:latin typeface="Arial" pitchFamily="34" charset="0"/>
                <a:ea typeface="メイリオ" pitchFamily="50" charset="-128"/>
                <a:cs typeface="Arial" pitchFamily="34" charset="0"/>
              </a:rPr>
            </a:br>
            <a:r>
              <a:rPr kumimoji="1" lang="ja-JP" altLang="en-US" sz="2000" dirty="0" smtClean="0">
                <a:latin typeface="メイリオ" pitchFamily="50" charset="-128"/>
                <a:ea typeface="メイリオ" pitchFamily="50" charset="-128"/>
                <a:cs typeface="メイリオ" pitchFamily="50" charset="-128"/>
              </a:rPr>
              <a:t>センサー</a:t>
            </a:r>
            <a:r>
              <a:rPr lang="ja-JP" altLang="en-US" sz="2000" dirty="0" smtClean="0">
                <a:latin typeface="メイリオ" pitchFamily="50" charset="-128"/>
                <a:ea typeface="メイリオ" pitchFamily="50" charset="-128"/>
                <a:cs typeface="メイリオ" pitchFamily="50" charset="-128"/>
              </a:rPr>
              <a:t>クロストーク</a:t>
            </a:r>
            <a:r>
              <a:rPr kumimoji="1" lang="ja-JP" altLang="en-US" sz="2000" dirty="0" smtClean="0">
                <a:latin typeface="メイリオ" pitchFamily="50" charset="-128"/>
                <a:ea typeface="メイリオ" pitchFamily="50" charset="-128"/>
                <a:cs typeface="メイリオ" pitchFamily="50" charset="-128"/>
              </a:rPr>
              <a:t>を防ぐ</a:t>
            </a:r>
            <a:endParaRPr kumimoji="1" lang="en-US" altLang="ja-JP" sz="2000" dirty="0" smtClean="0">
              <a:latin typeface="メイリオ" pitchFamily="50" charset="-128"/>
              <a:ea typeface="メイリオ" pitchFamily="50" charset="-128"/>
              <a:cs typeface="メイリオ" pitchFamily="50" charset="-128"/>
            </a:endParaRPr>
          </a:p>
        </p:txBody>
      </p:sp>
      <p:cxnSp>
        <p:nvCxnSpPr>
          <p:cNvPr id="12" name="直線矢印コネクタ 11"/>
          <p:cNvCxnSpPr/>
          <p:nvPr/>
        </p:nvCxnSpPr>
        <p:spPr>
          <a:xfrm>
            <a:off x="4504692" y="3068960"/>
            <a:ext cx="0" cy="576064"/>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3027154" y="2982815"/>
            <a:ext cx="0" cy="125621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269646" y="4027788"/>
            <a:ext cx="893453" cy="369332"/>
          </a:xfrm>
          <a:prstGeom prst="rect">
            <a:avLst/>
          </a:prstGeom>
          <a:noFill/>
          <a:ln w="38100">
            <a:solidFill>
              <a:schemeClr val="bg1">
                <a:lumMod val="50000"/>
              </a:schemeClr>
            </a:solidFill>
          </a:ln>
        </p:spPr>
        <p:txBody>
          <a:bodyPr wrap="square" rtlCol="0">
            <a:spAutoFit/>
          </a:bodyPr>
          <a:lstStyle/>
          <a:p>
            <a:pPr algn="ctr"/>
            <a:r>
              <a:rPr kumimoji="1" lang="en-US" altLang="ja-JP" b="1" dirty="0" smtClean="0">
                <a:latin typeface="Arial" pitchFamily="34" charset="0"/>
                <a:cs typeface="Arial" pitchFamily="34" charset="0"/>
              </a:rPr>
              <a:t>SiO</a:t>
            </a:r>
            <a:r>
              <a:rPr kumimoji="1" lang="en-US" altLang="ja-JP" b="1" baseline="-25000" dirty="0" smtClean="0">
                <a:latin typeface="Arial" pitchFamily="34" charset="0"/>
                <a:cs typeface="Arial" pitchFamily="34" charset="0"/>
              </a:rPr>
              <a:t>2</a:t>
            </a:r>
            <a:endParaRPr kumimoji="1" lang="ja-JP" altLang="en-US" b="1" baseline="-25000" dirty="0">
              <a:latin typeface="Arial" pitchFamily="34" charset="0"/>
              <a:cs typeface="Arial" pitchFamily="34" charset="0"/>
            </a:endParaRPr>
          </a:p>
        </p:txBody>
      </p:sp>
      <p:cxnSp>
        <p:nvCxnSpPr>
          <p:cNvPr id="25" name="直線コネクタ 24"/>
          <p:cNvCxnSpPr/>
          <p:nvPr/>
        </p:nvCxnSpPr>
        <p:spPr>
          <a:xfrm flipH="1">
            <a:off x="3923929" y="3341226"/>
            <a:ext cx="580763" cy="670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3027154" y="3405746"/>
            <a:ext cx="536734" cy="622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35395" y="5914926"/>
            <a:ext cx="3242826" cy="369332"/>
          </a:xfrm>
          <a:prstGeom prst="rect">
            <a:avLst/>
          </a:prstGeom>
          <a:solidFill>
            <a:schemeClr val="accent6">
              <a:lumMod val="40000"/>
              <a:lumOff val="60000"/>
            </a:schemeClr>
          </a:solidFill>
        </p:spPr>
        <p:txBody>
          <a:bodyPr wrap="square" rtlCol="0">
            <a:spAutoFit/>
          </a:bodyPr>
          <a:lstStyle/>
          <a:p>
            <a:pPr algn="ctr"/>
            <a:r>
              <a:rPr kumimoji="1" lang="en-US" altLang="ja-JP" dirty="0" smtClean="0">
                <a:latin typeface="Arial" pitchFamily="34" charset="0"/>
                <a:cs typeface="Arial" pitchFamily="34" charset="0"/>
                <a:sym typeface="Wingdings" pitchFamily="2" charset="2"/>
              </a:rPr>
              <a:t></a:t>
            </a:r>
            <a:r>
              <a:rPr kumimoji="1" lang="en-US" altLang="ja-JP" u="sng" dirty="0" smtClean="0">
                <a:latin typeface="Arial" pitchFamily="34" charset="0"/>
                <a:cs typeface="Arial" pitchFamily="34" charset="0"/>
              </a:rPr>
              <a:t>26aRF-9 </a:t>
            </a:r>
            <a:r>
              <a:rPr kumimoji="1" lang="ja-JP" altLang="en-US" u="sng" dirty="0" smtClean="0">
                <a:latin typeface="メイリオ" pitchFamily="50" charset="-128"/>
                <a:ea typeface="メイリオ" pitchFamily="50" charset="-128"/>
                <a:cs typeface="メイリオ" pitchFamily="50" charset="-128"/>
              </a:rPr>
              <a:t>本多君</a:t>
            </a:r>
            <a:r>
              <a:rPr lang="ja-JP" altLang="en-US" u="sng" dirty="0" smtClean="0">
                <a:latin typeface="メイリオ" pitchFamily="50" charset="-128"/>
                <a:ea typeface="メイリオ" pitchFamily="50" charset="-128"/>
                <a:cs typeface="メイリオ" pitchFamily="50" charset="-128"/>
              </a:rPr>
              <a:t>の</a:t>
            </a:r>
            <a:r>
              <a:rPr lang="ja-JP" altLang="en-US" u="sng" dirty="0">
                <a:latin typeface="メイリオ" pitchFamily="50" charset="-128"/>
                <a:ea typeface="メイリオ" pitchFamily="50" charset="-128"/>
                <a:cs typeface="メイリオ" pitchFamily="50" charset="-128"/>
              </a:rPr>
              <a:t>講演</a:t>
            </a:r>
            <a:endParaRPr kumimoji="1" lang="en-US" altLang="ja-JP" u="sng" dirty="0" smtClean="0">
              <a:latin typeface="メイリオ" pitchFamily="50" charset="-128"/>
              <a:ea typeface="メイリオ" pitchFamily="50" charset="-128"/>
              <a:cs typeface="メイリオ" pitchFamily="50" charset="-128"/>
            </a:endParaRPr>
          </a:p>
        </p:txBody>
      </p:sp>
      <p:sp>
        <p:nvSpPr>
          <p:cNvPr id="22" name="正方形/長方形 21"/>
          <p:cNvSpPr/>
          <p:nvPr/>
        </p:nvSpPr>
        <p:spPr>
          <a:xfrm>
            <a:off x="1089412" y="3005896"/>
            <a:ext cx="1728192" cy="1193148"/>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068940" y="4199044"/>
            <a:ext cx="1767146" cy="29370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336968" y="3026450"/>
            <a:ext cx="432048" cy="33533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129526" y="3026450"/>
            <a:ext cx="432048" cy="33533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784092" y="3016826"/>
            <a:ext cx="338831" cy="36004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784782" y="2837170"/>
            <a:ext cx="353907" cy="168726"/>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784782" y="2549138"/>
            <a:ext cx="360646" cy="2880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324246" y="3396456"/>
            <a:ext cx="216024" cy="2060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t>
            </a:r>
            <a:endParaRPr kumimoji="1" lang="ja-JP" altLang="en-US" dirty="0"/>
          </a:p>
        </p:txBody>
      </p:sp>
      <p:sp>
        <p:nvSpPr>
          <p:cNvPr id="34" name="円/楕円 33"/>
          <p:cNvSpPr/>
          <p:nvPr/>
        </p:nvSpPr>
        <p:spPr>
          <a:xfrm>
            <a:off x="1576452" y="3405746"/>
            <a:ext cx="207640" cy="1803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t>
            </a:r>
            <a:endParaRPr kumimoji="1" lang="ja-JP" altLang="en-US" dirty="0"/>
          </a:p>
        </p:txBody>
      </p:sp>
      <p:sp>
        <p:nvSpPr>
          <p:cNvPr id="35" name="円/楕円 34"/>
          <p:cNvSpPr/>
          <p:nvPr/>
        </p:nvSpPr>
        <p:spPr>
          <a:xfrm>
            <a:off x="1821642" y="3400286"/>
            <a:ext cx="216024" cy="21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t>
            </a:r>
            <a:endParaRPr kumimoji="1" lang="ja-JP" altLang="en-US" dirty="0"/>
          </a:p>
        </p:txBody>
      </p:sp>
      <p:sp>
        <p:nvSpPr>
          <p:cNvPr id="36" name="円/楕円 35"/>
          <p:cNvSpPr/>
          <p:nvPr/>
        </p:nvSpPr>
        <p:spPr>
          <a:xfrm>
            <a:off x="2080809" y="3391079"/>
            <a:ext cx="216024" cy="21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t>
            </a:r>
            <a:endParaRPr kumimoji="1" lang="ja-JP" altLang="en-US" dirty="0"/>
          </a:p>
        </p:txBody>
      </p:sp>
      <p:sp>
        <p:nvSpPr>
          <p:cNvPr id="37" name="円/楕円 36"/>
          <p:cNvSpPr/>
          <p:nvPr/>
        </p:nvSpPr>
        <p:spPr>
          <a:xfrm>
            <a:off x="2341301" y="3405746"/>
            <a:ext cx="216024" cy="21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t>
            </a:r>
            <a:endParaRPr kumimoji="1" lang="ja-JP" altLang="en-US" dirty="0"/>
          </a:p>
        </p:txBody>
      </p:sp>
      <p:sp>
        <p:nvSpPr>
          <p:cNvPr id="39" name="正方形/長方形 38"/>
          <p:cNvSpPr/>
          <p:nvPr/>
        </p:nvSpPr>
        <p:spPr>
          <a:xfrm>
            <a:off x="1228834" y="3741470"/>
            <a:ext cx="1493358" cy="22298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11291" y="3666887"/>
            <a:ext cx="2074411" cy="353943"/>
          </a:xfrm>
          <a:prstGeom prst="rect">
            <a:avLst/>
          </a:prstGeom>
          <a:noFill/>
        </p:spPr>
        <p:txBody>
          <a:bodyPr wrap="square" rtlCol="0">
            <a:spAutoFit/>
          </a:bodyPr>
          <a:lstStyle/>
          <a:p>
            <a:pPr algn="ctr"/>
            <a:r>
              <a:rPr kumimoji="1" lang="en-US" altLang="ja-JP" sz="1700" dirty="0" smtClean="0">
                <a:latin typeface="Arial" pitchFamily="34" charset="0"/>
                <a:cs typeface="Arial" pitchFamily="34" charset="0"/>
              </a:rPr>
              <a:t>Middle Silicon</a:t>
            </a:r>
            <a:endParaRPr kumimoji="1" lang="ja-JP" altLang="en-US" sz="1700" dirty="0">
              <a:latin typeface="Arial" pitchFamily="34" charset="0"/>
              <a:cs typeface="Arial" pitchFamily="34" charset="0"/>
            </a:endParaRPr>
          </a:p>
        </p:txBody>
      </p:sp>
      <p:cxnSp>
        <p:nvCxnSpPr>
          <p:cNvPr id="14" name="直線矢印コネクタ 13"/>
          <p:cNvCxnSpPr/>
          <p:nvPr/>
        </p:nvCxnSpPr>
        <p:spPr>
          <a:xfrm flipV="1">
            <a:off x="911291" y="3826049"/>
            <a:ext cx="325415" cy="3729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81925" y="4222827"/>
            <a:ext cx="1458345" cy="369332"/>
          </a:xfrm>
          <a:prstGeom prst="rect">
            <a:avLst/>
          </a:prstGeom>
          <a:noFill/>
        </p:spPr>
        <p:txBody>
          <a:bodyPr wrap="square" rtlCol="0">
            <a:spAutoFit/>
          </a:bodyPr>
          <a:lstStyle/>
          <a:p>
            <a:pPr algn="ctr"/>
            <a:r>
              <a:rPr lang="ja-JP" altLang="en-US" dirty="0" smtClean="0">
                <a:latin typeface="メイリオ" pitchFamily="50" charset="-128"/>
                <a:ea typeface="メイリオ" pitchFamily="50" charset="-128"/>
                <a:cs typeface="メイリオ" pitchFamily="50" charset="-128"/>
              </a:rPr>
              <a:t>補償</a:t>
            </a:r>
            <a:r>
              <a:rPr lang="ja-JP" altLang="en-US" dirty="0">
                <a:latin typeface="メイリオ" pitchFamily="50" charset="-128"/>
                <a:ea typeface="メイリオ" pitchFamily="50" charset="-128"/>
                <a:cs typeface="メイリオ" pitchFamily="50" charset="-128"/>
              </a:rPr>
              <a:t>電圧</a:t>
            </a:r>
            <a:endParaRPr kumimoji="1"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87141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friedl\Desktop\2013.02.04_svdpxd\materials\BelleIIsmall_central.jpg"/>
          <p:cNvPicPr>
            <a:picLocks noChangeAspect="1" noChangeArrowheads="1"/>
          </p:cNvPicPr>
          <p:nvPr/>
        </p:nvPicPr>
        <p:blipFill>
          <a:blip r:embed="rId3" cstate="print"/>
          <a:srcRect t="13860" b="24763"/>
          <a:stretch>
            <a:fillRect/>
          </a:stretch>
        </p:blipFill>
        <p:spPr bwMode="auto">
          <a:xfrm>
            <a:off x="1615932" y="1772410"/>
            <a:ext cx="5714184" cy="2952328"/>
          </a:xfrm>
          <a:prstGeom prst="rect">
            <a:avLst/>
          </a:prstGeom>
          <a:noFill/>
        </p:spPr>
      </p:pic>
      <p:sp>
        <p:nvSpPr>
          <p:cNvPr id="2" name="タイトル 1"/>
          <p:cNvSpPr>
            <a:spLocks noGrp="1"/>
          </p:cNvSpPr>
          <p:nvPr>
            <p:ph type="title"/>
          </p:nvPr>
        </p:nvSpPr>
        <p:spPr/>
        <p:txBody>
          <a:bodyPr>
            <a:normAutofit/>
          </a:bodyPr>
          <a:lstStyle/>
          <a:p>
            <a:r>
              <a:rPr lang="ja-JP" altLang="en-US" dirty="0" smtClean="0">
                <a:latin typeface="Arial" pitchFamily="34" charset="0"/>
                <a:cs typeface="Arial" pitchFamily="34" charset="0"/>
              </a:rPr>
              <a:t>高エネルギー加速器実験への応用</a:t>
            </a:r>
            <a:endParaRPr kumimoji="1" lang="ja-JP" altLang="en-US" dirty="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5</a:t>
            </a:fld>
            <a:endParaRPr kumimoji="1" lang="ja-JP" altLang="en-US"/>
          </a:p>
        </p:txBody>
      </p:sp>
      <p:sp>
        <p:nvSpPr>
          <p:cNvPr id="10" name="右矢印 9"/>
          <p:cNvSpPr/>
          <p:nvPr/>
        </p:nvSpPr>
        <p:spPr>
          <a:xfrm>
            <a:off x="637266" y="5553894"/>
            <a:ext cx="576064" cy="432048"/>
          </a:xfrm>
          <a:prstGeom prst="rightArrow">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95793" y="5385197"/>
            <a:ext cx="7391118" cy="769441"/>
          </a:xfrm>
          <a:prstGeom prst="rect">
            <a:avLst/>
          </a:prstGeom>
          <a:noFill/>
        </p:spPr>
        <p:txBody>
          <a:bodyPr wrap="square" rtlCol="0">
            <a:spAutoFit/>
          </a:bodyPr>
          <a:lstStyle/>
          <a:p>
            <a:r>
              <a:rPr lang="en-US" altLang="ja-JP" sz="2200" dirty="0" smtClean="0">
                <a:latin typeface="Arial" pitchFamily="34" charset="0"/>
                <a:cs typeface="Arial" pitchFamily="34" charset="0"/>
              </a:rPr>
              <a:t>Belle II </a:t>
            </a:r>
            <a:r>
              <a:rPr lang="en-US" altLang="ja-JP" sz="2200" dirty="0" smtClean="0">
                <a:latin typeface="Arial" pitchFamily="34" charset="0"/>
                <a:cs typeface="Arial" pitchFamily="34" charset="0"/>
              </a:rPr>
              <a:t>SVD</a:t>
            </a:r>
            <a:r>
              <a:rPr lang="ja-JP" altLang="en-US" sz="2200" dirty="0" smtClean="0">
                <a:latin typeface="メイリオ" pitchFamily="50" charset="-128"/>
                <a:ea typeface="メイリオ" pitchFamily="50" charset="-128"/>
                <a:cs typeface="メイリオ" pitchFamily="50" charset="-128"/>
              </a:rPr>
              <a:t>最内装は占有率が</a:t>
            </a:r>
            <a:r>
              <a:rPr lang="en-US" altLang="ja-JP" sz="2200" dirty="0" smtClean="0">
                <a:latin typeface="Arial" pitchFamily="34" charset="0"/>
                <a:ea typeface="メイリオ" pitchFamily="50" charset="-128"/>
                <a:cs typeface="Arial" pitchFamily="34" charset="0"/>
              </a:rPr>
              <a:t>6.7%</a:t>
            </a:r>
            <a:r>
              <a:rPr lang="ja-JP" altLang="en-US" sz="2200" dirty="0" smtClean="0">
                <a:latin typeface="Arial" pitchFamily="34" charset="0"/>
                <a:ea typeface="メイリオ" pitchFamily="50" charset="-128"/>
                <a:cs typeface="Arial" pitchFamily="34" charset="0"/>
              </a:rPr>
              <a:t>と高い</a:t>
            </a:r>
            <a:endParaRPr lang="en-US" altLang="ja-JP" sz="2200" dirty="0" smtClean="0">
              <a:latin typeface="Arial" pitchFamily="34" charset="0"/>
              <a:ea typeface="メイリオ" pitchFamily="50" charset="-128"/>
              <a:cs typeface="Arial" pitchFamily="34" charset="0"/>
            </a:endParaRPr>
          </a:p>
          <a:p>
            <a:pPr marL="800100" lvl="1" indent="-342900">
              <a:buFont typeface="Wingdings" pitchFamily="2" charset="2"/>
              <a:buChar char="Ø"/>
            </a:pPr>
            <a:r>
              <a:rPr kumimoji="1" lang="en-US" altLang="ja-JP" sz="2200" u="sng" dirty="0" smtClean="0">
                <a:solidFill>
                  <a:srgbClr val="FF0000"/>
                </a:solidFill>
                <a:latin typeface="Arial" pitchFamily="34" charset="0"/>
                <a:ea typeface="メイリオ" pitchFamily="50" charset="-128"/>
                <a:cs typeface="Arial" pitchFamily="34" charset="0"/>
              </a:rPr>
              <a:t>PIXOR</a:t>
            </a:r>
            <a:r>
              <a:rPr kumimoji="1" lang="ja-JP" altLang="en-US" sz="2200" u="sng" dirty="0" smtClean="0">
                <a:solidFill>
                  <a:srgbClr val="FF0000"/>
                </a:solidFill>
                <a:latin typeface="Arial" pitchFamily="34" charset="0"/>
                <a:ea typeface="メイリオ" pitchFamily="50" charset="-128"/>
                <a:cs typeface="Arial" pitchFamily="34" charset="0"/>
              </a:rPr>
              <a:t>を導入し占有率の低下を目指す</a:t>
            </a:r>
            <a:r>
              <a:rPr kumimoji="1" lang="en-US" altLang="ja-JP" sz="2200" u="sng" dirty="0" smtClean="0">
                <a:solidFill>
                  <a:srgbClr val="FF0000"/>
                </a:solidFill>
                <a:latin typeface="Arial" pitchFamily="34" charset="0"/>
                <a:ea typeface="メイリオ" pitchFamily="50" charset="-128"/>
                <a:cs typeface="Arial" pitchFamily="34" charset="0"/>
              </a:rPr>
              <a:t>(~0.016%)</a:t>
            </a:r>
            <a:endParaRPr kumimoji="1" lang="en-US" altLang="ja-JP" sz="2200" u="sng" dirty="0" smtClean="0">
              <a:solidFill>
                <a:srgbClr val="FF0000"/>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692512" y="1372300"/>
            <a:ext cx="2565228" cy="400110"/>
          </a:xfrm>
          <a:prstGeom prst="rect">
            <a:avLst/>
          </a:prstGeom>
          <a:noFill/>
          <a:ln w="38100">
            <a:solidFill>
              <a:schemeClr val="accent6">
                <a:lumMod val="60000"/>
                <a:lumOff val="40000"/>
              </a:schemeClr>
            </a:solidFill>
          </a:ln>
        </p:spPr>
        <p:txBody>
          <a:bodyPr wrap="square" rtlCol="0">
            <a:spAutoFit/>
          </a:bodyPr>
          <a:lstStyle/>
          <a:p>
            <a:pPr algn="ctr"/>
            <a:r>
              <a:rPr kumimoji="1" lang="en-US" altLang="ja-JP" sz="2000" dirty="0" smtClean="0">
                <a:latin typeface="Arial" pitchFamily="34" charset="0"/>
                <a:cs typeface="Arial" pitchFamily="34" charset="0"/>
              </a:rPr>
              <a:t>Belle II</a:t>
            </a:r>
            <a:r>
              <a:rPr kumimoji="1" lang="ja-JP" altLang="en-US" sz="2000" dirty="0" smtClean="0">
                <a:latin typeface="メイリオ" pitchFamily="50" charset="-128"/>
                <a:ea typeface="メイリオ" pitchFamily="50" charset="-128"/>
                <a:cs typeface="メイリオ" pitchFamily="50" charset="-128"/>
              </a:rPr>
              <a:t>崩壊点検出器</a:t>
            </a:r>
            <a:endParaRPr kumimoji="1" lang="ja-JP" altLang="en-US" sz="2000" dirty="0">
              <a:latin typeface="Arial" pitchFamily="34" charset="0"/>
              <a:cs typeface="Arial" pitchFamily="34" charset="0"/>
            </a:endParaRPr>
          </a:p>
        </p:txBody>
      </p:sp>
      <p:sp>
        <p:nvSpPr>
          <p:cNvPr id="13" name="テキスト ボックス 12"/>
          <p:cNvSpPr txBox="1"/>
          <p:nvPr/>
        </p:nvSpPr>
        <p:spPr>
          <a:xfrm>
            <a:off x="2915816" y="1796160"/>
            <a:ext cx="2880320" cy="646331"/>
          </a:xfrm>
          <a:prstGeom prst="rect">
            <a:avLst/>
          </a:prstGeom>
          <a:noFill/>
          <a:ln w="38100">
            <a:solidFill>
              <a:srgbClr val="FFC000"/>
            </a:solidFill>
          </a:ln>
        </p:spPr>
        <p:txBody>
          <a:bodyPr wrap="square" rtlCol="0">
            <a:spAutoFit/>
          </a:bodyPr>
          <a:lstStyle/>
          <a:p>
            <a:pPr algn="ctr"/>
            <a:r>
              <a:rPr lang="en-US" altLang="ja-JP" b="1" dirty="0" smtClean="0">
                <a:solidFill>
                  <a:schemeClr val="accent2">
                    <a:lumMod val="60000"/>
                    <a:lumOff val="40000"/>
                  </a:schemeClr>
                </a:solidFill>
                <a:latin typeface="Arial" pitchFamily="34" charset="0"/>
                <a:cs typeface="Arial" pitchFamily="34" charset="0"/>
              </a:rPr>
              <a:t>Silicon Vertex Detector</a:t>
            </a:r>
          </a:p>
          <a:p>
            <a:pPr algn="ctr"/>
            <a:r>
              <a:rPr kumimoji="1" lang="en-US" altLang="ja-JP" b="1" dirty="0" smtClean="0">
                <a:solidFill>
                  <a:schemeClr val="accent2">
                    <a:lumMod val="60000"/>
                    <a:lumOff val="40000"/>
                  </a:schemeClr>
                </a:solidFill>
                <a:latin typeface="Arial" pitchFamily="34" charset="0"/>
                <a:cs typeface="Arial" pitchFamily="34" charset="0"/>
              </a:rPr>
              <a:t>(layer : 3~6)</a:t>
            </a:r>
            <a:endParaRPr kumimoji="1" lang="ja-JP" altLang="en-US" b="1" dirty="0">
              <a:solidFill>
                <a:schemeClr val="accent2">
                  <a:lumMod val="60000"/>
                  <a:lumOff val="40000"/>
                </a:schemeClr>
              </a:solidFill>
              <a:latin typeface="Arial" pitchFamily="34" charset="0"/>
              <a:cs typeface="Arial" pitchFamily="34" charset="0"/>
            </a:endParaRPr>
          </a:p>
        </p:txBody>
      </p:sp>
      <p:sp>
        <p:nvSpPr>
          <p:cNvPr id="17" name="テキスト ボックス 16"/>
          <p:cNvSpPr txBox="1"/>
          <p:nvPr/>
        </p:nvSpPr>
        <p:spPr>
          <a:xfrm>
            <a:off x="2555776" y="4005064"/>
            <a:ext cx="2880320" cy="646331"/>
          </a:xfrm>
          <a:prstGeom prst="rect">
            <a:avLst/>
          </a:prstGeom>
          <a:noFill/>
          <a:ln w="38100">
            <a:solidFill>
              <a:srgbClr val="FFC000"/>
            </a:solidFill>
          </a:ln>
        </p:spPr>
        <p:txBody>
          <a:bodyPr wrap="square" rtlCol="0">
            <a:spAutoFit/>
          </a:bodyPr>
          <a:lstStyle/>
          <a:p>
            <a:pPr algn="ctr"/>
            <a:r>
              <a:rPr lang="en-US" altLang="ja-JP" b="1" dirty="0" smtClean="0">
                <a:solidFill>
                  <a:schemeClr val="accent1">
                    <a:lumMod val="40000"/>
                    <a:lumOff val="60000"/>
                  </a:schemeClr>
                </a:solidFill>
                <a:latin typeface="Arial" pitchFamily="34" charset="0"/>
                <a:cs typeface="Arial" pitchFamily="34" charset="0"/>
              </a:rPr>
              <a:t>Pixel Detector</a:t>
            </a:r>
          </a:p>
          <a:p>
            <a:pPr algn="ctr"/>
            <a:r>
              <a:rPr kumimoji="1" lang="en-US" altLang="ja-JP" b="1" dirty="0" smtClean="0">
                <a:solidFill>
                  <a:schemeClr val="accent1">
                    <a:lumMod val="40000"/>
                    <a:lumOff val="60000"/>
                  </a:schemeClr>
                </a:solidFill>
                <a:latin typeface="Arial" pitchFamily="34" charset="0"/>
                <a:cs typeface="Arial" pitchFamily="34" charset="0"/>
              </a:rPr>
              <a:t>(layer : 1,2)</a:t>
            </a:r>
            <a:endParaRPr kumimoji="1" lang="ja-JP" altLang="en-US" b="1" dirty="0">
              <a:solidFill>
                <a:schemeClr val="accent1">
                  <a:lumMod val="40000"/>
                  <a:lumOff val="60000"/>
                </a:schemeClr>
              </a:solidFill>
              <a:latin typeface="Arial" pitchFamily="34" charset="0"/>
              <a:cs typeface="Arial" pitchFamily="34" charset="0"/>
            </a:endParaRPr>
          </a:p>
        </p:txBody>
      </p:sp>
      <p:cxnSp>
        <p:nvCxnSpPr>
          <p:cNvPr id="18" name="直線矢印コネクタ 17"/>
          <p:cNvCxnSpPr/>
          <p:nvPr/>
        </p:nvCxnSpPr>
        <p:spPr>
          <a:xfrm>
            <a:off x="4139952" y="2442491"/>
            <a:ext cx="333072" cy="65021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3995936" y="3212976"/>
            <a:ext cx="288032" cy="7920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523877" y="2821037"/>
            <a:ext cx="1584176"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626756" y="3034348"/>
            <a:ext cx="1274584" cy="353943"/>
          </a:xfrm>
          <a:prstGeom prst="rect">
            <a:avLst/>
          </a:prstGeom>
          <a:noFill/>
        </p:spPr>
        <p:txBody>
          <a:bodyPr wrap="square" rtlCol="0">
            <a:spAutoFit/>
          </a:bodyPr>
          <a:lstStyle/>
          <a:p>
            <a:r>
              <a:rPr lang="en-US" altLang="ja-JP" sz="1700" dirty="0" smtClean="0">
                <a:solidFill>
                  <a:srgbClr val="FFC000"/>
                </a:solidFill>
                <a:latin typeface="Arial" pitchFamily="34" charset="0"/>
                <a:cs typeface="Arial" pitchFamily="34" charset="0"/>
              </a:rPr>
              <a:t>e</a:t>
            </a:r>
            <a:r>
              <a:rPr lang="en-US" altLang="ja-JP" sz="1700" baseline="30000" dirty="0" smtClean="0">
                <a:solidFill>
                  <a:srgbClr val="FFC000"/>
                </a:solidFill>
                <a:latin typeface="Arial" pitchFamily="34" charset="0"/>
                <a:cs typeface="Arial" pitchFamily="34" charset="0"/>
              </a:rPr>
              <a:t>+</a:t>
            </a:r>
            <a:r>
              <a:rPr lang="en-US" altLang="ja-JP" sz="1700" dirty="0" smtClean="0">
                <a:solidFill>
                  <a:srgbClr val="FFC000"/>
                </a:solidFill>
                <a:latin typeface="Arial" pitchFamily="34" charset="0"/>
                <a:cs typeface="Arial" pitchFamily="34" charset="0"/>
              </a:rPr>
              <a:t>:4.0GeV</a:t>
            </a:r>
            <a:endParaRPr kumimoji="1" lang="ja-JP" altLang="en-US" sz="1700" dirty="0">
              <a:solidFill>
                <a:srgbClr val="FFC000"/>
              </a:solidFill>
              <a:latin typeface="Arial" pitchFamily="34" charset="0"/>
              <a:cs typeface="Arial" pitchFamily="34" charset="0"/>
            </a:endParaRPr>
          </a:p>
        </p:txBody>
      </p:sp>
      <p:cxnSp>
        <p:nvCxnSpPr>
          <p:cNvPr id="28" name="直線矢印コネクタ 27"/>
          <p:cNvCxnSpPr/>
          <p:nvPr/>
        </p:nvCxnSpPr>
        <p:spPr>
          <a:xfrm flipH="1" flipV="1">
            <a:off x="4550734" y="3259246"/>
            <a:ext cx="1224136" cy="32850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4389630" y="3457703"/>
            <a:ext cx="1425422" cy="353943"/>
          </a:xfrm>
          <a:prstGeom prst="rect">
            <a:avLst/>
          </a:prstGeom>
          <a:noFill/>
        </p:spPr>
        <p:txBody>
          <a:bodyPr wrap="square" rtlCol="0">
            <a:spAutoFit/>
          </a:bodyPr>
          <a:lstStyle/>
          <a:p>
            <a:r>
              <a:rPr lang="en-US" altLang="ja-JP" sz="1700" dirty="0" smtClean="0">
                <a:solidFill>
                  <a:schemeClr val="accent5">
                    <a:lumMod val="60000"/>
                    <a:lumOff val="40000"/>
                  </a:schemeClr>
                </a:solidFill>
                <a:latin typeface="Arial" pitchFamily="34" charset="0"/>
                <a:cs typeface="Arial" pitchFamily="34" charset="0"/>
              </a:rPr>
              <a:t>e</a:t>
            </a:r>
            <a:r>
              <a:rPr lang="en-US" altLang="ja-JP" sz="1700" baseline="30000" dirty="0" smtClean="0">
                <a:solidFill>
                  <a:schemeClr val="accent5">
                    <a:lumMod val="60000"/>
                    <a:lumOff val="40000"/>
                  </a:schemeClr>
                </a:solidFill>
                <a:latin typeface="Arial" pitchFamily="34" charset="0"/>
                <a:cs typeface="Arial" pitchFamily="34" charset="0"/>
              </a:rPr>
              <a:t>-</a:t>
            </a:r>
            <a:r>
              <a:rPr lang="en-US" altLang="ja-JP" sz="1700" dirty="0" smtClean="0">
                <a:solidFill>
                  <a:schemeClr val="accent5">
                    <a:lumMod val="60000"/>
                    <a:lumOff val="40000"/>
                  </a:schemeClr>
                </a:solidFill>
                <a:latin typeface="Arial" pitchFamily="34" charset="0"/>
                <a:cs typeface="Arial" pitchFamily="34" charset="0"/>
              </a:rPr>
              <a:t>:7.0GeV</a:t>
            </a:r>
            <a:endParaRPr kumimoji="1" lang="ja-JP" altLang="en-US" sz="1700" dirty="0">
              <a:solidFill>
                <a:schemeClr val="accent5">
                  <a:lumMod val="60000"/>
                  <a:lumOff val="40000"/>
                </a:schemeClr>
              </a:solidFill>
              <a:latin typeface="Arial" pitchFamily="34" charset="0"/>
              <a:cs typeface="Arial"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1064029977"/>
              </p:ext>
            </p:extLst>
          </p:nvPr>
        </p:nvGraphicFramePr>
        <p:xfrm>
          <a:off x="1405256" y="2756218"/>
          <a:ext cx="6097373" cy="2310664"/>
        </p:xfrm>
        <a:graphic>
          <a:graphicData uri="http://schemas.openxmlformats.org/drawingml/2006/table">
            <a:tbl>
              <a:tblPr firstRow="1" bandRow="1">
                <a:tableStyleId>{69C7853C-536D-4A76-A0AE-DD22124D55A5}</a:tableStyleId>
              </a:tblPr>
              <a:tblGrid>
                <a:gridCol w="2077663"/>
                <a:gridCol w="2001364"/>
                <a:gridCol w="2018346"/>
              </a:tblGrid>
              <a:tr h="417646">
                <a:tc>
                  <a:txBody>
                    <a:bodyPr/>
                    <a:lstStyle/>
                    <a:p>
                      <a:pPr algn="ctr"/>
                      <a:r>
                        <a:rPr kumimoji="1" lang="ja-JP" altLang="en-US" dirty="0" smtClean="0">
                          <a:solidFill>
                            <a:schemeClr val="tx1"/>
                          </a:solidFill>
                          <a:latin typeface="メイリオ" pitchFamily="50" charset="-128"/>
                          <a:ea typeface="メイリオ" pitchFamily="50" charset="-128"/>
                          <a:cs typeface="メイリオ" pitchFamily="50" charset="-128"/>
                        </a:rPr>
                        <a:t>要求項目</a:t>
                      </a:r>
                      <a:endParaRPr kumimoji="1" lang="ja-JP" altLang="en-US" dirty="0">
                        <a:solidFill>
                          <a:schemeClr val="tx1"/>
                        </a:solidFill>
                        <a:latin typeface="メイリオ" pitchFamily="50" charset="-128"/>
                        <a:ea typeface="メイリオ" pitchFamily="50" charset="-128"/>
                        <a:cs typeface="メイリオ" pitchFamily="50" charset="-128"/>
                      </a:endParaRPr>
                    </a:p>
                  </a:txBody>
                  <a:tcPr/>
                </a:tc>
                <a:tc>
                  <a:txBody>
                    <a:bodyPr/>
                    <a:lstStyle/>
                    <a:p>
                      <a:pPr algn="ctr"/>
                      <a:r>
                        <a:rPr kumimoji="1" lang="ja-JP" altLang="en-US" dirty="0" smtClean="0">
                          <a:solidFill>
                            <a:schemeClr val="tx1"/>
                          </a:solidFill>
                          <a:latin typeface="メイリオ" pitchFamily="50" charset="-128"/>
                          <a:ea typeface="メイリオ" pitchFamily="50" charset="-128"/>
                          <a:cs typeface="メイリオ" pitchFamily="50" charset="-128"/>
                        </a:rPr>
                        <a:t>目標数値</a:t>
                      </a:r>
                      <a:endParaRPr kumimoji="1" lang="ja-JP" altLang="en-US" dirty="0">
                        <a:solidFill>
                          <a:schemeClr val="tx1"/>
                        </a:solidFill>
                        <a:latin typeface="メイリオ" pitchFamily="50" charset="-128"/>
                        <a:ea typeface="メイリオ" pitchFamily="50" charset="-128"/>
                        <a:cs typeface="メイリオ" pitchFamily="50" charset="-128"/>
                      </a:endParaRPr>
                    </a:p>
                  </a:txBody>
                  <a:tcPr/>
                </a:tc>
                <a:tc>
                  <a:txBody>
                    <a:bodyPr/>
                    <a:lstStyle/>
                    <a:p>
                      <a:pPr algn="ctr"/>
                      <a:r>
                        <a:rPr kumimoji="1" lang="en-US" altLang="ja-JP" dirty="0" smtClean="0">
                          <a:solidFill>
                            <a:schemeClr val="tx1"/>
                          </a:solidFill>
                          <a:latin typeface="メイリオ" pitchFamily="50" charset="-128"/>
                          <a:ea typeface="メイリオ" pitchFamily="50" charset="-128"/>
                          <a:cs typeface="メイリオ" pitchFamily="50" charset="-128"/>
                        </a:rPr>
                        <a:t>SOI</a:t>
                      </a:r>
                      <a:r>
                        <a:rPr kumimoji="1" lang="ja-JP" altLang="en-US" dirty="0" smtClean="0">
                          <a:solidFill>
                            <a:schemeClr val="tx1"/>
                          </a:solidFill>
                          <a:latin typeface="メイリオ" pitchFamily="50" charset="-128"/>
                          <a:ea typeface="メイリオ" pitchFamily="50" charset="-128"/>
                          <a:cs typeface="メイリオ" pitchFamily="50" charset="-128"/>
                        </a:rPr>
                        <a:t>の性能</a:t>
                      </a:r>
                      <a:endParaRPr kumimoji="1" lang="ja-JP" altLang="en-US" dirty="0">
                        <a:solidFill>
                          <a:schemeClr val="tx1"/>
                        </a:solidFill>
                        <a:latin typeface="メイリオ" pitchFamily="50" charset="-128"/>
                        <a:ea typeface="メイリオ" pitchFamily="50" charset="-128"/>
                        <a:cs typeface="メイリオ" pitchFamily="50" charset="-128"/>
                      </a:endParaRPr>
                    </a:p>
                  </a:txBody>
                  <a:tcPr/>
                </a:tc>
              </a:tr>
              <a:tr h="417646">
                <a:tc>
                  <a:txBody>
                    <a:bodyPr/>
                    <a:lstStyle/>
                    <a:p>
                      <a:r>
                        <a:rPr kumimoji="1" lang="ja-JP" altLang="en-US" dirty="0" smtClean="0">
                          <a:latin typeface="メイリオ" pitchFamily="50" charset="-128"/>
                          <a:ea typeface="メイリオ" pitchFamily="50" charset="-128"/>
                          <a:cs typeface="メイリオ" pitchFamily="50" charset="-128"/>
                        </a:rPr>
                        <a:t>高速動作</a:t>
                      </a:r>
                      <a:endParaRPr kumimoji="1" lang="ja-JP" altLang="en-US" dirty="0">
                        <a:latin typeface="メイリオ" pitchFamily="50" charset="-128"/>
                        <a:ea typeface="メイリオ" pitchFamily="50" charset="-128"/>
                        <a:cs typeface="メイリオ" pitchFamily="50" charset="-128"/>
                      </a:endParaRPr>
                    </a:p>
                  </a:txBody>
                  <a:tcPr/>
                </a:tc>
                <a:tc>
                  <a:txBody>
                    <a:bodyPr/>
                    <a:lstStyle/>
                    <a:p>
                      <a:r>
                        <a:rPr kumimoji="1" lang="en-US" altLang="ja-JP" dirty="0" smtClean="0">
                          <a:solidFill>
                            <a:srgbClr val="0070C0"/>
                          </a:solidFill>
                          <a:latin typeface="Arial" pitchFamily="34" charset="0"/>
                          <a:ea typeface="メイリオ" pitchFamily="50" charset="-128"/>
                          <a:cs typeface="Arial" pitchFamily="34" charset="0"/>
                        </a:rPr>
                        <a:t>42.33MHz</a:t>
                      </a:r>
                      <a:endParaRPr kumimoji="1" lang="ja-JP" altLang="en-US" dirty="0">
                        <a:solidFill>
                          <a:srgbClr val="0070C0"/>
                        </a:solidFill>
                        <a:latin typeface="Arial" pitchFamily="34" charset="0"/>
                        <a:ea typeface="メイリオ" pitchFamily="50" charset="-128"/>
                        <a:cs typeface="Arial" pitchFamily="34" charset="0"/>
                      </a:endParaRPr>
                    </a:p>
                  </a:txBody>
                  <a:tcPr/>
                </a:tc>
                <a:tc>
                  <a:txBody>
                    <a:bodyPr/>
                    <a:lstStyle/>
                    <a:p>
                      <a:pPr algn="ctr"/>
                      <a:r>
                        <a:rPr kumimoji="1" lang="ja-JP" altLang="en-US" b="1" dirty="0" smtClean="0">
                          <a:solidFill>
                            <a:srgbClr val="FF0000"/>
                          </a:solidFill>
                        </a:rPr>
                        <a:t>○</a:t>
                      </a:r>
                      <a:endParaRPr kumimoji="1" lang="ja-JP" altLang="en-US" b="0" dirty="0">
                        <a:solidFill>
                          <a:srgbClr val="FF0000"/>
                        </a:solidFill>
                        <a:latin typeface="メイリオ" pitchFamily="50" charset="-128"/>
                        <a:ea typeface="メイリオ" pitchFamily="50" charset="-128"/>
                        <a:cs typeface="メイリオ" pitchFamily="50" charset="-128"/>
                      </a:endParaRPr>
                    </a:p>
                  </a:txBody>
                  <a:tcPr/>
                </a:tc>
              </a:tr>
              <a:tr h="417646">
                <a:tc>
                  <a:txBody>
                    <a:bodyPr/>
                    <a:lstStyle/>
                    <a:p>
                      <a:r>
                        <a:rPr kumimoji="1" lang="ja-JP" altLang="en-US" dirty="0" smtClean="0">
                          <a:latin typeface="メイリオ" pitchFamily="50" charset="-128"/>
                          <a:ea typeface="メイリオ" pitchFamily="50" charset="-128"/>
                          <a:cs typeface="メイリオ" pitchFamily="50" charset="-128"/>
                        </a:rPr>
                        <a:t>高い位置分解能</a:t>
                      </a:r>
                      <a:endParaRPr kumimoji="1" lang="ja-JP" altLang="en-US" dirty="0">
                        <a:latin typeface="メイリオ" pitchFamily="50" charset="-128"/>
                        <a:ea typeface="メイリオ" pitchFamily="50" charset="-128"/>
                        <a:cs typeface="メイリオ" pitchFamily="50" charset="-128"/>
                      </a:endParaRPr>
                    </a:p>
                  </a:txBody>
                  <a:tcPr/>
                </a:tc>
                <a:tc>
                  <a:txBody>
                    <a:bodyPr/>
                    <a:lstStyle/>
                    <a:p>
                      <a:r>
                        <a:rPr kumimoji="1" lang="en-US" altLang="ja-JP" dirty="0" smtClean="0">
                          <a:solidFill>
                            <a:srgbClr val="0070C0"/>
                          </a:solidFill>
                          <a:latin typeface="Arial" pitchFamily="34" charset="0"/>
                          <a:ea typeface="メイリオ" pitchFamily="50" charset="-128"/>
                          <a:cs typeface="Arial" pitchFamily="34" charset="0"/>
                        </a:rPr>
                        <a:t>~10</a:t>
                      </a:r>
                      <a:r>
                        <a:rPr kumimoji="1" lang="en-US" altLang="ja-JP" dirty="0" smtClean="0">
                          <a:solidFill>
                            <a:srgbClr val="0070C0"/>
                          </a:solidFill>
                          <a:latin typeface="Symbol" pitchFamily="18" charset="2"/>
                          <a:ea typeface="メイリオ" pitchFamily="50" charset="-128"/>
                          <a:cs typeface="Arial" pitchFamily="34" charset="0"/>
                        </a:rPr>
                        <a:t>m</a:t>
                      </a:r>
                      <a:r>
                        <a:rPr kumimoji="1" lang="en-US" altLang="ja-JP" dirty="0" smtClean="0">
                          <a:solidFill>
                            <a:srgbClr val="0070C0"/>
                          </a:solidFill>
                          <a:latin typeface="Arial" pitchFamily="34" charset="0"/>
                          <a:ea typeface="メイリオ" pitchFamily="50" charset="-128"/>
                          <a:cs typeface="Arial" pitchFamily="34" charset="0"/>
                        </a:rPr>
                        <a:t>m</a:t>
                      </a:r>
                      <a:endParaRPr kumimoji="1" lang="ja-JP" altLang="en-US" dirty="0">
                        <a:solidFill>
                          <a:srgbClr val="0070C0"/>
                        </a:solidFill>
                        <a:latin typeface="Arial" pitchFamily="34" charset="0"/>
                        <a:ea typeface="メイリオ" pitchFamily="50" charset="-128"/>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solidFill>
                            <a:srgbClr val="FF0000"/>
                          </a:solidFill>
                        </a:rPr>
                        <a:t>○</a:t>
                      </a:r>
                    </a:p>
                  </a:txBody>
                  <a:tcPr/>
                </a:tc>
              </a:tr>
              <a:tr h="417646">
                <a:tc>
                  <a:txBody>
                    <a:bodyPr/>
                    <a:lstStyle/>
                    <a:p>
                      <a:r>
                        <a:rPr kumimoji="1" lang="ja-JP" altLang="en-US" dirty="0" smtClean="0">
                          <a:latin typeface="メイリオ" pitchFamily="50" charset="-128"/>
                          <a:ea typeface="メイリオ" pitchFamily="50" charset="-128"/>
                          <a:cs typeface="メイリオ" pitchFamily="50" charset="-128"/>
                        </a:rPr>
                        <a:t>低物質量</a:t>
                      </a:r>
                      <a:endParaRPr kumimoji="1" lang="ja-JP" altLang="en-US" dirty="0">
                        <a:latin typeface="メイリオ" pitchFamily="50" charset="-128"/>
                        <a:ea typeface="メイリオ" pitchFamily="50" charset="-128"/>
                        <a:cs typeface="メイリオ" pitchFamily="50" charset="-128"/>
                      </a:endParaRPr>
                    </a:p>
                  </a:txBody>
                  <a:tcPr/>
                </a:tc>
                <a:tc>
                  <a:txBody>
                    <a:bodyPr/>
                    <a:lstStyle/>
                    <a:p>
                      <a:r>
                        <a:rPr kumimoji="1" lang="en-US" altLang="ja-JP" dirty="0" smtClean="0">
                          <a:solidFill>
                            <a:srgbClr val="0070C0"/>
                          </a:solidFill>
                          <a:latin typeface="Arial" pitchFamily="34" charset="0"/>
                          <a:ea typeface="メイリオ" pitchFamily="50" charset="-128"/>
                          <a:cs typeface="Arial" pitchFamily="34" charset="0"/>
                        </a:rPr>
                        <a:t>50</a:t>
                      </a:r>
                      <a:r>
                        <a:rPr kumimoji="1" lang="en-US" altLang="ja-JP" dirty="0" smtClean="0">
                          <a:solidFill>
                            <a:srgbClr val="0070C0"/>
                          </a:solidFill>
                          <a:latin typeface="Symbol" pitchFamily="18" charset="2"/>
                          <a:ea typeface="メイリオ" pitchFamily="50" charset="-128"/>
                          <a:cs typeface="Arial" pitchFamily="34" charset="0"/>
                        </a:rPr>
                        <a:t>m</a:t>
                      </a:r>
                      <a:r>
                        <a:rPr kumimoji="1" lang="en-US" altLang="ja-JP" dirty="0" smtClean="0">
                          <a:solidFill>
                            <a:srgbClr val="0070C0"/>
                          </a:solidFill>
                          <a:latin typeface="Arial" pitchFamily="34" charset="0"/>
                          <a:ea typeface="メイリオ" pitchFamily="50" charset="-128"/>
                          <a:cs typeface="Arial" pitchFamily="34" charset="0"/>
                        </a:rPr>
                        <a:t>m</a:t>
                      </a:r>
                      <a:endParaRPr kumimoji="1" lang="ja-JP" altLang="en-US" dirty="0">
                        <a:solidFill>
                          <a:srgbClr val="0070C0"/>
                        </a:solidFill>
                        <a:latin typeface="Arial" pitchFamily="34" charset="0"/>
                        <a:ea typeface="メイリオ" pitchFamily="50" charset="-128"/>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solidFill>
                            <a:srgbClr val="FF0000"/>
                          </a:solidFill>
                        </a:rPr>
                        <a:t>○</a:t>
                      </a:r>
                      <a:endParaRPr kumimoji="1" lang="ja-JP" altLang="en-US" b="0" dirty="0" smtClean="0">
                        <a:solidFill>
                          <a:srgbClr val="FF0000"/>
                        </a:solidFill>
                        <a:latin typeface="メイリオ" pitchFamily="50" charset="-128"/>
                        <a:ea typeface="メイリオ" pitchFamily="50" charset="-128"/>
                        <a:cs typeface="メイリオ" pitchFamily="50" charset="-128"/>
                      </a:endParaRPr>
                    </a:p>
                  </a:txBody>
                  <a:tcPr/>
                </a:tc>
              </a:tr>
              <a:tr h="417646">
                <a:tc>
                  <a:txBody>
                    <a:bodyPr/>
                    <a:lstStyle/>
                    <a:p>
                      <a:r>
                        <a:rPr kumimoji="1" lang="ja-JP" altLang="en-US" dirty="0" smtClean="0">
                          <a:latin typeface="メイリオ" pitchFamily="50" charset="-128"/>
                          <a:ea typeface="メイリオ" pitchFamily="50" charset="-128"/>
                          <a:cs typeface="メイリオ" pitchFamily="50" charset="-128"/>
                        </a:rPr>
                        <a:t>放射線耐性</a:t>
                      </a:r>
                      <a:endParaRPr kumimoji="1" lang="ja-JP" altLang="en-US" dirty="0">
                        <a:latin typeface="メイリオ" pitchFamily="50" charset="-128"/>
                        <a:ea typeface="メイリオ" pitchFamily="50" charset="-128"/>
                        <a:cs typeface="メイリオ" pitchFamily="50" charset="-128"/>
                      </a:endParaRPr>
                    </a:p>
                  </a:txBody>
                  <a:tcPr/>
                </a:tc>
                <a:tc>
                  <a:txBody>
                    <a:bodyPr/>
                    <a:lstStyle/>
                    <a:p>
                      <a:r>
                        <a:rPr kumimoji="1" lang="en-US" altLang="ja-JP" dirty="0" smtClean="0">
                          <a:solidFill>
                            <a:srgbClr val="0070C0"/>
                          </a:solidFill>
                          <a:latin typeface="メイリオ" pitchFamily="50" charset="-128"/>
                          <a:ea typeface="メイリオ" pitchFamily="50" charset="-128"/>
                          <a:cs typeface="メイリオ" pitchFamily="50" charset="-128"/>
                        </a:rPr>
                        <a:t>10Mrad</a:t>
                      </a:r>
                      <a:r>
                        <a:rPr kumimoji="1" lang="ja-JP" altLang="en-US" dirty="0" smtClean="0">
                          <a:solidFill>
                            <a:srgbClr val="0070C0"/>
                          </a:solidFill>
                          <a:latin typeface="メイリオ" pitchFamily="50" charset="-128"/>
                          <a:ea typeface="メイリオ" pitchFamily="50" charset="-128"/>
                          <a:cs typeface="メイリオ" pitchFamily="50" charset="-128"/>
                        </a:rPr>
                        <a:t>以上</a:t>
                      </a:r>
                      <a:r>
                        <a:rPr kumimoji="1" lang="en-US" altLang="ja-JP" dirty="0" smtClean="0">
                          <a:solidFill>
                            <a:srgbClr val="0070C0"/>
                          </a:solidFill>
                          <a:latin typeface="Arial" pitchFamily="34" charset="0"/>
                          <a:ea typeface="メイリオ" pitchFamily="50" charset="-128"/>
                          <a:cs typeface="Arial" pitchFamily="34" charset="0"/>
                        </a:rPr>
                        <a:t>(3years)</a:t>
                      </a:r>
                      <a:endParaRPr kumimoji="1" lang="ja-JP" altLang="en-US" dirty="0">
                        <a:solidFill>
                          <a:srgbClr val="0070C0"/>
                        </a:solidFill>
                        <a:latin typeface="メイリオ" pitchFamily="50" charset="-128"/>
                        <a:ea typeface="メイリオ" pitchFamily="50" charset="-128"/>
                        <a:cs typeface="メイリオ" pitchFamily="50" charset="-128"/>
                      </a:endParaRPr>
                    </a:p>
                  </a:txBody>
                  <a:tcPr/>
                </a:tc>
                <a:tc>
                  <a:txBody>
                    <a:bodyPr/>
                    <a:lstStyle/>
                    <a:p>
                      <a:pPr algn="ctr"/>
                      <a:r>
                        <a:rPr kumimoji="1" lang="ja-JP" altLang="en-US" b="1" dirty="0" smtClean="0">
                          <a:solidFill>
                            <a:srgbClr val="FF0000"/>
                          </a:solidFill>
                        </a:rPr>
                        <a:t>△</a:t>
                      </a:r>
                      <a:r>
                        <a:rPr kumimoji="1" lang="ja-JP" altLang="en-US" dirty="0" smtClean="0"/>
                        <a:t>（</a:t>
                      </a:r>
                      <a:r>
                        <a:rPr kumimoji="1" lang="en-US" altLang="ja-JP" dirty="0" smtClean="0">
                          <a:sym typeface="Wingdings" pitchFamily="2" charset="2"/>
                        </a:rPr>
                        <a:t></a:t>
                      </a:r>
                      <a:r>
                        <a:rPr kumimoji="1" lang="ja-JP" altLang="en-US" b="1" dirty="0" smtClean="0">
                          <a:solidFill>
                            <a:srgbClr val="FF0000"/>
                          </a:solidFill>
                          <a:latin typeface="+mn-ea"/>
                          <a:ea typeface="+mn-ea"/>
                          <a:cs typeface="メイリオ" pitchFamily="50" charset="-128"/>
                        </a:rPr>
                        <a:t>○</a:t>
                      </a:r>
                      <a:r>
                        <a:rPr kumimoji="1" lang="ja-JP" altLang="en-US" dirty="0" smtClean="0"/>
                        <a:t>）</a:t>
                      </a:r>
                      <a:endParaRPr kumimoji="1" lang="ja-JP" altLang="en-US" dirty="0"/>
                    </a:p>
                  </a:txBody>
                  <a:tcPr/>
                </a:tc>
              </a:tr>
            </a:tbl>
          </a:graphicData>
        </a:graphic>
      </p:graphicFrame>
    </p:spTree>
    <p:extLst>
      <p:ext uri="{BB962C8B-B14F-4D97-AF65-F5344CB8AC3E}">
        <p14:creationId xmlns:p14="http://schemas.microsoft.com/office/powerpoint/2010/main" val="372179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pitchFamily="34" charset="0"/>
                <a:cs typeface="Arial" pitchFamily="34" charset="0"/>
              </a:rPr>
              <a:t>PIXOR(</a:t>
            </a:r>
            <a:r>
              <a:rPr kumimoji="1" lang="en-US" altLang="ja-JP" dirty="0" err="1" smtClean="0">
                <a:latin typeface="Arial" pitchFamily="34" charset="0"/>
                <a:cs typeface="Arial" pitchFamily="34" charset="0"/>
              </a:rPr>
              <a:t>PIXel</a:t>
            </a:r>
            <a:r>
              <a:rPr kumimoji="1" lang="en-US" altLang="ja-JP" dirty="0" smtClean="0">
                <a:latin typeface="Arial" pitchFamily="34" charset="0"/>
                <a:cs typeface="Arial" pitchFamily="34" charset="0"/>
              </a:rPr>
              <a:t> OR)</a:t>
            </a:r>
            <a:r>
              <a:rPr kumimoji="1" lang="ja-JP" altLang="en-US" dirty="0" smtClean="0">
                <a:latin typeface="Arial" pitchFamily="34" charset="0"/>
                <a:cs typeface="Arial" pitchFamily="34" charset="0"/>
              </a:rPr>
              <a:t>の開発</a:t>
            </a:r>
            <a:endParaRPr kumimoji="1" lang="ja-JP" altLang="en-US" dirty="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6</a:t>
            </a:fld>
            <a:endParaRPr kumimoji="1" lang="ja-JP" altLang="en-US"/>
          </a:p>
        </p:txBody>
      </p:sp>
      <p:pic>
        <p:nvPicPr>
          <p:cNvPr id="7" name="Picture 2" descr="F:\PIX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254" y="1269914"/>
            <a:ext cx="3750996" cy="258098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027468" y="960262"/>
            <a:ext cx="5148064" cy="1631216"/>
          </a:xfrm>
          <a:prstGeom prst="rect">
            <a:avLst/>
          </a:prstGeom>
          <a:noFill/>
        </p:spPr>
        <p:txBody>
          <a:bodyPr wrap="square" rtlCol="0">
            <a:spAutoFit/>
          </a:bodyPr>
          <a:lstStyle/>
          <a:p>
            <a:pPr marL="285750" indent="-285750">
              <a:buFont typeface="Wingdings" pitchFamily="2" charset="2"/>
              <a:buChar char="n"/>
            </a:pPr>
            <a:r>
              <a:rPr kumimoji="1" lang="ja-JP" altLang="en-US" sz="2000" b="1" dirty="0" smtClean="0">
                <a:latin typeface="メイリオ" pitchFamily="50" charset="-128"/>
                <a:ea typeface="メイリオ" pitchFamily="50" charset="-128"/>
                <a:cs typeface="メイリオ" pitchFamily="50" charset="-128"/>
              </a:rPr>
              <a:t>主な特徴</a:t>
            </a:r>
            <a:endParaRPr lang="en-US" altLang="ja-JP" sz="2000" b="1" dirty="0">
              <a:latin typeface="メイリオ" pitchFamily="50" charset="-128"/>
              <a:ea typeface="メイリオ" pitchFamily="50" charset="-128"/>
              <a:cs typeface="メイリオ" pitchFamily="50" charset="-128"/>
            </a:endParaRPr>
          </a:p>
          <a:p>
            <a:pPr marL="742950" lvl="1" indent="-285750">
              <a:buFont typeface="Arial" pitchFamily="34" charset="0"/>
              <a:buChar char="•"/>
            </a:pPr>
            <a:r>
              <a:rPr lang="ja-JP" altLang="en-US" sz="2000" u="sng" dirty="0" smtClean="0">
                <a:solidFill>
                  <a:srgbClr val="FF0000"/>
                </a:solidFill>
                <a:latin typeface="メイリオ" pitchFamily="50" charset="-128"/>
                <a:ea typeface="メイリオ" pitchFamily="50" charset="-128"/>
                <a:cs typeface="メイリオ" pitchFamily="50" charset="-128"/>
              </a:rPr>
              <a:t>高い</a:t>
            </a:r>
            <a:r>
              <a:rPr lang="ja-JP" altLang="en-US" sz="2000" u="sng" dirty="0">
                <a:solidFill>
                  <a:srgbClr val="FF0000"/>
                </a:solidFill>
                <a:latin typeface="メイリオ" pitchFamily="50" charset="-128"/>
                <a:ea typeface="メイリオ" pitchFamily="50" charset="-128"/>
                <a:cs typeface="メイリオ" pitchFamily="50" charset="-128"/>
              </a:rPr>
              <a:t>位置分解</a:t>
            </a:r>
            <a:r>
              <a:rPr lang="ja-JP" altLang="en-US" sz="2000" u="sng" dirty="0" smtClean="0">
                <a:solidFill>
                  <a:srgbClr val="FF0000"/>
                </a:solidFill>
                <a:latin typeface="メイリオ" pitchFamily="50" charset="-128"/>
                <a:ea typeface="メイリオ" pitchFamily="50" charset="-128"/>
                <a:cs typeface="メイリオ" pitchFamily="50" charset="-128"/>
              </a:rPr>
              <a:t>能</a:t>
            </a:r>
            <a:endParaRPr lang="en-US" altLang="ja-JP" sz="2000" u="sng" dirty="0" smtClean="0">
              <a:solidFill>
                <a:srgbClr val="FF0000"/>
              </a:solidFill>
              <a:latin typeface="メイリオ" pitchFamily="50" charset="-128"/>
              <a:ea typeface="メイリオ" pitchFamily="50" charset="-128"/>
              <a:cs typeface="メイリオ" pitchFamily="50" charset="-128"/>
            </a:endParaRPr>
          </a:p>
          <a:p>
            <a:pPr marL="742950" lvl="1" indent="-285750">
              <a:buFont typeface="Arial" pitchFamily="34" charset="0"/>
              <a:buChar char="•"/>
            </a:pPr>
            <a:r>
              <a:rPr lang="en-US" altLang="ja-JP" sz="2000" u="sng" dirty="0" smtClean="0">
                <a:solidFill>
                  <a:srgbClr val="FF0000"/>
                </a:solidFill>
                <a:latin typeface="Arial" pitchFamily="34" charset="0"/>
                <a:ea typeface="メイリオ" pitchFamily="50" charset="-128"/>
                <a:cs typeface="Arial" pitchFamily="34" charset="0"/>
              </a:rPr>
              <a:t>Intelligent</a:t>
            </a:r>
            <a:r>
              <a:rPr lang="ja-JP" altLang="en-US" sz="2000" u="sng" dirty="0" smtClean="0">
                <a:solidFill>
                  <a:srgbClr val="FF0000"/>
                </a:solidFill>
                <a:latin typeface="Arial" pitchFamily="34" charset="0"/>
                <a:ea typeface="メイリオ" pitchFamily="50" charset="-128"/>
                <a:cs typeface="Arial" pitchFamily="34" charset="0"/>
              </a:rPr>
              <a:t>な回路機能</a:t>
            </a:r>
            <a:r>
              <a:rPr lang="en-US" altLang="ja-JP" sz="2000" u="sng" dirty="0" smtClean="0">
                <a:solidFill>
                  <a:srgbClr val="FF0000"/>
                </a:solidFill>
                <a:latin typeface="Arial" pitchFamily="34" charset="0"/>
                <a:ea typeface="メイリオ" pitchFamily="50" charset="-128"/>
                <a:cs typeface="Arial" pitchFamily="34" charset="0"/>
              </a:rPr>
              <a:t/>
            </a:r>
            <a:br>
              <a:rPr lang="en-US" altLang="ja-JP" sz="2000" u="sng" dirty="0" smtClean="0">
                <a:solidFill>
                  <a:srgbClr val="FF0000"/>
                </a:solidFill>
                <a:latin typeface="Arial" pitchFamily="34" charset="0"/>
                <a:ea typeface="メイリオ" pitchFamily="50" charset="-128"/>
                <a:cs typeface="Arial" pitchFamily="34" charset="0"/>
              </a:rPr>
            </a:br>
            <a:r>
              <a:rPr lang="en-US" altLang="ja-JP" sz="2000" dirty="0">
                <a:latin typeface="メイリオ" pitchFamily="50" charset="-128"/>
                <a:ea typeface="メイリオ" pitchFamily="50" charset="-128"/>
                <a:cs typeface="メイリオ" pitchFamily="50" charset="-128"/>
                <a:sym typeface="Wingdings" pitchFamily="2" charset="2"/>
              </a:rPr>
              <a:t/>
            </a:r>
            <a:br>
              <a:rPr lang="en-US" altLang="ja-JP" sz="2000" dirty="0">
                <a:latin typeface="メイリオ" pitchFamily="50" charset="-128"/>
                <a:ea typeface="メイリオ" pitchFamily="50" charset="-128"/>
                <a:cs typeface="メイリオ" pitchFamily="50" charset="-128"/>
                <a:sym typeface="Wingdings" pitchFamily="2" charset="2"/>
              </a:rPr>
            </a:br>
            <a:r>
              <a:rPr lang="en-US" altLang="ja-JP" sz="2000" u="sng" dirty="0" smtClean="0">
                <a:solidFill>
                  <a:srgbClr val="0070C0"/>
                </a:solidFill>
                <a:latin typeface="Arial" pitchFamily="34" charset="0"/>
                <a:ea typeface="メイリオ" pitchFamily="50" charset="-128"/>
                <a:cs typeface="Arial" pitchFamily="34" charset="0"/>
              </a:rPr>
              <a:t>Pixel</a:t>
            </a:r>
            <a:r>
              <a:rPr lang="ja-JP" altLang="en-US" sz="2000" u="sng" dirty="0" smtClean="0">
                <a:solidFill>
                  <a:srgbClr val="0070C0"/>
                </a:solidFill>
                <a:latin typeface="Arial" pitchFamily="34" charset="0"/>
                <a:ea typeface="メイリオ" pitchFamily="50" charset="-128"/>
                <a:cs typeface="Arial" pitchFamily="34" charset="0"/>
              </a:rPr>
              <a:t>と</a:t>
            </a:r>
            <a:r>
              <a:rPr lang="en-US" altLang="ja-JP" sz="2000" u="sng" dirty="0" smtClean="0">
                <a:solidFill>
                  <a:srgbClr val="0070C0"/>
                </a:solidFill>
                <a:latin typeface="Arial" pitchFamily="34" charset="0"/>
                <a:ea typeface="メイリオ" pitchFamily="50" charset="-128"/>
                <a:cs typeface="Arial" pitchFamily="34" charset="0"/>
              </a:rPr>
              <a:t>Strip</a:t>
            </a:r>
            <a:r>
              <a:rPr lang="ja-JP" altLang="en-US" sz="2000" u="sng" dirty="0" smtClean="0">
                <a:solidFill>
                  <a:srgbClr val="0070C0"/>
                </a:solidFill>
                <a:latin typeface="Arial" pitchFamily="34" charset="0"/>
                <a:ea typeface="メイリオ" pitchFamily="50" charset="-128"/>
                <a:cs typeface="Arial" pitchFamily="34" charset="0"/>
              </a:rPr>
              <a:t>の中間構造</a:t>
            </a:r>
            <a:r>
              <a:rPr lang="ja-JP" altLang="en-US" sz="2000" dirty="0" smtClean="0">
                <a:latin typeface="メイリオ" pitchFamily="50" charset="-128"/>
                <a:ea typeface="メイリオ" pitchFamily="50" charset="-128"/>
                <a:cs typeface="メイリオ" pitchFamily="50" charset="-128"/>
              </a:rPr>
              <a:t>をとる検出器</a:t>
            </a:r>
            <a:endParaRPr lang="en-US" altLang="ja-JP" sz="2000" dirty="0" smtClean="0">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4027468" y="2525303"/>
            <a:ext cx="4538131" cy="1631216"/>
          </a:xfrm>
          <a:prstGeom prst="rect">
            <a:avLst/>
          </a:prstGeom>
          <a:noFill/>
          <a:ln w="28575">
            <a:noFill/>
          </a:ln>
        </p:spPr>
        <p:txBody>
          <a:bodyPr wrap="square" rtlCol="0">
            <a:spAutoFit/>
          </a:bodyPr>
          <a:lstStyle/>
          <a:p>
            <a:pPr marL="285750" indent="-285750">
              <a:buFont typeface="Wingdings" pitchFamily="2" charset="2"/>
              <a:buChar char="n"/>
            </a:pPr>
            <a:r>
              <a:rPr lang="ja-JP" altLang="en-US" sz="2000" b="1" dirty="0" smtClean="0">
                <a:latin typeface="メイリオ" pitchFamily="50" charset="-128"/>
                <a:ea typeface="メイリオ" pitchFamily="50" charset="-128"/>
                <a:cs typeface="メイリオ" pitchFamily="50" charset="-128"/>
              </a:rPr>
              <a:t>信号</a:t>
            </a:r>
            <a:r>
              <a:rPr lang="ja-JP" altLang="en-US" sz="2000" b="1" dirty="0">
                <a:latin typeface="メイリオ" pitchFamily="50" charset="-128"/>
                <a:ea typeface="メイリオ" pitchFamily="50" charset="-128"/>
                <a:cs typeface="メイリオ" pitchFamily="50" charset="-128"/>
              </a:rPr>
              <a:t>検出</a:t>
            </a:r>
            <a:r>
              <a:rPr lang="ja-JP" altLang="en-US" sz="2000" b="1" dirty="0" smtClean="0">
                <a:latin typeface="メイリオ" pitchFamily="50" charset="-128"/>
                <a:ea typeface="メイリオ" pitchFamily="50" charset="-128"/>
                <a:cs typeface="メイリオ" pitchFamily="50" charset="-128"/>
              </a:rPr>
              <a:t>の流れ</a:t>
            </a:r>
            <a:endParaRPr lang="en-US" altLang="ja-JP" sz="2000" b="1" dirty="0" smtClean="0">
              <a:latin typeface="メイリオ" pitchFamily="50" charset="-128"/>
              <a:ea typeface="メイリオ" pitchFamily="50" charset="-128"/>
              <a:cs typeface="メイリオ" pitchFamily="50" charset="-128"/>
            </a:endParaRPr>
          </a:p>
          <a:p>
            <a:pPr marL="914400" lvl="1" indent="-457200">
              <a:buFont typeface="+mj-lt"/>
              <a:buAutoNum type="arabicPeriod"/>
            </a:pPr>
            <a:r>
              <a:rPr lang="en-US" altLang="ja-JP" sz="2000" dirty="0" smtClean="0">
                <a:latin typeface="Arial" pitchFamily="34" charset="0"/>
                <a:ea typeface="メイリオ" pitchFamily="50" charset="-128"/>
                <a:cs typeface="Arial" pitchFamily="34" charset="0"/>
              </a:rPr>
              <a:t>HIT</a:t>
            </a:r>
            <a:r>
              <a:rPr lang="ja-JP" altLang="en-US" sz="2000" dirty="0" smtClean="0">
                <a:latin typeface="Arial" pitchFamily="34" charset="0"/>
                <a:ea typeface="メイリオ" pitchFamily="50" charset="-128"/>
                <a:cs typeface="Arial" pitchFamily="34" charset="0"/>
              </a:rPr>
              <a:t>信号を</a:t>
            </a:r>
            <a:r>
              <a:rPr lang="en-US" altLang="ja-JP" sz="2000" dirty="0" smtClean="0">
                <a:latin typeface="Arial" pitchFamily="34" charset="0"/>
                <a:ea typeface="メイリオ" pitchFamily="50" charset="-128"/>
                <a:cs typeface="Arial" pitchFamily="34" charset="0"/>
              </a:rPr>
              <a:t>X, Y</a:t>
            </a:r>
            <a:r>
              <a:rPr lang="ja-JP" altLang="en-US" sz="2000" dirty="0" smtClean="0">
                <a:latin typeface="Arial" pitchFamily="34" charset="0"/>
                <a:ea typeface="メイリオ" pitchFamily="50" charset="-128"/>
                <a:cs typeface="Arial" pitchFamily="34" charset="0"/>
              </a:rPr>
              <a:t>方向へ二分割</a:t>
            </a:r>
            <a:endParaRPr lang="en-US" altLang="ja-JP" sz="2000" dirty="0" smtClean="0">
              <a:latin typeface="Arial" pitchFamily="34" charset="0"/>
              <a:ea typeface="メイリオ" pitchFamily="50" charset="-128"/>
              <a:cs typeface="Arial" pitchFamily="34" charset="0"/>
            </a:endParaRPr>
          </a:p>
          <a:p>
            <a:pPr marL="914400" lvl="1" indent="-457200">
              <a:buFont typeface="+mj-lt"/>
              <a:buAutoNum type="arabicPeriod"/>
            </a:pPr>
            <a:r>
              <a:rPr lang="en-US" altLang="ja-JP" sz="2000" dirty="0" smtClean="0">
                <a:latin typeface="Arial" pitchFamily="34" charset="0"/>
                <a:ea typeface="メイリオ" pitchFamily="50" charset="-128"/>
                <a:cs typeface="Arial" pitchFamily="34" charset="0"/>
              </a:rPr>
              <a:t>Super Pixel </a:t>
            </a:r>
            <a:r>
              <a:rPr lang="en-US" altLang="ja-JP" sz="1600" dirty="0" smtClean="0">
                <a:latin typeface="Arial" pitchFamily="34" charset="0"/>
                <a:ea typeface="メイリオ" pitchFamily="50" charset="-128"/>
                <a:cs typeface="Arial" pitchFamily="34" charset="0"/>
              </a:rPr>
              <a:t>(</a:t>
            </a:r>
            <a:r>
              <a:rPr lang="en-US" altLang="ja-JP" sz="1600" dirty="0" err="1" smtClean="0">
                <a:latin typeface="Arial" pitchFamily="34" charset="0"/>
                <a:ea typeface="メイリオ" pitchFamily="50" charset="-128"/>
                <a:cs typeface="Arial" pitchFamily="34" charset="0"/>
              </a:rPr>
              <a:t>n×n</a:t>
            </a:r>
            <a:r>
              <a:rPr lang="ja-JP" altLang="en-US" sz="1600" dirty="0" smtClean="0">
                <a:latin typeface="Arial" pitchFamily="34" charset="0"/>
                <a:ea typeface="メイリオ" pitchFamily="50" charset="-128"/>
                <a:cs typeface="Arial" pitchFamily="34" charset="0"/>
              </a:rPr>
              <a:t>ピクセル集合体</a:t>
            </a:r>
            <a:r>
              <a:rPr lang="en-US" altLang="ja-JP" sz="1600" dirty="0" smtClean="0">
                <a:latin typeface="Arial" pitchFamily="34" charset="0"/>
                <a:ea typeface="メイリオ" pitchFamily="50" charset="-128"/>
                <a:cs typeface="Arial" pitchFamily="34" charset="0"/>
              </a:rPr>
              <a:t>)</a:t>
            </a:r>
            <a:br>
              <a:rPr lang="en-US" altLang="ja-JP" sz="1600" dirty="0" smtClean="0">
                <a:latin typeface="Arial" pitchFamily="34" charset="0"/>
                <a:ea typeface="メイリオ" pitchFamily="50" charset="-128"/>
                <a:cs typeface="Arial" pitchFamily="34" charset="0"/>
              </a:rPr>
            </a:br>
            <a:r>
              <a:rPr lang="ja-JP" altLang="en-US" sz="2000" dirty="0" smtClean="0">
                <a:latin typeface="Arial" pitchFamily="34" charset="0"/>
                <a:ea typeface="メイリオ" pitchFamily="50" charset="-128"/>
                <a:cs typeface="Arial" pitchFamily="34" charset="0"/>
              </a:rPr>
              <a:t>の各列ごとに</a:t>
            </a:r>
            <a:r>
              <a:rPr lang="en-US" altLang="ja-JP" sz="2000" dirty="0" smtClean="0">
                <a:latin typeface="Arial" pitchFamily="34" charset="0"/>
                <a:ea typeface="メイリオ" pitchFamily="50" charset="-128"/>
                <a:cs typeface="Arial" pitchFamily="34" charset="0"/>
              </a:rPr>
              <a:t>OR</a:t>
            </a:r>
            <a:r>
              <a:rPr lang="ja-JP" altLang="en-US" sz="2000" dirty="0" smtClean="0">
                <a:latin typeface="Arial" pitchFamily="34" charset="0"/>
                <a:ea typeface="メイリオ" pitchFamily="50" charset="-128"/>
                <a:cs typeface="Arial" pitchFamily="34" charset="0"/>
              </a:rPr>
              <a:t>をとり、</a:t>
            </a:r>
            <a:r>
              <a:rPr lang="en-US" altLang="ja-JP" sz="2000" dirty="0" smtClean="0">
                <a:latin typeface="Arial" pitchFamily="34" charset="0"/>
                <a:ea typeface="メイリオ" pitchFamily="50" charset="-128"/>
                <a:cs typeface="Arial" pitchFamily="34" charset="0"/>
              </a:rPr>
              <a:t/>
            </a:r>
            <a:br>
              <a:rPr lang="en-US" altLang="ja-JP" sz="2000" dirty="0" smtClean="0">
                <a:latin typeface="Arial" pitchFamily="34" charset="0"/>
                <a:ea typeface="メイリオ" pitchFamily="50" charset="-128"/>
                <a:cs typeface="Arial" pitchFamily="34" charset="0"/>
              </a:rPr>
            </a:br>
            <a:r>
              <a:rPr lang="ja-JP" altLang="en-US" sz="2000" dirty="0" smtClean="0">
                <a:latin typeface="Arial" pitchFamily="34" charset="0"/>
                <a:ea typeface="メイリオ" pitchFamily="50" charset="-128"/>
                <a:cs typeface="Arial" pitchFamily="34" charset="0"/>
              </a:rPr>
              <a:t>処理回路へ送る</a:t>
            </a:r>
            <a:endParaRPr lang="en-US" altLang="ja-JP" sz="2000" dirty="0">
              <a:latin typeface="Arial" pitchFamily="34" charset="0"/>
              <a:ea typeface="メイリオ" pitchFamily="50" charset="-128"/>
              <a:cs typeface="Arial" pitchFamily="34" charset="0"/>
            </a:endParaRPr>
          </a:p>
        </p:txBody>
      </p:sp>
      <p:sp>
        <p:nvSpPr>
          <p:cNvPr id="12" name="テキスト ボックス 11"/>
          <p:cNvSpPr txBox="1"/>
          <p:nvPr/>
        </p:nvSpPr>
        <p:spPr>
          <a:xfrm>
            <a:off x="163746" y="4119812"/>
            <a:ext cx="8854125" cy="1631216"/>
          </a:xfrm>
          <a:prstGeom prst="rect">
            <a:avLst/>
          </a:prstGeom>
          <a:solidFill>
            <a:schemeClr val="accent6">
              <a:lumMod val="20000"/>
              <a:lumOff val="80000"/>
            </a:schemeClr>
          </a:solidFill>
        </p:spPr>
        <p:txBody>
          <a:bodyPr wrap="square" rtlCol="0">
            <a:spAutoFit/>
          </a:bodyPr>
          <a:lstStyle/>
          <a:p>
            <a:pPr marL="285750" indent="-285750">
              <a:buFont typeface="Arial" pitchFamily="34" charset="0"/>
              <a:buChar char="•"/>
            </a:pPr>
            <a:r>
              <a:rPr kumimoji="1" lang="ja-JP" altLang="en-US" sz="2000" dirty="0" smtClean="0">
                <a:latin typeface="メイリオ" pitchFamily="50" charset="-128"/>
                <a:ea typeface="メイリオ" pitchFamily="50" charset="-128"/>
                <a:cs typeface="メイリオ" pitchFamily="50" charset="-128"/>
              </a:rPr>
              <a:t>ピクセル型に対するメリット</a:t>
            </a:r>
            <a:r>
              <a:rPr kumimoji="1" lang="en-US" altLang="ja-JP" sz="2000" dirty="0" smtClean="0">
                <a:latin typeface="メイリオ" pitchFamily="50" charset="-128"/>
                <a:ea typeface="メイリオ" pitchFamily="50" charset="-128"/>
                <a:cs typeface="メイリオ" pitchFamily="50" charset="-128"/>
              </a:rPr>
              <a:t/>
            </a:r>
            <a:br>
              <a:rPr kumimoji="1" lang="en-US" altLang="ja-JP" sz="2000" dirty="0" smtClean="0">
                <a:latin typeface="メイリオ" pitchFamily="50" charset="-128"/>
                <a:ea typeface="メイリオ" pitchFamily="50" charset="-128"/>
                <a:cs typeface="メイリオ" pitchFamily="50" charset="-128"/>
              </a:rPr>
            </a:br>
            <a:r>
              <a:rPr kumimoji="1" lang="ja-JP" altLang="en-US" sz="2000" u="sng" dirty="0" smtClean="0">
                <a:solidFill>
                  <a:srgbClr val="FF0000"/>
                </a:solidFill>
                <a:latin typeface="メイリオ" pitchFamily="50" charset="-128"/>
                <a:ea typeface="メイリオ" pitchFamily="50" charset="-128"/>
                <a:cs typeface="メイリオ" pitchFamily="50" charset="-128"/>
              </a:rPr>
              <a:t>位置分解能の改善</a:t>
            </a:r>
            <a:r>
              <a:rPr kumimoji="1" lang="ja-JP" altLang="en-US" sz="2000" dirty="0" smtClean="0">
                <a:latin typeface="メイリオ" pitchFamily="50" charset="-128"/>
                <a:ea typeface="メイリオ" pitchFamily="50" charset="-128"/>
                <a:cs typeface="メイリオ" pitchFamily="50" charset="-128"/>
              </a:rPr>
              <a:t>（処理回路数：</a:t>
            </a:r>
            <a:r>
              <a:rPr kumimoji="1" lang="en-US" altLang="ja-JP" sz="2000" dirty="0" smtClean="0">
                <a:latin typeface="Arial" pitchFamily="34" charset="0"/>
                <a:ea typeface="メイリオ" pitchFamily="50" charset="-128"/>
                <a:cs typeface="Arial" pitchFamily="34" charset="0"/>
              </a:rPr>
              <a:t>n</a:t>
            </a:r>
            <a:r>
              <a:rPr kumimoji="1" lang="en-US" altLang="ja-JP" sz="2000" baseline="30000" dirty="0" smtClean="0">
                <a:latin typeface="Arial" pitchFamily="34" charset="0"/>
                <a:ea typeface="メイリオ" pitchFamily="50" charset="-128"/>
                <a:cs typeface="Arial" pitchFamily="34" charset="0"/>
              </a:rPr>
              <a:t>2</a:t>
            </a:r>
            <a:r>
              <a:rPr kumimoji="1" lang="en-US" altLang="ja-JP" sz="2000" dirty="0" smtClean="0">
                <a:latin typeface="Arial" pitchFamily="34" charset="0"/>
                <a:ea typeface="メイリオ" pitchFamily="50" charset="-128"/>
                <a:cs typeface="Arial" pitchFamily="34" charset="0"/>
              </a:rPr>
              <a:t> </a:t>
            </a:r>
            <a:r>
              <a:rPr kumimoji="1" lang="en-US" altLang="ja-JP" sz="2000" dirty="0" smtClean="0">
                <a:latin typeface="Arial" pitchFamily="34" charset="0"/>
                <a:ea typeface="メイリオ" pitchFamily="50" charset="-128"/>
                <a:cs typeface="Arial" pitchFamily="34" charset="0"/>
                <a:sym typeface="Wingdings" pitchFamily="2" charset="2"/>
              </a:rPr>
              <a:t> 2n</a:t>
            </a:r>
            <a:r>
              <a:rPr lang="en-US" altLang="ja-JP" sz="2000" dirty="0" smtClean="0">
                <a:latin typeface="Arial" pitchFamily="34" charset="0"/>
                <a:ea typeface="メイリオ" pitchFamily="50" charset="-128"/>
                <a:cs typeface="Arial" pitchFamily="34" charset="0"/>
                <a:sym typeface="Wingdings" pitchFamily="2" charset="2"/>
              </a:rPr>
              <a:t>, </a:t>
            </a:r>
            <a:r>
              <a:rPr lang="ja-JP" altLang="en-US" sz="2000" dirty="0" smtClean="0">
                <a:latin typeface="Arial" pitchFamily="34" charset="0"/>
                <a:ea typeface="メイリオ" pitchFamily="50" charset="-128"/>
                <a:cs typeface="Arial" pitchFamily="34" charset="0"/>
                <a:sym typeface="Wingdings" pitchFamily="2" charset="2"/>
              </a:rPr>
              <a:t>ピクセルサイズの制限緩和</a:t>
            </a:r>
            <a:r>
              <a:rPr kumimoji="1" lang="ja-JP" altLang="en-US" sz="2000" dirty="0" smtClean="0">
                <a:latin typeface="メイリオ" pitchFamily="50" charset="-128"/>
                <a:ea typeface="メイリオ" pitchFamily="50" charset="-128"/>
                <a:cs typeface="メイリオ" pitchFamily="50" charset="-128"/>
              </a:rPr>
              <a:t>）</a:t>
            </a:r>
            <a:r>
              <a:rPr kumimoji="1" lang="en-US" altLang="ja-JP" sz="2000" dirty="0" smtClean="0">
                <a:latin typeface="メイリオ" pitchFamily="50" charset="-128"/>
                <a:ea typeface="メイリオ" pitchFamily="50" charset="-128"/>
                <a:cs typeface="メイリオ" pitchFamily="50" charset="-128"/>
              </a:rPr>
              <a:t/>
            </a:r>
            <a:br>
              <a:rPr kumimoji="1" lang="en-US" altLang="ja-JP" sz="2000" dirty="0" smtClean="0">
                <a:latin typeface="メイリオ" pitchFamily="50" charset="-128"/>
                <a:ea typeface="メイリオ" pitchFamily="50" charset="-128"/>
                <a:cs typeface="メイリオ" pitchFamily="50" charset="-128"/>
              </a:rPr>
            </a:br>
            <a:endParaRPr kumimoji="1" lang="en-US" altLang="ja-JP" sz="2000" dirty="0" smtClean="0">
              <a:latin typeface="メイリオ" pitchFamily="50" charset="-128"/>
              <a:ea typeface="メイリオ" pitchFamily="50" charset="-128"/>
              <a:cs typeface="メイリオ" pitchFamily="50" charset="-128"/>
            </a:endParaRPr>
          </a:p>
          <a:p>
            <a:pPr marL="285750" indent="-285750">
              <a:buFont typeface="Arial" pitchFamily="34" charset="0"/>
              <a:buChar char="•"/>
            </a:pPr>
            <a:r>
              <a:rPr lang="ja-JP" altLang="en-US" sz="2000" dirty="0" smtClean="0">
                <a:latin typeface="メイリオ" pitchFamily="50" charset="-128"/>
                <a:ea typeface="メイリオ" pitchFamily="50" charset="-128"/>
                <a:cs typeface="メイリオ" pitchFamily="50" charset="-128"/>
              </a:rPr>
              <a:t>ストリップに対するメリット</a:t>
            </a:r>
            <a:r>
              <a:rPr lang="en-US" altLang="ja-JP" sz="2000" dirty="0" smtClean="0">
                <a:latin typeface="メイリオ" pitchFamily="50" charset="-128"/>
                <a:ea typeface="メイリオ" pitchFamily="50" charset="-128"/>
                <a:cs typeface="メイリオ" pitchFamily="50" charset="-128"/>
              </a:rPr>
              <a:t/>
            </a:r>
            <a:br>
              <a:rPr lang="en-US" altLang="ja-JP" sz="2000" dirty="0" smtClean="0">
                <a:latin typeface="メイリオ" pitchFamily="50" charset="-128"/>
                <a:ea typeface="メイリオ" pitchFamily="50" charset="-128"/>
                <a:cs typeface="メイリオ" pitchFamily="50" charset="-128"/>
              </a:rPr>
            </a:br>
            <a:r>
              <a:rPr lang="ja-JP" altLang="en-US" sz="2000" u="sng" dirty="0" smtClean="0">
                <a:solidFill>
                  <a:srgbClr val="FF0000"/>
                </a:solidFill>
                <a:latin typeface="メイリオ" pitchFamily="50" charset="-128"/>
                <a:ea typeface="メイリオ" pitchFamily="50" charset="-128"/>
                <a:cs typeface="メイリオ" pitchFamily="50" charset="-128"/>
              </a:rPr>
              <a:t>ゴースト発生、占有率の低下</a:t>
            </a:r>
            <a:endParaRPr lang="en-US" altLang="ja-JP" sz="2000" u="sng" dirty="0">
              <a:solidFill>
                <a:srgbClr val="FF0000"/>
              </a:solidFill>
              <a:latin typeface="メイリオ" pitchFamily="50" charset="-128"/>
              <a:ea typeface="メイリオ" pitchFamily="50" charset="-128"/>
              <a:cs typeface="メイリオ" pitchFamily="50" charset="-128"/>
            </a:endParaRPr>
          </a:p>
        </p:txBody>
      </p:sp>
      <p:sp>
        <p:nvSpPr>
          <p:cNvPr id="13" name="右矢印 12"/>
          <p:cNvSpPr/>
          <p:nvPr/>
        </p:nvSpPr>
        <p:spPr>
          <a:xfrm>
            <a:off x="1496577" y="5957294"/>
            <a:ext cx="648073" cy="35202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574496" y="5752336"/>
            <a:ext cx="6768752" cy="707886"/>
          </a:xfrm>
          <a:prstGeom prst="rect">
            <a:avLst/>
          </a:prstGeom>
          <a:noFill/>
        </p:spPr>
        <p:txBody>
          <a:bodyPr wrap="square" rtlCol="0">
            <a:spAutoFit/>
          </a:bodyPr>
          <a:lstStyle/>
          <a:p>
            <a:pPr algn="ctr"/>
            <a:r>
              <a:rPr lang="ja-JP" altLang="en-US" sz="2000" dirty="0" smtClean="0">
                <a:latin typeface="メイリオ" pitchFamily="50" charset="-128"/>
                <a:ea typeface="メイリオ" pitchFamily="50" charset="-128"/>
                <a:cs typeface="メイリオ" pitchFamily="50" charset="-128"/>
              </a:rPr>
              <a:t>要求に応じて</a:t>
            </a:r>
            <a:r>
              <a:rPr lang="en-US" altLang="ja-JP" sz="2000" dirty="0" smtClean="0">
                <a:latin typeface="Arial" pitchFamily="34" charset="0"/>
                <a:ea typeface="メイリオ" pitchFamily="50" charset="-128"/>
                <a:cs typeface="Arial" pitchFamily="34" charset="0"/>
              </a:rPr>
              <a:t>OR</a:t>
            </a:r>
            <a:r>
              <a:rPr lang="ja-JP" altLang="en-US" sz="2000" dirty="0" smtClean="0">
                <a:latin typeface="Arial" pitchFamily="34" charset="0"/>
                <a:ea typeface="メイリオ" pitchFamily="50" charset="-128"/>
                <a:cs typeface="Arial" pitchFamily="34" charset="0"/>
              </a:rPr>
              <a:t>数を変更することで、</a:t>
            </a:r>
            <a:r>
              <a:rPr lang="en-US" altLang="ja-JP" sz="2000" dirty="0" smtClean="0">
                <a:latin typeface="Arial" pitchFamily="34" charset="0"/>
                <a:ea typeface="メイリオ" pitchFamily="50" charset="-128"/>
                <a:cs typeface="Arial" pitchFamily="34" charset="0"/>
              </a:rPr>
              <a:t/>
            </a:r>
            <a:br>
              <a:rPr lang="en-US" altLang="ja-JP" sz="2000" dirty="0" smtClean="0">
                <a:latin typeface="Arial" pitchFamily="34" charset="0"/>
                <a:ea typeface="メイリオ" pitchFamily="50" charset="-128"/>
                <a:cs typeface="Arial" pitchFamily="34" charset="0"/>
              </a:rPr>
            </a:br>
            <a:r>
              <a:rPr lang="ja-JP" altLang="en-US" sz="2000" dirty="0" smtClean="0">
                <a:latin typeface="Arial" pitchFamily="34" charset="0"/>
                <a:ea typeface="メイリオ" pitchFamily="50" charset="-128"/>
                <a:cs typeface="Arial" pitchFamily="34" charset="0"/>
              </a:rPr>
              <a:t>性能に応じた</a:t>
            </a:r>
            <a:r>
              <a:rPr lang="ja-JP" altLang="en-US" sz="2000" dirty="0">
                <a:latin typeface="Arial" pitchFamily="34" charset="0"/>
                <a:ea typeface="メイリオ" pitchFamily="50" charset="-128"/>
                <a:cs typeface="Arial" pitchFamily="34" charset="0"/>
              </a:rPr>
              <a:t>柔軟な</a:t>
            </a:r>
            <a:r>
              <a:rPr lang="ja-JP" altLang="en-US" sz="2000" dirty="0" smtClean="0">
                <a:latin typeface="Arial" pitchFamily="34" charset="0"/>
                <a:ea typeface="メイリオ" pitchFamily="50" charset="-128"/>
                <a:cs typeface="Arial" pitchFamily="34" charset="0"/>
              </a:rPr>
              <a:t>対応が可能。</a:t>
            </a:r>
            <a:endParaRPr kumimoji="1" lang="ja-JP" altLang="en-US" sz="20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71601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physics\Desktop\PIXOR_1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74" y="1343146"/>
            <a:ext cx="6588224" cy="280507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en-US" altLang="ja-JP" dirty="0" smtClean="0">
                <a:latin typeface="Arial" pitchFamily="34" charset="0"/>
                <a:cs typeface="Arial" pitchFamily="34" charset="0"/>
              </a:rPr>
              <a:t>PIXOR1</a:t>
            </a:r>
            <a:r>
              <a:rPr kumimoji="1" lang="ja-JP" altLang="en-US" dirty="0" smtClean="0">
                <a:latin typeface="Arial" pitchFamily="34" charset="0"/>
                <a:cs typeface="Arial" pitchFamily="34" charset="0"/>
              </a:rPr>
              <a:t>の</a:t>
            </a:r>
            <a:r>
              <a:rPr lang="ja-JP" altLang="en-US" dirty="0" smtClean="0">
                <a:latin typeface="Arial" pitchFamily="34" charset="0"/>
                <a:cs typeface="Arial" pitchFamily="34" charset="0"/>
              </a:rPr>
              <a:t>試験</a:t>
            </a:r>
            <a:r>
              <a:rPr lang="ja-JP" altLang="en-US" dirty="0">
                <a:latin typeface="Arial" pitchFamily="34" charset="0"/>
                <a:cs typeface="Arial" pitchFamily="34" charset="0"/>
              </a:rPr>
              <a:t>概要</a:t>
            </a:r>
            <a:endParaRPr kumimoji="1" lang="ja-JP" altLang="en-US" dirty="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7</a:t>
            </a:fld>
            <a:endParaRPr kumimoji="1" lang="ja-JP" altLang="en-US"/>
          </a:p>
        </p:txBody>
      </p:sp>
      <p:sp>
        <p:nvSpPr>
          <p:cNvPr id="10" name="角丸四角形 9"/>
          <p:cNvSpPr/>
          <p:nvPr/>
        </p:nvSpPr>
        <p:spPr>
          <a:xfrm>
            <a:off x="-7851401" y="2926833"/>
            <a:ext cx="1440160" cy="1008112"/>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000" dirty="0" smtClean="0">
                <a:solidFill>
                  <a:schemeClr val="tx1"/>
                </a:solidFill>
                <a:latin typeface="Arial" pitchFamily="34" charset="0"/>
                <a:cs typeface="Arial" pitchFamily="34" charset="0"/>
              </a:rPr>
              <a:t>PIXOR</a:t>
            </a:r>
            <a:br>
              <a:rPr lang="en-US" altLang="ja-JP" sz="2000" dirty="0" smtClean="0">
                <a:solidFill>
                  <a:schemeClr val="tx1"/>
                </a:solidFill>
                <a:latin typeface="Arial" pitchFamily="34" charset="0"/>
                <a:cs typeface="Arial" pitchFamily="34" charset="0"/>
              </a:rPr>
            </a:br>
            <a:r>
              <a:rPr lang="ja-JP" altLang="en-US" sz="2000" dirty="0" smtClean="0">
                <a:solidFill>
                  <a:schemeClr val="tx1"/>
                </a:solidFill>
                <a:latin typeface="メイリオ" pitchFamily="50" charset="-128"/>
                <a:ea typeface="メイリオ" pitchFamily="50" charset="-128"/>
                <a:cs typeface="メイリオ" pitchFamily="50" charset="-128"/>
              </a:rPr>
              <a:t>構造</a:t>
            </a:r>
            <a:endParaRPr kumimoji="1" lang="ja-JP" altLang="en-US" sz="2000" dirty="0">
              <a:solidFill>
                <a:schemeClr val="tx1"/>
              </a:solidFill>
              <a:latin typeface="Arial" pitchFamily="34" charset="0"/>
              <a:cs typeface="Arial" pitchFamily="34" charset="0"/>
            </a:endParaRPr>
          </a:p>
        </p:txBody>
      </p:sp>
      <p:sp>
        <p:nvSpPr>
          <p:cNvPr id="11" name="角丸四角形 10"/>
          <p:cNvSpPr/>
          <p:nvPr/>
        </p:nvSpPr>
        <p:spPr>
          <a:xfrm>
            <a:off x="-5587914" y="2926836"/>
            <a:ext cx="1440160" cy="1008112"/>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000" dirty="0" smtClean="0">
                <a:solidFill>
                  <a:schemeClr val="tx1"/>
                </a:solidFill>
                <a:latin typeface="メイリオ" pitchFamily="50" charset="-128"/>
                <a:ea typeface="メイリオ" pitchFamily="50" charset="-128"/>
                <a:cs typeface="メイリオ" pitchFamily="50" charset="-128"/>
              </a:rPr>
              <a:t>アナログ</a:t>
            </a:r>
            <a:r>
              <a:rPr kumimoji="1" lang="en-US" altLang="ja-JP" sz="2000" dirty="0" smtClean="0">
                <a:solidFill>
                  <a:schemeClr val="tx1"/>
                </a:solidFill>
                <a:latin typeface="メイリオ" pitchFamily="50" charset="-128"/>
                <a:ea typeface="メイリオ" pitchFamily="50" charset="-128"/>
                <a:cs typeface="メイリオ" pitchFamily="50" charset="-128"/>
              </a:rPr>
              <a:t/>
            </a:r>
            <a:br>
              <a:rPr kumimoji="1" lang="en-US" altLang="ja-JP" sz="2000" dirty="0" smtClean="0">
                <a:solidFill>
                  <a:schemeClr val="tx1"/>
                </a:solidFill>
                <a:latin typeface="メイリオ" pitchFamily="50" charset="-128"/>
                <a:ea typeface="メイリオ" pitchFamily="50" charset="-128"/>
                <a:cs typeface="メイリオ" pitchFamily="50" charset="-128"/>
              </a:rPr>
            </a:br>
            <a:r>
              <a:rPr kumimoji="1" lang="ja-JP" altLang="en-US" sz="2000" dirty="0" smtClean="0">
                <a:solidFill>
                  <a:schemeClr val="tx1"/>
                </a:solidFill>
                <a:latin typeface="メイリオ" pitchFamily="50" charset="-128"/>
                <a:ea typeface="メイリオ" pitchFamily="50" charset="-128"/>
                <a:cs typeface="メイリオ" pitchFamily="50" charset="-128"/>
              </a:rPr>
              <a:t>回路部</a:t>
            </a:r>
            <a:endParaRPr kumimoji="1" lang="ja-JP" altLang="en-US" sz="2000" dirty="0">
              <a:solidFill>
                <a:schemeClr val="tx1"/>
              </a:solidFill>
              <a:latin typeface="メイリオ" pitchFamily="50" charset="-128"/>
              <a:ea typeface="メイリオ" pitchFamily="50" charset="-128"/>
              <a:cs typeface="メイリオ" pitchFamily="50" charset="-128"/>
            </a:endParaRPr>
          </a:p>
        </p:txBody>
      </p:sp>
      <p:sp>
        <p:nvSpPr>
          <p:cNvPr id="12" name="角丸四角形 11"/>
          <p:cNvSpPr/>
          <p:nvPr/>
        </p:nvSpPr>
        <p:spPr>
          <a:xfrm>
            <a:off x="-3275106" y="2926839"/>
            <a:ext cx="1440160" cy="1008112"/>
          </a:xfrm>
          <a:prstGeom prst="roundRect">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000" dirty="0">
                <a:solidFill>
                  <a:schemeClr val="tx1"/>
                </a:solidFill>
                <a:latin typeface="メイリオ" pitchFamily="50" charset="-128"/>
                <a:ea typeface="メイリオ" pitchFamily="50" charset="-128"/>
                <a:cs typeface="メイリオ" pitchFamily="50" charset="-128"/>
              </a:rPr>
              <a:t>デジタル</a:t>
            </a:r>
            <a:r>
              <a:rPr kumimoji="1" lang="en-US" altLang="ja-JP" sz="2000" dirty="0" smtClean="0">
                <a:solidFill>
                  <a:schemeClr val="tx1"/>
                </a:solidFill>
                <a:latin typeface="メイリオ" pitchFamily="50" charset="-128"/>
                <a:ea typeface="メイリオ" pitchFamily="50" charset="-128"/>
                <a:cs typeface="メイリオ" pitchFamily="50" charset="-128"/>
              </a:rPr>
              <a:t/>
            </a:r>
            <a:br>
              <a:rPr kumimoji="1" lang="en-US" altLang="ja-JP" sz="2000" dirty="0" smtClean="0">
                <a:solidFill>
                  <a:schemeClr val="tx1"/>
                </a:solidFill>
                <a:latin typeface="メイリオ" pitchFamily="50" charset="-128"/>
                <a:ea typeface="メイリオ" pitchFamily="50" charset="-128"/>
                <a:cs typeface="メイリオ" pitchFamily="50" charset="-128"/>
              </a:rPr>
            </a:br>
            <a:r>
              <a:rPr kumimoji="1" lang="ja-JP" altLang="en-US" sz="2000" dirty="0" smtClean="0">
                <a:solidFill>
                  <a:schemeClr val="tx1"/>
                </a:solidFill>
                <a:latin typeface="メイリオ" pitchFamily="50" charset="-128"/>
                <a:ea typeface="メイリオ" pitchFamily="50" charset="-128"/>
                <a:cs typeface="メイリオ" pitchFamily="50" charset="-128"/>
              </a:rPr>
              <a:t>回路部</a:t>
            </a:r>
            <a:endParaRPr kumimoji="1" lang="ja-JP" altLang="en-US" sz="2000" dirty="0">
              <a:solidFill>
                <a:schemeClr val="tx1"/>
              </a:solidFill>
              <a:latin typeface="メイリオ" pitchFamily="50" charset="-128"/>
              <a:ea typeface="メイリオ" pitchFamily="50" charset="-128"/>
              <a:cs typeface="メイリオ" pitchFamily="50" charset="-128"/>
            </a:endParaRPr>
          </a:p>
        </p:txBody>
      </p:sp>
      <p:cxnSp>
        <p:nvCxnSpPr>
          <p:cNvPr id="14" name="直線矢印コネクタ 13"/>
          <p:cNvCxnSpPr>
            <a:stCxn id="10" idx="3"/>
            <a:endCxn id="11" idx="1"/>
          </p:cNvCxnSpPr>
          <p:nvPr/>
        </p:nvCxnSpPr>
        <p:spPr>
          <a:xfrm>
            <a:off x="-6411241" y="3430889"/>
            <a:ext cx="823327" cy="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127681" y="3430892"/>
            <a:ext cx="823327" cy="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39294" y="4488517"/>
            <a:ext cx="8640960" cy="2000548"/>
          </a:xfrm>
          <a:prstGeom prst="rect">
            <a:avLst/>
          </a:prstGeom>
          <a:noFill/>
        </p:spPr>
        <p:txBody>
          <a:bodyPr wrap="square" rtlCol="0">
            <a:spAutoFit/>
          </a:bodyPr>
          <a:lstStyle/>
          <a:p>
            <a:pPr marL="285750" indent="-285750">
              <a:buFont typeface="Wingdings" pitchFamily="2" charset="2"/>
              <a:buChar char="p"/>
            </a:pPr>
            <a:r>
              <a:rPr lang="ja-JP" altLang="en-US" sz="2000" dirty="0" smtClean="0">
                <a:latin typeface="メイリオ" pitchFamily="50" charset="-128"/>
                <a:ea typeface="メイリオ" pitchFamily="50" charset="-128"/>
                <a:cs typeface="メイリオ" pitchFamily="50" charset="-128"/>
              </a:rPr>
              <a:t>今回、アナログ波形（</a:t>
            </a:r>
            <a:r>
              <a:rPr lang="en-US" altLang="ja-JP" sz="2000" dirty="0" smtClean="0">
                <a:latin typeface="Arial" pitchFamily="34" charset="0"/>
                <a:ea typeface="メイリオ" pitchFamily="50" charset="-128"/>
                <a:cs typeface="Arial" pitchFamily="34" charset="0"/>
              </a:rPr>
              <a:t>Shaper</a:t>
            </a:r>
            <a:r>
              <a:rPr lang="ja-JP" altLang="en-US" sz="2000" dirty="0" smtClean="0">
                <a:latin typeface="Arial" pitchFamily="34" charset="0"/>
                <a:ea typeface="メイリオ" pitchFamily="50" charset="-128"/>
                <a:cs typeface="Arial" pitchFamily="34" charset="0"/>
              </a:rPr>
              <a:t>出力</a:t>
            </a:r>
            <a:r>
              <a:rPr lang="ja-JP" altLang="en-US" sz="2000" dirty="0" smtClean="0">
                <a:latin typeface="メイリオ" pitchFamily="50" charset="-128"/>
                <a:ea typeface="メイリオ" pitchFamily="50" charset="-128"/>
                <a:cs typeface="メイリオ" pitchFamily="50" charset="-128"/>
              </a:rPr>
              <a:t>）を観測</a:t>
            </a:r>
            <a:endParaRPr lang="en-US" altLang="ja-JP" sz="2000" dirty="0" smtClean="0">
              <a:latin typeface="メイリオ" pitchFamily="50" charset="-128"/>
              <a:ea typeface="メイリオ" pitchFamily="50" charset="-128"/>
              <a:cs typeface="メイリオ" pitchFamily="50" charset="-128"/>
              <a:sym typeface="Wingdings" pitchFamily="2" charset="2"/>
            </a:endParaRPr>
          </a:p>
          <a:p>
            <a:pPr marL="800100" lvl="1" indent="-342900">
              <a:buFont typeface="Arial" pitchFamily="34" charset="0"/>
              <a:buChar char="•"/>
            </a:pPr>
            <a:r>
              <a:rPr lang="ja-JP" altLang="en-US" sz="2000" dirty="0" smtClean="0">
                <a:latin typeface="メイリオ" pitchFamily="50" charset="-128"/>
                <a:ea typeface="メイリオ" pitchFamily="50" charset="-128"/>
                <a:cs typeface="メイリオ" pitchFamily="50" charset="-128"/>
                <a:sym typeface="Wingdings" pitchFamily="2" charset="2"/>
              </a:rPr>
              <a:t>テストパルス</a:t>
            </a:r>
            <a:endParaRPr lang="en-US" altLang="ja-JP" sz="2000" dirty="0" smtClean="0">
              <a:latin typeface="メイリオ" pitchFamily="50" charset="-128"/>
              <a:ea typeface="メイリオ" pitchFamily="50" charset="-128"/>
              <a:cs typeface="メイリオ" pitchFamily="50" charset="-128"/>
              <a:sym typeface="Wingdings" pitchFamily="2" charset="2"/>
            </a:endParaRPr>
          </a:p>
          <a:p>
            <a:pPr marL="800100" lvl="1" indent="-342900">
              <a:buFont typeface="Arial" pitchFamily="34" charset="0"/>
              <a:buChar char="•"/>
            </a:pPr>
            <a:r>
              <a:rPr lang="en-US" altLang="ja-JP" sz="2000" dirty="0" smtClean="0">
                <a:latin typeface="Arial" pitchFamily="34" charset="0"/>
                <a:ea typeface="メイリオ" pitchFamily="50" charset="-128"/>
                <a:cs typeface="Arial" pitchFamily="34" charset="0"/>
                <a:sym typeface="Wingdings" pitchFamily="2" charset="2"/>
              </a:rPr>
              <a:t>Sr-90</a:t>
            </a:r>
            <a:r>
              <a:rPr lang="ja-JP" altLang="en-US" sz="2000" dirty="0" smtClean="0">
                <a:latin typeface="Arial" pitchFamily="34" charset="0"/>
                <a:ea typeface="メイリオ" pitchFamily="50" charset="-128"/>
                <a:cs typeface="Arial" pitchFamily="34" charset="0"/>
                <a:sym typeface="Wingdings" pitchFamily="2" charset="2"/>
              </a:rPr>
              <a:t>（</a:t>
            </a:r>
            <a:r>
              <a:rPr lang="en-US" altLang="ja-JP" sz="2000" dirty="0" smtClean="0">
                <a:latin typeface="Symbol" pitchFamily="18" charset="2"/>
                <a:ea typeface="メイリオ" pitchFamily="50" charset="-128"/>
                <a:cs typeface="Arial" pitchFamily="34" charset="0"/>
                <a:sym typeface="Wingdings" pitchFamily="2" charset="2"/>
              </a:rPr>
              <a:t>b</a:t>
            </a:r>
            <a:r>
              <a:rPr lang="ja-JP" altLang="en-US" sz="2000" dirty="0" smtClean="0">
                <a:latin typeface="Symbol" pitchFamily="18" charset="2"/>
                <a:ea typeface="メイリオ" pitchFamily="50" charset="-128"/>
                <a:cs typeface="Arial" pitchFamily="34" charset="0"/>
                <a:sym typeface="Wingdings" pitchFamily="2" charset="2"/>
              </a:rPr>
              <a:t>線源</a:t>
            </a:r>
            <a:r>
              <a:rPr lang="ja-JP" altLang="en-US" sz="2000" dirty="0" smtClean="0">
                <a:latin typeface="Arial" pitchFamily="34" charset="0"/>
                <a:ea typeface="メイリオ" pitchFamily="50" charset="-128"/>
                <a:cs typeface="Arial" pitchFamily="34" charset="0"/>
                <a:sym typeface="Wingdings" pitchFamily="2" charset="2"/>
              </a:rPr>
              <a:t>）</a:t>
            </a:r>
            <a:r>
              <a:rPr lang="en-US" altLang="ja-JP" sz="2000" dirty="0" smtClean="0">
                <a:latin typeface="Arial" pitchFamily="34" charset="0"/>
                <a:ea typeface="メイリオ" pitchFamily="50" charset="-128"/>
                <a:cs typeface="Arial" pitchFamily="34" charset="0"/>
                <a:sym typeface="Wingdings" pitchFamily="2" charset="2"/>
              </a:rPr>
              <a:t/>
            </a:r>
            <a:br>
              <a:rPr lang="en-US" altLang="ja-JP" sz="2000" dirty="0" smtClean="0">
                <a:latin typeface="Arial" pitchFamily="34" charset="0"/>
                <a:ea typeface="メイリオ" pitchFamily="50" charset="-128"/>
                <a:cs typeface="Arial" pitchFamily="34" charset="0"/>
                <a:sym typeface="Wingdings" pitchFamily="2" charset="2"/>
              </a:rPr>
            </a:br>
            <a:r>
              <a:rPr lang="ja-JP" altLang="en-US" sz="2000" dirty="0" smtClean="0">
                <a:latin typeface="Arial" pitchFamily="34" charset="0"/>
                <a:ea typeface="メイリオ" pitchFamily="50" charset="-128"/>
                <a:cs typeface="Arial" pitchFamily="34" charset="0"/>
                <a:sym typeface="Wingdings" pitchFamily="2" charset="2"/>
              </a:rPr>
              <a:t>に対する応答波形を観測した</a:t>
            </a:r>
            <a:endParaRPr lang="en-US" altLang="ja-JP" sz="2000" dirty="0" smtClean="0">
              <a:latin typeface="Arial" pitchFamily="34" charset="0"/>
              <a:ea typeface="メイリオ" pitchFamily="50" charset="-128"/>
              <a:cs typeface="Arial" pitchFamily="34" charset="0"/>
              <a:sym typeface="Wingdings" pitchFamily="2" charset="2"/>
            </a:endParaRPr>
          </a:p>
          <a:p>
            <a:pPr marL="800100" lvl="1" indent="-342900">
              <a:buFont typeface="Wingdings" pitchFamily="2" charset="2"/>
              <a:buChar char="Ø"/>
            </a:pPr>
            <a:r>
              <a:rPr lang="ja-JP" altLang="en-US" sz="2200" u="sng" dirty="0">
                <a:solidFill>
                  <a:srgbClr val="FF0000"/>
                </a:solidFill>
                <a:latin typeface="Arial" pitchFamily="34" charset="0"/>
                <a:ea typeface="メイリオ" pitchFamily="50" charset="-128"/>
                <a:cs typeface="Arial" pitchFamily="34" charset="0"/>
              </a:rPr>
              <a:t>サーキット</a:t>
            </a:r>
            <a:r>
              <a:rPr kumimoji="1" lang="ja-JP" altLang="en-US" sz="2200" u="sng" dirty="0" smtClean="0">
                <a:solidFill>
                  <a:srgbClr val="FF0000"/>
                </a:solidFill>
                <a:latin typeface="Arial" pitchFamily="34" charset="0"/>
                <a:ea typeface="メイリオ" pitchFamily="50" charset="-128"/>
                <a:cs typeface="Arial" pitchFamily="34" charset="0"/>
              </a:rPr>
              <a:t> </a:t>
            </a:r>
            <a:r>
              <a:rPr lang="en-US" altLang="ja-JP" sz="2200" u="sng" dirty="0" smtClean="0">
                <a:solidFill>
                  <a:srgbClr val="FF0000"/>
                </a:solidFill>
                <a:latin typeface="Arial" pitchFamily="34" charset="0"/>
                <a:ea typeface="メイリオ" pitchFamily="50" charset="-128"/>
                <a:cs typeface="Arial" pitchFamily="34" charset="0"/>
              </a:rPr>
              <a:t>- ON - </a:t>
            </a:r>
            <a:r>
              <a:rPr lang="ja-JP" altLang="en-US" sz="2200" u="sng" dirty="0" smtClean="0">
                <a:solidFill>
                  <a:srgbClr val="FF0000"/>
                </a:solidFill>
                <a:latin typeface="Arial" pitchFamily="34" charset="0"/>
                <a:ea typeface="メイリオ" pitchFamily="50" charset="-128"/>
                <a:cs typeface="Arial" pitchFamily="34" charset="0"/>
              </a:rPr>
              <a:t>センサー</a:t>
            </a:r>
            <a:r>
              <a:rPr kumimoji="1" lang="en-US" altLang="ja-JP" sz="2200" u="sng" dirty="0" smtClean="0">
                <a:solidFill>
                  <a:srgbClr val="FF0000"/>
                </a:solidFill>
                <a:latin typeface="Arial" pitchFamily="34" charset="0"/>
                <a:ea typeface="メイリオ" pitchFamily="50" charset="-128"/>
                <a:cs typeface="Arial" pitchFamily="34" charset="0"/>
              </a:rPr>
              <a:t>Double SOI</a:t>
            </a:r>
            <a:r>
              <a:rPr kumimoji="1" lang="ja-JP" altLang="en-US" sz="2200" u="sng" dirty="0" smtClean="0">
                <a:solidFill>
                  <a:srgbClr val="FF0000"/>
                </a:solidFill>
                <a:latin typeface="Arial" pitchFamily="34" charset="0"/>
                <a:ea typeface="メイリオ" pitchFamily="50" charset="-128"/>
                <a:cs typeface="Arial" pitchFamily="34" charset="0"/>
              </a:rPr>
              <a:t>構造における、</a:t>
            </a:r>
            <a:r>
              <a:rPr kumimoji="1" lang="en-US" altLang="ja-JP" sz="2200" u="sng" dirty="0" smtClean="0">
                <a:solidFill>
                  <a:srgbClr val="FF0000"/>
                </a:solidFill>
                <a:latin typeface="Arial" pitchFamily="34" charset="0"/>
                <a:ea typeface="メイリオ" pitchFamily="50" charset="-128"/>
                <a:cs typeface="Arial" pitchFamily="34" charset="0"/>
              </a:rPr>
              <a:t/>
            </a:r>
            <a:br>
              <a:rPr kumimoji="1" lang="en-US" altLang="ja-JP" sz="2200" u="sng" dirty="0" smtClean="0">
                <a:solidFill>
                  <a:srgbClr val="FF0000"/>
                </a:solidFill>
                <a:latin typeface="Arial" pitchFamily="34" charset="0"/>
                <a:ea typeface="メイリオ" pitchFamily="50" charset="-128"/>
                <a:cs typeface="Arial" pitchFamily="34" charset="0"/>
              </a:rPr>
            </a:br>
            <a:r>
              <a:rPr kumimoji="1" lang="ja-JP" altLang="en-US" sz="2200" u="sng" dirty="0" smtClean="0">
                <a:solidFill>
                  <a:srgbClr val="FF0000"/>
                </a:solidFill>
                <a:latin typeface="Arial" pitchFamily="34" charset="0"/>
                <a:ea typeface="メイリオ" pitchFamily="50" charset="-128"/>
                <a:cs typeface="Arial" pitchFamily="34" charset="0"/>
              </a:rPr>
              <a:t>時間処理型</a:t>
            </a:r>
            <a:r>
              <a:rPr kumimoji="1" lang="en-US" altLang="ja-JP" sz="2200" u="sng" dirty="0" smtClean="0">
                <a:solidFill>
                  <a:srgbClr val="FF0000"/>
                </a:solidFill>
                <a:latin typeface="Arial" pitchFamily="34" charset="0"/>
                <a:ea typeface="メイリオ" pitchFamily="50" charset="-128"/>
                <a:cs typeface="Arial" pitchFamily="34" charset="0"/>
              </a:rPr>
              <a:t>SOI</a:t>
            </a:r>
            <a:r>
              <a:rPr kumimoji="1" lang="ja-JP" altLang="en-US" sz="2200" u="sng" dirty="0" smtClean="0">
                <a:solidFill>
                  <a:srgbClr val="FF0000"/>
                </a:solidFill>
                <a:latin typeface="Arial" pitchFamily="34" charset="0"/>
                <a:ea typeface="メイリオ" pitchFamily="50" charset="-128"/>
                <a:cs typeface="Arial" pitchFamily="34" charset="0"/>
              </a:rPr>
              <a:t>検出器では</a:t>
            </a:r>
            <a:r>
              <a:rPr lang="ja-JP" altLang="en-US" sz="2200" u="sng" dirty="0" smtClean="0">
                <a:solidFill>
                  <a:srgbClr val="FF0000"/>
                </a:solidFill>
                <a:latin typeface="Arial" pitchFamily="34" charset="0"/>
                <a:ea typeface="メイリオ" pitchFamily="50" charset="-128"/>
                <a:cs typeface="Arial" pitchFamily="34" charset="0"/>
              </a:rPr>
              <a:t>初</a:t>
            </a:r>
            <a:endParaRPr kumimoji="1" lang="en-US" altLang="ja-JP" sz="2200" u="sng" dirty="0" smtClean="0">
              <a:solidFill>
                <a:srgbClr val="FF0000"/>
              </a:solidFill>
              <a:latin typeface="Arial" pitchFamily="34" charset="0"/>
              <a:ea typeface="メイリオ" pitchFamily="50" charset="-128"/>
              <a:cs typeface="Arial" pitchFamily="34" charset="0"/>
            </a:endParaRPr>
          </a:p>
        </p:txBody>
      </p:sp>
      <p:cxnSp>
        <p:nvCxnSpPr>
          <p:cNvPr id="20" name="直線コネクタ 19"/>
          <p:cNvCxnSpPr/>
          <p:nvPr/>
        </p:nvCxnSpPr>
        <p:spPr>
          <a:xfrm>
            <a:off x="3923928" y="2594550"/>
            <a:ext cx="0" cy="53328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737966" y="2151852"/>
            <a:ext cx="1330010" cy="369332"/>
          </a:xfrm>
          <a:prstGeom prst="rect">
            <a:avLst/>
          </a:prstGeom>
          <a:noFill/>
        </p:spPr>
        <p:txBody>
          <a:bodyPr wrap="square" rtlCol="0">
            <a:spAutoFit/>
          </a:bodyPr>
          <a:lstStyle/>
          <a:p>
            <a:r>
              <a:rPr kumimoji="1" lang="ja-JP" altLang="en-US" dirty="0" smtClean="0">
                <a:latin typeface="メイリオ" pitchFamily="50" charset="-128"/>
                <a:ea typeface="メイリオ" pitchFamily="50" charset="-128"/>
                <a:cs typeface="メイリオ" pitchFamily="50" charset="-128"/>
              </a:rPr>
              <a:t>ステップ</a:t>
            </a:r>
            <a:r>
              <a:rPr lang="en-US" altLang="ja-JP" dirty="0">
                <a:latin typeface="メイリオ" pitchFamily="50" charset="-128"/>
                <a:ea typeface="メイリオ" pitchFamily="50" charset="-128"/>
                <a:cs typeface="メイリオ" pitchFamily="50" charset="-128"/>
              </a:rPr>
              <a:t>2</a:t>
            </a:r>
            <a:endParaRPr kumimoji="1" lang="ja-JP" altLang="en-US" dirty="0">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3910094" y="3926948"/>
            <a:ext cx="1211479" cy="707886"/>
          </a:xfrm>
          <a:prstGeom prst="rect">
            <a:avLst/>
          </a:prstGeom>
          <a:noFill/>
        </p:spPr>
        <p:txBody>
          <a:bodyPr wrap="square" rtlCol="0">
            <a:spAutoFit/>
          </a:bodyPr>
          <a:lstStyle/>
          <a:p>
            <a:pPr algn="ctr"/>
            <a:r>
              <a:rPr kumimoji="1" lang="en-US" altLang="ja-JP" sz="2000" dirty="0" smtClean="0">
                <a:latin typeface="Arial" pitchFamily="34" charset="0"/>
                <a:cs typeface="Arial" pitchFamily="34" charset="0"/>
              </a:rPr>
              <a:t>Shaper</a:t>
            </a:r>
            <a:r>
              <a:rPr lang="ja-JP" altLang="en-US" sz="2000" dirty="0" smtClean="0">
                <a:latin typeface="メイリオ" pitchFamily="50" charset="-128"/>
                <a:ea typeface="メイリオ" pitchFamily="50" charset="-128"/>
                <a:cs typeface="メイリオ" pitchFamily="50" charset="-128"/>
              </a:rPr>
              <a:t>出力観測</a:t>
            </a:r>
            <a:endParaRPr kumimoji="1" lang="ja-JP" altLang="en-US" sz="2000" dirty="0">
              <a:latin typeface="Arial" pitchFamily="34" charset="0"/>
              <a:cs typeface="Arial" pitchFamily="34" charset="0"/>
            </a:endParaRPr>
          </a:p>
        </p:txBody>
      </p:sp>
      <p:sp>
        <p:nvSpPr>
          <p:cNvPr id="27" name="テキスト ボックス 26"/>
          <p:cNvSpPr txBox="1"/>
          <p:nvPr/>
        </p:nvSpPr>
        <p:spPr>
          <a:xfrm>
            <a:off x="6772302" y="3758474"/>
            <a:ext cx="1741191" cy="677108"/>
          </a:xfrm>
          <a:prstGeom prst="rect">
            <a:avLst/>
          </a:prstGeom>
          <a:noFill/>
          <a:ln w="28575">
            <a:solidFill>
              <a:srgbClr val="00B0F0"/>
            </a:solidFill>
          </a:ln>
        </p:spPr>
        <p:txBody>
          <a:bodyPr wrap="square" rtlCol="0">
            <a:spAutoFit/>
          </a:bodyPr>
          <a:lstStyle/>
          <a:p>
            <a:pPr algn="ctr"/>
            <a:r>
              <a:rPr lang="ja-JP" altLang="en-US" sz="1900" dirty="0" smtClean="0">
                <a:latin typeface="メイリオ" pitchFamily="50" charset="-128"/>
                <a:ea typeface="メイリオ" pitchFamily="50" charset="-128"/>
                <a:cs typeface="メイリオ" pitchFamily="50" charset="-128"/>
              </a:rPr>
              <a:t>デジタル出力確認</a:t>
            </a:r>
            <a:endParaRPr kumimoji="1" lang="ja-JP" altLang="en-US" sz="1900" dirty="0">
              <a:latin typeface="メイリオ" pitchFamily="50" charset="-128"/>
              <a:ea typeface="メイリオ" pitchFamily="50" charset="-128"/>
              <a:cs typeface="メイリオ" pitchFamily="50" charset="-128"/>
            </a:endParaRPr>
          </a:p>
        </p:txBody>
      </p:sp>
      <p:cxnSp>
        <p:nvCxnSpPr>
          <p:cNvPr id="29" name="直線矢印コネクタ 28"/>
          <p:cNvCxnSpPr/>
          <p:nvPr/>
        </p:nvCxnSpPr>
        <p:spPr>
          <a:xfrm flipH="1" flipV="1">
            <a:off x="7140383" y="3004261"/>
            <a:ext cx="524272" cy="7127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587914" y="3934945"/>
            <a:ext cx="1440160" cy="923330"/>
          </a:xfrm>
          <a:prstGeom prst="rect">
            <a:avLst/>
          </a:prstGeom>
          <a:noFill/>
        </p:spPr>
        <p:txBody>
          <a:bodyPr wrap="square" rtlCol="0">
            <a:spAutoFit/>
          </a:bodyPr>
          <a:lstStyle/>
          <a:p>
            <a:pPr algn="ctr"/>
            <a:r>
              <a:rPr kumimoji="1" lang="en-US" altLang="ja-JP" dirty="0" smtClean="0">
                <a:latin typeface="Arial" pitchFamily="34" charset="0"/>
                <a:cs typeface="Arial" pitchFamily="34" charset="0"/>
              </a:rPr>
              <a:t>(Pre-Amp </a:t>
            </a:r>
          </a:p>
          <a:p>
            <a:pPr algn="ctr"/>
            <a:r>
              <a:rPr lang="en-US" altLang="ja-JP" dirty="0" smtClean="0">
                <a:latin typeface="Arial" pitchFamily="34" charset="0"/>
                <a:cs typeface="Arial" pitchFamily="34" charset="0"/>
              </a:rPr>
              <a:t>+ </a:t>
            </a:r>
            <a:br>
              <a:rPr lang="en-US" altLang="ja-JP" dirty="0" smtClean="0">
                <a:latin typeface="Arial" pitchFamily="34" charset="0"/>
                <a:cs typeface="Arial" pitchFamily="34" charset="0"/>
              </a:rPr>
            </a:br>
            <a:r>
              <a:rPr lang="en-US" altLang="ja-JP" dirty="0" smtClean="0">
                <a:latin typeface="Arial" pitchFamily="34" charset="0"/>
                <a:cs typeface="Arial" pitchFamily="34" charset="0"/>
              </a:rPr>
              <a:t>Shaper</a:t>
            </a:r>
            <a:r>
              <a:rPr kumimoji="1" lang="en-US" altLang="ja-JP" dirty="0" smtClean="0">
                <a:latin typeface="Arial" pitchFamily="34" charset="0"/>
                <a:cs typeface="Arial" pitchFamily="34" charset="0"/>
              </a:rPr>
              <a:t>)</a:t>
            </a:r>
            <a:endParaRPr kumimoji="1" lang="ja-JP" altLang="en-US" dirty="0">
              <a:latin typeface="Arial" pitchFamily="34" charset="0"/>
              <a:cs typeface="Arial" pitchFamily="34" charset="0"/>
            </a:endParaRPr>
          </a:p>
        </p:txBody>
      </p:sp>
      <p:cxnSp>
        <p:nvCxnSpPr>
          <p:cNvPr id="16" name="直線矢印コネクタ 15"/>
          <p:cNvCxnSpPr/>
          <p:nvPr/>
        </p:nvCxnSpPr>
        <p:spPr>
          <a:xfrm flipH="1" flipV="1">
            <a:off x="3923928" y="2926839"/>
            <a:ext cx="735846" cy="79019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017700" y="3748564"/>
            <a:ext cx="1591366" cy="646331"/>
          </a:xfrm>
          <a:prstGeom prst="rect">
            <a:avLst/>
          </a:prstGeom>
          <a:noFill/>
          <a:ln w="38100">
            <a:solidFill>
              <a:srgbClr val="FFC000"/>
            </a:solidFill>
          </a:ln>
        </p:spPr>
        <p:txBody>
          <a:bodyPr wrap="square" rtlCol="0">
            <a:spAutoFit/>
          </a:bodyPr>
          <a:lstStyle/>
          <a:p>
            <a:pPr algn="ctr"/>
            <a:r>
              <a:rPr kumimoji="1" lang="ja-JP" altLang="en-US" dirty="0" smtClean="0">
                <a:latin typeface="メイリオ" pitchFamily="50" charset="-128"/>
                <a:ea typeface="メイリオ" pitchFamily="50" charset="-128"/>
                <a:cs typeface="メイリオ" pitchFamily="50" charset="-128"/>
              </a:rPr>
              <a:t>アナログ出力確認</a:t>
            </a:r>
            <a:endParaRPr kumimoji="1"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40582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CIM\105_FUJI\DSCF5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319" y="1268760"/>
            <a:ext cx="6572647" cy="492948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en-US" altLang="ja-JP" dirty="0" smtClean="0">
                <a:latin typeface="Arial" pitchFamily="34" charset="0"/>
                <a:cs typeface="Arial" pitchFamily="34" charset="0"/>
              </a:rPr>
              <a:t>PIXOR1</a:t>
            </a:r>
            <a:r>
              <a:rPr lang="ja-JP" altLang="en-US" dirty="0">
                <a:latin typeface="Arial" pitchFamily="34" charset="0"/>
                <a:cs typeface="Arial" pitchFamily="34" charset="0"/>
              </a:rPr>
              <a:t>評価</a:t>
            </a:r>
            <a:r>
              <a:rPr kumimoji="1" lang="ja-JP" altLang="en-US" dirty="0" smtClean="0">
                <a:latin typeface="Arial" pitchFamily="34" charset="0"/>
                <a:cs typeface="Arial" pitchFamily="34" charset="0"/>
              </a:rPr>
              <a:t>ボード</a:t>
            </a:r>
            <a:endParaRPr kumimoji="1" lang="ja-JP" altLang="en-US" dirty="0">
              <a:latin typeface="Arial" pitchFamily="34" charset="0"/>
              <a:cs typeface="Arial" pitchFamily="34" charset="0"/>
            </a:endParaRPr>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8</a:t>
            </a:fld>
            <a:endParaRPr kumimoji="1" lang="ja-JP" altLang="en-US"/>
          </a:p>
        </p:txBody>
      </p:sp>
      <p:sp>
        <p:nvSpPr>
          <p:cNvPr id="8" name="テキスト ボックス 7"/>
          <p:cNvSpPr txBox="1"/>
          <p:nvPr/>
        </p:nvSpPr>
        <p:spPr>
          <a:xfrm>
            <a:off x="1224360" y="5650082"/>
            <a:ext cx="6890890" cy="769441"/>
          </a:xfrm>
          <a:prstGeom prst="rect">
            <a:avLst/>
          </a:prstGeom>
          <a:noFill/>
        </p:spPr>
        <p:txBody>
          <a:bodyPr wrap="square" rtlCol="0">
            <a:spAutoFit/>
          </a:bodyPr>
          <a:lstStyle/>
          <a:p>
            <a:r>
              <a:rPr kumimoji="1" lang="en-US" altLang="ja-JP" sz="2200" b="1" dirty="0" smtClean="0">
                <a:latin typeface="Arial" pitchFamily="34" charset="0"/>
                <a:cs typeface="Arial" pitchFamily="34" charset="0"/>
              </a:rPr>
              <a:t>PIXOR1</a:t>
            </a:r>
            <a:r>
              <a:rPr kumimoji="1" lang="ja-JP" altLang="en-US" sz="2200" b="1" dirty="0" smtClean="0">
                <a:latin typeface="Arial" pitchFamily="34" charset="0"/>
                <a:cs typeface="Arial" pitchFamily="34" charset="0"/>
              </a:rPr>
              <a:t>＋</a:t>
            </a:r>
            <a:r>
              <a:rPr kumimoji="1" lang="en-US" altLang="ja-JP" sz="2200" b="1" dirty="0" smtClean="0">
                <a:latin typeface="Arial" pitchFamily="34" charset="0"/>
                <a:cs typeface="Arial" pitchFamily="34" charset="0"/>
              </a:rPr>
              <a:t>Sub Board</a:t>
            </a:r>
            <a:r>
              <a:rPr kumimoji="1" lang="ja-JP" altLang="en-US" sz="2200" b="1" dirty="0" smtClean="0">
                <a:latin typeface="メイリオ" pitchFamily="50" charset="-128"/>
                <a:ea typeface="メイリオ" pitchFamily="50" charset="-128"/>
                <a:cs typeface="メイリオ" pitchFamily="50" charset="-128"/>
              </a:rPr>
              <a:t>（</a:t>
            </a:r>
            <a:r>
              <a:rPr kumimoji="1" lang="en-US" altLang="ja-JP" sz="2200" b="1" dirty="0" smtClean="0">
                <a:latin typeface="Arial" pitchFamily="34" charset="0"/>
                <a:cs typeface="Arial" pitchFamily="34" charset="0"/>
              </a:rPr>
              <a:t>PIXOR1</a:t>
            </a:r>
            <a:r>
              <a:rPr kumimoji="1" lang="ja-JP" altLang="en-US" sz="2200" b="1" dirty="0" smtClean="0">
                <a:latin typeface="メイリオ" pitchFamily="50" charset="-128"/>
                <a:ea typeface="メイリオ" pitchFamily="50" charset="-128"/>
                <a:cs typeface="メイリオ" pitchFamily="50" charset="-128"/>
              </a:rPr>
              <a:t>専用の評価ボード）</a:t>
            </a:r>
            <a:r>
              <a:rPr kumimoji="1" lang="en-US" altLang="ja-JP" sz="2200" b="1" dirty="0" smtClean="0">
                <a:latin typeface="メイリオ" pitchFamily="50" charset="-128"/>
                <a:ea typeface="メイリオ" pitchFamily="50" charset="-128"/>
                <a:cs typeface="メイリオ" pitchFamily="50" charset="-128"/>
              </a:rPr>
              <a:t/>
            </a:r>
            <a:br>
              <a:rPr kumimoji="1" lang="en-US" altLang="ja-JP" sz="2200" b="1" dirty="0" smtClean="0">
                <a:latin typeface="メイリオ" pitchFamily="50" charset="-128"/>
                <a:ea typeface="メイリオ" pitchFamily="50" charset="-128"/>
                <a:cs typeface="メイリオ" pitchFamily="50" charset="-128"/>
              </a:rPr>
            </a:br>
            <a:r>
              <a:rPr kumimoji="1" lang="ja-JP" altLang="en-US" sz="2200" b="1" dirty="0" smtClean="0"/>
              <a:t>＋</a:t>
            </a:r>
            <a:r>
              <a:rPr kumimoji="1" lang="en-US" altLang="ja-JP" sz="2200" b="1" dirty="0" smtClean="0">
                <a:latin typeface="Arial" pitchFamily="34" charset="0"/>
                <a:cs typeface="Arial" pitchFamily="34" charset="0"/>
              </a:rPr>
              <a:t>SEABAS</a:t>
            </a:r>
            <a:r>
              <a:rPr kumimoji="1" lang="ja-JP" altLang="en-US" sz="2200" b="1" dirty="0" smtClean="0">
                <a:latin typeface="メイリオ" pitchFamily="50" charset="-128"/>
                <a:ea typeface="メイリオ" pitchFamily="50" charset="-128"/>
                <a:cs typeface="メイリオ" pitchFamily="50" charset="-128"/>
              </a:rPr>
              <a:t>で性能評価試験</a:t>
            </a:r>
            <a:endParaRPr kumimoji="1" lang="ja-JP" altLang="en-US" sz="2200" b="1" dirty="0">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5220072" y="1711474"/>
            <a:ext cx="1872208" cy="400110"/>
          </a:xfrm>
          <a:prstGeom prst="rect">
            <a:avLst/>
          </a:prstGeom>
          <a:noFill/>
          <a:ln w="28575">
            <a:solidFill>
              <a:srgbClr val="00B050"/>
            </a:solidFill>
          </a:ln>
        </p:spPr>
        <p:txBody>
          <a:bodyPr wrap="square" rtlCol="0">
            <a:spAutoFit/>
          </a:bodyPr>
          <a:lstStyle/>
          <a:p>
            <a:pPr algn="ctr"/>
            <a:r>
              <a:rPr kumimoji="1" lang="en-US" altLang="ja-JP" sz="2000" dirty="0" smtClean="0">
                <a:latin typeface="Arial" pitchFamily="34" charset="0"/>
                <a:cs typeface="Arial" pitchFamily="34" charset="0"/>
              </a:rPr>
              <a:t>SEABAS</a:t>
            </a:r>
            <a:endParaRPr kumimoji="1" lang="ja-JP" altLang="en-US" sz="2000" dirty="0">
              <a:latin typeface="Arial" pitchFamily="34" charset="0"/>
              <a:cs typeface="Arial" pitchFamily="34" charset="0"/>
            </a:endParaRPr>
          </a:p>
        </p:txBody>
      </p:sp>
      <p:cxnSp>
        <p:nvCxnSpPr>
          <p:cNvPr id="10" name="直線矢印コネクタ 9"/>
          <p:cNvCxnSpPr/>
          <p:nvPr/>
        </p:nvCxnSpPr>
        <p:spPr>
          <a:xfrm>
            <a:off x="6207718" y="2111584"/>
            <a:ext cx="0" cy="3919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907704" y="1711474"/>
            <a:ext cx="1728192" cy="400110"/>
          </a:xfrm>
          <a:prstGeom prst="rect">
            <a:avLst/>
          </a:prstGeom>
          <a:noFill/>
          <a:ln w="28575">
            <a:solidFill>
              <a:srgbClr val="00B050"/>
            </a:solidFill>
          </a:ln>
        </p:spPr>
        <p:txBody>
          <a:bodyPr wrap="square" rtlCol="0">
            <a:spAutoFit/>
          </a:bodyPr>
          <a:lstStyle/>
          <a:p>
            <a:pPr algn="ctr"/>
            <a:r>
              <a:rPr kumimoji="1" lang="en-US" altLang="ja-JP" sz="2000" dirty="0" smtClean="0">
                <a:latin typeface="Arial" pitchFamily="34" charset="0"/>
                <a:cs typeface="Arial" pitchFamily="34" charset="0"/>
              </a:rPr>
              <a:t>Sub Board</a:t>
            </a:r>
            <a:endParaRPr kumimoji="1" lang="ja-JP" altLang="en-US" sz="2000" dirty="0">
              <a:latin typeface="Arial" pitchFamily="34" charset="0"/>
              <a:cs typeface="Arial" pitchFamily="34" charset="0"/>
            </a:endParaRPr>
          </a:p>
        </p:txBody>
      </p:sp>
      <p:cxnSp>
        <p:nvCxnSpPr>
          <p:cNvPr id="13" name="直線矢印コネクタ 12"/>
          <p:cNvCxnSpPr/>
          <p:nvPr/>
        </p:nvCxnSpPr>
        <p:spPr>
          <a:xfrm>
            <a:off x="2771800" y="2127350"/>
            <a:ext cx="0" cy="391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610660" y="3346886"/>
            <a:ext cx="648072" cy="57606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652120" y="3346886"/>
            <a:ext cx="648072" cy="57606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030890" y="4973106"/>
            <a:ext cx="1500167" cy="400110"/>
          </a:xfrm>
          <a:prstGeom prst="rect">
            <a:avLst/>
          </a:prstGeom>
          <a:noFill/>
          <a:ln w="28575">
            <a:solidFill>
              <a:srgbClr val="00B050"/>
            </a:solidFill>
          </a:ln>
        </p:spPr>
        <p:txBody>
          <a:bodyPr wrap="square" rtlCol="0">
            <a:spAutoFit/>
          </a:bodyPr>
          <a:lstStyle/>
          <a:p>
            <a:pPr algn="ctr"/>
            <a:r>
              <a:rPr lang="en-US" altLang="ja-JP" sz="2000" dirty="0" smtClean="0">
                <a:latin typeface="Arial" pitchFamily="34" charset="0"/>
                <a:cs typeface="Arial" pitchFamily="34" charset="0"/>
              </a:rPr>
              <a:t>User FPGA</a:t>
            </a:r>
            <a:endParaRPr kumimoji="1" lang="ja-JP" altLang="en-US" sz="2000" dirty="0">
              <a:latin typeface="Arial" pitchFamily="34" charset="0"/>
              <a:cs typeface="Arial" pitchFamily="34" charset="0"/>
            </a:endParaRPr>
          </a:p>
        </p:txBody>
      </p:sp>
      <p:cxnSp>
        <p:nvCxnSpPr>
          <p:cNvPr id="18" name="直線矢印コネクタ 17"/>
          <p:cNvCxnSpPr>
            <a:endCxn id="14" idx="2"/>
          </p:cNvCxnSpPr>
          <p:nvPr/>
        </p:nvCxnSpPr>
        <p:spPr>
          <a:xfrm flipV="1">
            <a:off x="4934696" y="3922950"/>
            <a:ext cx="0" cy="103110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652120" y="4973106"/>
            <a:ext cx="1224136" cy="400110"/>
          </a:xfrm>
          <a:prstGeom prst="rect">
            <a:avLst/>
          </a:prstGeom>
          <a:noFill/>
          <a:ln w="28575">
            <a:solidFill>
              <a:srgbClr val="00B050"/>
            </a:solidFill>
          </a:ln>
        </p:spPr>
        <p:txBody>
          <a:bodyPr wrap="square" rtlCol="0">
            <a:spAutoFit/>
          </a:bodyPr>
          <a:lstStyle/>
          <a:p>
            <a:pPr algn="ctr"/>
            <a:r>
              <a:rPr kumimoji="1" lang="en-US" altLang="ja-JP" sz="2000" dirty="0" err="1" smtClean="0">
                <a:latin typeface="Arial" pitchFamily="34" charset="0"/>
                <a:cs typeface="Arial" pitchFamily="34" charset="0"/>
              </a:rPr>
              <a:t>SiTCP</a:t>
            </a:r>
            <a:endParaRPr kumimoji="1" lang="ja-JP" altLang="en-US" sz="2000" dirty="0">
              <a:latin typeface="Arial" pitchFamily="34" charset="0"/>
              <a:cs typeface="Arial" pitchFamily="34" charset="0"/>
            </a:endParaRPr>
          </a:p>
        </p:txBody>
      </p:sp>
      <p:cxnSp>
        <p:nvCxnSpPr>
          <p:cNvPr id="23" name="直線矢印コネクタ 22"/>
          <p:cNvCxnSpPr/>
          <p:nvPr/>
        </p:nvCxnSpPr>
        <p:spPr>
          <a:xfrm flipV="1">
            <a:off x="5976156" y="3903900"/>
            <a:ext cx="0" cy="103110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072379" y="3500251"/>
            <a:ext cx="432048" cy="495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677054" y="4973106"/>
            <a:ext cx="1440160" cy="400110"/>
          </a:xfrm>
          <a:prstGeom prst="rect">
            <a:avLst/>
          </a:prstGeom>
          <a:noFill/>
          <a:ln w="38100">
            <a:solidFill>
              <a:srgbClr val="00B050"/>
            </a:solidFill>
          </a:ln>
        </p:spPr>
        <p:txBody>
          <a:bodyPr wrap="square" rtlCol="0">
            <a:spAutoFit/>
          </a:bodyPr>
          <a:lstStyle/>
          <a:p>
            <a:pPr algn="ctr"/>
            <a:r>
              <a:rPr kumimoji="1" lang="en-US" altLang="ja-JP" sz="2000" dirty="0" smtClean="0">
                <a:latin typeface="Arial" pitchFamily="34" charset="0"/>
                <a:cs typeface="Arial" pitchFamily="34" charset="0"/>
              </a:rPr>
              <a:t>PIXOR1</a:t>
            </a:r>
            <a:endParaRPr kumimoji="1" lang="ja-JP" altLang="en-US" sz="2000" dirty="0">
              <a:latin typeface="Arial" pitchFamily="34" charset="0"/>
              <a:cs typeface="Arial" pitchFamily="34" charset="0"/>
            </a:endParaRPr>
          </a:p>
        </p:txBody>
      </p:sp>
      <p:cxnSp>
        <p:nvCxnSpPr>
          <p:cNvPr id="27" name="直線矢印コネクタ 26"/>
          <p:cNvCxnSpPr/>
          <p:nvPr/>
        </p:nvCxnSpPr>
        <p:spPr>
          <a:xfrm flipV="1">
            <a:off x="2088809" y="4011759"/>
            <a:ext cx="207152" cy="9296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1748736" y="3239154"/>
            <a:ext cx="1109836" cy="0"/>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2" name="テキスト ボックス 3071"/>
          <p:cNvSpPr txBox="1"/>
          <p:nvPr/>
        </p:nvSpPr>
        <p:spPr>
          <a:xfrm>
            <a:off x="1843638" y="2799070"/>
            <a:ext cx="1150078" cy="400110"/>
          </a:xfrm>
          <a:prstGeom prst="rect">
            <a:avLst/>
          </a:prstGeom>
          <a:noFill/>
        </p:spPr>
        <p:txBody>
          <a:bodyPr wrap="square" rtlCol="0">
            <a:spAutoFit/>
          </a:bodyPr>
          <a:lstStyle/>
          <a:p>
            <a:r>
              <a:rPr kumimoji="1" lang="en-US" altLang="ja-JP" sz="2000" dirty="0" smtClean="0">
                <a:solidFill>
                  <a:srgbClr val="FFFF00"/>
                </a:solidFill>
                <a:latin typeface="Arial" pitchFamily="34" charset="0"/>
                <a:cs typeface="Arial" pitchFamily="34" charset="0"/>
              </a:rPr>
              <a:t>~4.5cm</a:t>
            </a:r>
            <a:endParaRPr kumimoji="1" lang="ja-JP" altLang="en-US" sz="20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110433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テストパルス応答確認</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2013/3/26 Thu</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日本物理学会</a:t>
            </a:r>
            <a:r>
              <a:rPr kumimoji="1" lang="en-US" altLang="ja-JP" smtClean="0"/>
              <a:t>@</a:t>
            </a:r>
            <a:r>
              <a:rPr kumimoji="1" lang="ja-JP" altLang="en-US" smtClean="0"/>
              <a:t>広島大学　</a:t>
            </a:r>
            <a:r>
              <a:rPr kumimoji="1" lang="en-US" altLang="ja-JP" smtClean="0"/>
              <a:t>26aRF-01</a:t>
            </a:r>
            <a:endParaRPr kumimoji="1" lang="ja-JP" altLang="en-US"/>
          </a:p>
        </p:txBody>
      </p:sp>
      <p:sp>
        <p:nvSpPr>
          <p:cNvPr id="6" name="スライド番号プレースホルダー 5"/>
          <p:cNvSpPr>
            <a:spLocks noGrp="1"/>
          </p:cNvSpPr>
          <p:nvPr>
            <p:ph type="sldNum" sz="quarter" idx="12"/>
          </p:nvPr>
        </p:nvSpPr>
        <p:spPr/>
        <p:txBody>
          <a:bodyPr/>
          <a:lstStyle/>
          <a:p>
            <a:fld id="{7DFED0A7-85A9-4924-BDBF-4572CE1EA217}" type="slidenum">
              <a:rPr kumimoji="1" lang="ja-JP" altLang="en-US" smtClean="0"/>
              <a:t>9</a:t>
            </a:fld>
            <a:endParaRPr kumimoji="1" lang="ja-JP" altLang="en-US"/>
          </a:p>
        </p:txBody>
      </p:sp>
      <p:sp>
        <p:nvSpPr>
          <p:cNvPr id="7" name="テキスト ボックス 6"/>
          <p:cNvSpPr txBox="1"/>
          <p:nvPr/>
        </p:nvSpPr>
        <p:spPr>
          <a:xfrm>
            <a:off x="484632" y="1212518"/>
            <a:ext cx="7848872" cy="707886"/>
          </a:xfrm>
          <a:prstGeom prst="rect">
            <a:avLst/>
          </a:prstGeom>
          <a:noFill/>
        </p:spPr>
        <p:txBody>
          <a:bodyPr wrap="square" rtlCol="0">
            <a:spAutoFit/>
          </a:bodyPr>
          <a:lstStyle/>
          <a:p>
            <a:pPr marL="285750" indent="-285750">
              <a:buFont typeface="Wingdings" pitchFamily="2" charset="2"/>
              <a:buChar char="p"/>
            </a:pPr>
            <a:r>
              <a:rPr lang="ja-JP" altLang="en-US" sz="2000" dirty="0" smtClean="0">
                <a:latin typeface="メイリオ" pitchFamily="50" charset="-128"/>
                <a:ea typeface="メイリオ" pitchFamily="50" charset="-128"/>
                <a:cs typeface="メイリオ" pitchFamily="50" charset="-128"/>
              </a:rPr>
              <a:t>テストパルスの入力値に応じて、応答波高値は増加している</a:t>
            </a:r>
            <a:endParaRPr lang="en-US" altLang="ja-JP" sz="2000" dirty="0" smtClean="0">
              <a:latin typeface="メイリオ" pitchFamily="50" charset="-128"/>
              <a:ea typeface="メイリオ" pitchFamily="50" charset="-128"/>
              <a:cs typeface="メイリオ" pitchFamily="50" charset="-128"/>
            </a:endParaRPr>
          </a:p>
          <a:p>
            <a:pPr marL="742950" lvl="1" indent="-285750">
              <a:buFont typeface="Wingdings" pitchFamily="2" charset="2"/>
              <a:buChar char="Ø"/>
            </a:pPr>
            <a:r>
              <a:rPr kumimoji="1" lang="en-US" altLang="ja-JP" sz="2000" u="sng" dirty="0" smtClean="0">
                <a:solidFill>
                  <a:srgbClr val="FF0000"/>
                </a:solidFill>
                <a:latin typeface="Arial" pitchFamily="34" charset="0"/>
                <a:ea typeface="メイリオ" pitchFamily="50" charset="-128"/>
                <a:cs typeface="Arial" pitchFamily="34" charset="0"/>
              </a:rPr>
              <a:t>On</a:t>
            </a:r>
            <a:r>
              <a:rPr kumimoji="1" lang="ja-JP" altLang="en-US" sz="2000" u="sng" dirty="0" smtClean="0">
                <a:solidFill>
                  <a:srgbClr val="FF0000"/>
                </a:solidFill>
                <a:latin typeface="Arial" pitchFamily="34" charset="0"/>
                <a:ea typeface="メイリオ" pitchFamily="50" charset="-128"/>
                <a:cs typeface="Arial" pitchFamily="34" charset="0"/>
              </a:rPr>
              <a:t>センサーでの、</a:t>
            </a:r>
            <a:r>
              <a:rPr kumimoji="1" lang="ja-JP" altLang="en-US" sz="2000" u="sng" dirty="0" smtClean="0">
                <a:solidFill>
                  <a:srgbClr val="FF0000"/>
                </a:solidFill>
                <a:latin typeface="メイリオ" pitchFamily="50" charset="-128"/>
                <a:ea typeface="メイリオ" pitchFamily="50" charset="-128"/>
                <a:cs typeface="メイリオ" pitchFamily="50" charset="-128"/>
              </a:rPr>
              <a:t>回路</a:t>
            </a:r>
            <a:r>
              <a:rPr lang="ja-JP" altLang="en-US" sz="2000" u="sng" dirty="0">
                <a:solidFill>
                  <a:srgbClr val="FF0000"/>
                </a:solidFill>
                <a:latin typeface="メイリオ" pitchFamily="50" charset="-128"/>
                <a:ea typeface="メイリオ" pitchFamily="50" charset="-128"/>
                <a:cs typeface="メイリオ" pitchFamily="50" charset="-128"/>
              </a:rPr>
              <a:t>の</a:t>
            </a:r>
            <a:r>
              <a:rPr kumimoji="1" lang="ja-JP" altLang="en-US" sz="2000" u="sng" dirty="0" smtClean="0">
                <a:solidFill>
                  <a:srgbClr val="FF0000"/>
                </a:solidFill>
                <a:latin typeface="メイリオ" pitchFamily="50" charset="-128"/>
                <a:ea typeface="メイリオ" pitchFamily="50" charset="-128"/>
                <a:cs typeface="メイリオ" pitchFamily="50" charset="-128"/>
              </a:rPr>
              <a:t>正常動作を確認</a:t>
            </a:r>
            <a:r>
              <a:rPr kumimoji="1" lang="en-US" altLang="ja-JP" u="sng" dirty="0" smtClean="0">
                <a:solidFill>
                  <a:srgbClr val="FF0000"/>
                </a:solidFill>
                <a:latin typeface="メイリオ" pitchFamily="50" charset="-128"/>
                <a:ea typeface="メイリオ" pitchFamily="50" charset="-128"/>
                <a:cs typeface="メイリオ" pitchFamily="50" charset="-128"/>
              </a:rPr>
              <a:t>(Gain ~170</a:t>
            </a:r>
            <a:r>
              <a:rPr kumimoji="1" lang="en-US" altLang="ja-JP" u="sng" dirty="0" smtClean="0">
                <a:solidFill>
                  <a:srgbClr val="FF0000"/>
                </a:solidFill>
                <a:latin typeface="Symbol" pitchFamily="18" charset="2"/>
                <a:ea typeface="メイリオ" pitchFamily="50" charset="-128"/>
                <a:cs typeface="メイリオ" pitchFamily="50" charset="-128"/>
              </a:rPr>
              <a:t>m</a:t>
            </a:r>
            <a:r>
              <a:rPr kumimoji="1" lang="en-US" altLang="ja-JP" u="sng" dirty="0" smtClean="0">
                <a:solidFill>
                  <a:srgbClr val="FF0000"/>
                </a:solidFill>
                <a:latin typeface="メイリオ" pitchFamily="50" charset="-128"/>
                <a:ea typeface="メイリオ" pitchFamily="50" charset="-128"/>
                <a:cs typeface="メイリオ" pitchFamily="50" charset="-128"/>
              </a:rPr>
              <a:t>V/e)</a:t>
            </a:r>
            <a:endParaRPr kumimoji="1" lang="ja-JP" altLang="en-US" u="sng" dirty="0">
              <a:solidFill>
                <a:srgbClr val="FF0000"/>
              </a:solidFill>
              <a:latin typeface="メイリオ" pitchFamily="50" charset="-128"/>
              <a:ea typeface="メイリオ" pitchFamily="50" charset="-128"/>
              <a:cs typeface="メイリオ" pitchFamily="50" charset="-128"/>
            </a:endParaRPr>
          </a:p>
        </p:txBody>
      </p:sp>
      <p:pic>
        <p:nvPicPr>
          <p:cNvPr id="2051" name="Picture 3" descr="F:\130320_TP_No10\tek00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142" y="2852743"/>
            <a:ext cx="4030932" cy="302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130320_TP_No10\tek003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230" y="2852744"/>
            <a:ext cx="4030932" cy="302319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74181" y="2467873"/>
            <a:ext cx="4030932" cy="400110"/>
          </a:xfrm>
          <a:prstGeom prst="rect">
            <a:avLst/>
          </a:prstGeom>
          <a:noFill/>
        </p:spPr>
        <p:txBody>
          <a:bodyPr wrap="square" rtlCol="0">
            <a:spAutoFit/>
          </a:bodyPr>
          <a:lstStyle/>
          <a:p>
            <a:pPr marL="285750" indent="-285750">
              <a:buFont typeface="Arial" pitchFamily="34" charset="0"/>
              <a:buChar char="•"/>
            </a:pPr>
            <a:r>
              <a:rPr kumimoji="1" lang="ja-JP" altLang="en-US" sz="2000" dirty="0" smtClean="0">
                <a:latin typeface="メイリオ" pitchFamily="50" charset="-128"/>
                <a:ea typeface="メイリオ" pitchFamily="50" charset="-128"/>
                <a:cs typeface="メイリオ" pitchFamily="50" charset="-128"/>
              </a:rPr>
              <a:t>入力電子数：</a:t>
            </a:r>
            <a:r>
              <a:rPr lang="en-US" altLang="ja-JP" sz="2000" dirty="0" smtClean="0">
                <a:latin typeface="Arial" pitchFamily="34" charset="0"/>
                <a:ea typeface="メイリオ" pitchFamily="50" charset="-128"/>
                <a:cs typeface="Arial" pitchFamily="34" charset="0"/>
              </a:rPr>
              <a:t>2500e </a:t>
            </a:r>
            <a:r>
              <a:rPr lang="en-US" altLang="ja-JP" sz="2000" baseline="30000" dirty="0" smtClean="0">
                <a:latin typeface="Arial" pitchFamily="34" charset="0"/>
                <a:ea typeface="メイリオ" pitchFamily="50" charset="-128"/>
                <a:cs typeface="Arial" pitchFamily="34" charset="0"/>
              </a:rPr>
              <a:t>-</a:t>
            </a:r>
            <a:endParaRPr kumimoji="1" lang="ja-JP" altLang="en-US" sz="2000" baseline="30000"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4771652" y="2462613"/>
            <a:ext cx="4030932" cy="400110"/>
          </a:xfrm>
          <a:prstGeom prst="rect">
            <a:avLst/>
          </a:prstGeom>
          <a:noFill/>
        </p:spPr>
        <p:txBody>
          <a:bodyPr wrap="square" rtlCol="0">
            <a:spAutoFit/>
          </a:bodyPr>
          <a:lstStyle/>
          <a:p>
            <a:pPr marL="285750" indent="-285750">
              <a:buFont typeface="Arial" pitchFamily="34" charset="0"/>
              <a:buChar char="•"/>
            </a:pPr>
            <a:r>
              <a:rPr lang="ja-JP" altLang="en-US" sz="2000" dirty="0" smtClean="0">
                <a:latin typeface="メイリオ" pitchFamily="50" charset="-128"/>
                <a:ea typeface="メイリオ" pitchFamily="50" charset="-128"/>
                <a:cs typeface="メイリオ" pitchFamily="50" charset="-128"/>
              </a:rPr>
              <a:t>入力電子数：</a:t>
            </a:r>
            <a:r>
              <a:rPr lang="en-US" altLang="ja-JP" sz="2000" dirty="0" smtClean="0">
                <a:latin typeface="メイリオ" pitchFamily="50" charset="-128"/>
                <a:ea typeface="メイリオ" pitchFamily="50" charset="-128"/>
                <a:cs typeface="メイリオ" pitchFamily="50" charset="-128"/>
              </a:rPr>
              <a:t>3750e </a:t>
            </a:r>
            <a:r>
              <a:rPr lang="en-US" altLang="ja-JP" sz="2000" baseline="30000" dirty="0" smtClean="0">
                <a:latin typeface="メイリオ" pitchFamily="50" charset="-128"/>
                <a:ea typeface="メイリオ" pitchFamily="50" charset="-128"/>
                <a:cs typeface="メイリオ" pitchFamily="50" charset="-128"/>
              </a:rPr>
              <a:t>-</a:t>
            </a:r>
            <a:endParaRPr kumimoji="1" lang="ja-JP" altLang="en-US" sz="2000" baseline="30000" dirty="0">
              <a:latin typeface="メイリオ" pitchFamily="50" charset="-128"/>
              <a:ea typeface="メイリオ" pitchFamily="50" charset="-128"/>
              <a:cs typeface="メイリオ" pitchFamily="50" charset="-128"/>
            </a:endParaRPr>
          </a:p>
        </p:txBody>
      </p:sp>
      <p:cxnSp>
        <p:nvCxnSpPr>
          <p:cNvPr id="12" name="直線矢印コネクタ 11"/>
          <p:cNvCxnSpPr/>
          <p:nvPr/>
        </p:nvCxnSpPr>
        <p:spPr>
          <a:xfrm flipV="1">
            <a:off x="1804164" y="3917379"/>
            <a:ext cx="0" cy="2880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831217" y="3874847"/>
            <a:ext cx="1296144" cy="338554"/>
          </a:xfrm>
          <a:prstGeom prst="rect">
            <a:avLst/>
          </a:prstGeom>
          <a:noFill/>
        </p:spPr>
        <p:txBody>
          <a:bodyPr wrap="square" rtlCol="0">
            <a:spAutoFit/>
          </a:bodyPr>
          <a:lstStyle/>
          <a:p>
            <a:r>
              <a:rPr lang="en-US" altLang="ja-JP" sz="1600" dirty="0" smtClean="0">
                <a:solidFill>
                  <a:schemeClr val="bg1"/>
                </a:solidFill>
                <a:latin typeface="Arial" pitchFamily="34" charset="0"/>
                <a:cs typeface="Arial" pitchFamily="34" charset="0"/>
              </a:rPr>
              <a:t>~200mV</a:t>
            </a:r>
            <a:endParaRPr kumimoji="1" lang="ja-JP" altLang="en-US" sz="1600" dirty="0">
              <a:solidFill>
                <a:schemeClr val="bg1"/>
              </a:solidFill>
              <a:latin typeface="Arial" pitchFamily="34" charset="0"/>
              <a:cs typeface="Arial" pitchFamily="34" charset="0"/>
            </a:endParaRPr>
          </a:p>
        </p:txBody>
      </p:sp>
      <p:cxnSp>
        <p:nvCxnSpPr>
          <p:cNvPr id="17" name="直線矢印コネクタ 16"/>
          <p:cNvCxnSpPr/>
          <p:nvPr/>
        </p:nvCxnSpPr>
        <p:spPr>
          <a:xfrm>
            <a:off x="1516132" y="4597350"/>
            <a:ext cx="432048"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520037" y="4591563"/>
            <a:ext cx="864096" cy="338554"/>
          </a:xfrm>
          <a:prstGeom prst="rect">
            <a:avLst/>
          </a:prstGeom>
          <a:noFill/>
        </p:spPr>
        <p:txBody>
          <a:bodyPr wrap="square" rtlCol="0">
            <a:spAutoFit/>
          </a:bodyPr>
          <a:lstStyle/>
          <a:p>
            <a:r>
              <a:rPr kumimoji="1" lang="en-US" altLang="ja-JP" sz="1600" dirty="0" smtClean="0">
                <a:solidFill>
                  <a:schemeClr val="bg1"/>
                </a:solidFill>
                <a:latin typeface="Arial" pitchFamily="34" charset="0"/>
                <a:cs typeface="Arial" pitchFamily="34" charset="0"/>
              </a:rPr>
              <a:t>~1</a:t>
            </a:r>
            <a:r>
              <a:rPr kumimoji="1" lang="en-US" altLang="ja-JP" sz="1600" dirty="0" smtClean="0">
                <a:solidFill>
                  <a:schemeClr val="bg1"/>
                </a:solidFill>
                <a:latin typeface="Symbol" pitchFamily="18" charset="2"/>
                <a:cs typeface="Arial" pitchFamily="34" charset="0"/>
              </a:rPr>
              <a:t>m</a:t>
            </a:r>
            <a:r>
              <a:rPr kumimoji="1" lang="en-US" altLang="ja-JP" sz="1600" dirty="0" smtClean="0">
                <a:solidFill>
                  <a:schemeClr val="bg1"/>
                </a:solidFill>
                <a:latin typeface="Arial" pitchFamily="34" charset="0"/>
                <a:cs typeface="Arial" pitchFamily="34" charset="0"/>
              </a:rPr>
              <a:t>s</a:t>
            </a:r>
            <a:endParaRPr kumimoji="1" lang="ja-JP" altLang="en-US" sz="1600" dirty="0">
              <a:solidFill>
                <a:schemeClr val="bg1"/>
              </a:solidFill>
              <a:latin typeface="Arial" pitchFamily="34" charset="0"/>
              <a:cs typeface="Arial" pitchFamily="34" charset="0"/>
            </a:endParaRPr>
          </a:p>
        </p:txBody>
      </p:sp>
      <p:cxnSp>
        <p:nvCxnSpPr>
          <p:cNvPr id="22" name="直線矢印コネクタ 21"/>
          <p:cNvCxnSpPr/>
          <p:nvPr/>
        </p:nvCxnSpPr>
        <p:spPr>
          <a:xfrm>
            <a:off x="6042003" y="4600888"/>
            <a:ext cx="432048"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045908" y="4595101"/>
            <a:ext cx="864096" cy="338554"/>
          </a:xfrm>
          <a:prstGeom prst="rect">
            <a:avLst/>
          </a:prstGeom>
          <a:noFill/>
        </p:spPr>
        <p:txBody>
          <a:bodyPr wrap="square" rtlCol="0">
            <a:spAutoFit/>
          </a:bodyPr>
          <a:lstStyle/>
          <a:p>
            <a:r>
              <a:rPr kumimoji="1" lang="en-US" altLang="ja-JP" sz="1600" dirty="0" smtClean="0">
                <a:solidFill>
                  <a:schemeClr val="bg1"/>
                </a:solidFill>
                <a:latin typeface="Arial" pitchFamily="34" charset="0"/>
                <a:cs typeface="Arial" pitchFamily="34" charset="0"/>
              </a:rPr>
              <a:t>~1</a:t>
            </a:r>
            <a:r>
              <a:rPr kumimoji="1" lang="en-US" altLang="ja-JP" sz="1600" dirty="0" smtClean="0">
                <a:solidFill>
                  <a:schemeClr val="bg1"/>
                </a:solidFill>
                <a:latin typeface="Symbol" pitchFamily="18" charset="2"/>
                <a:cs typeface="Arial" pitchFamily="34" charset="0"/>
              </a:rPr>
              <a:t>m</a:t>
            </a:r>
            <a:r>
              <a:rPr kumimoji="1" lang="en-US" altLang="ja-JP" sz="1600" dirty="0" smtClean="0">
                <a:solidFill>
                  <a:schemeClr val="bg1"/>
                </a:solidFill>
                <a:latin typeface="Arial" pitchFamily="34" charset="0"/>
                <a:cs typeface="Arial" pitchFamily="34" charset="0"/>
              </a:rPr>
              <a:t>s</a:t>
            </a:r>
            <a:endParaRPr kumimoji="1" lang="ja-JP" altLang="en-US" sz="1600" dirty="0">
              <a:solidFill>
                <a:schemeClr val="bg1"/>
              </a:solidFill>
              <a:latin typeface="Arial" pitchFamily="34" charset="0"/>
              <a:cs typeface="Arial" pitchFamily="34" charset="0"/>
            </a:endParaRPr>
          </a:p>
        </p:txBody>
      </p:sp>
      <p:cxnSp>
        <p:nvCxnSpPr>
          <p:cNvPr id="24" name="直線矢印コネクタ 23"/>
          <p:cNvCxnSpPr/>
          <p:nvPr/>
        </p:nvCxnSpPr>
        <p:spPr>
          <a:xfrm flipV="1">
            <a:off x="6386658" y="3938726"/>
            <a:ext cx="0" cy="2880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413711" y="3896194"/>
            <a:ext cx="1296144" cy="338554"/>
          </a:xfrm>
          <a:prstGeom prst="rect">
            <a:avLst/>
          </a:prstGeom>
          <a:noFill/>
        </p:spPr>
        <p:txBody>
          <a:bodyPr wrap="square" rtlCol="0">
            <a:spAutoFit/>
          </a:bodyPr>
          <a:lstStyle/>
          <a:p>
            <a:r>
              <a:rPr lang="en-US" altLang="ja-JP" sz="1600" dirty="0" smtClean="0">
                <a:solidFill>
                  <a:schemeClr val="bg1"/>
                </a:solidFill>
                <a:latin typeface="Arial" pitchFamily="34" charset="0"/>
                <a:cs typeface="Arial" pitchFamily="34" charset="0"/>
              </a:rPr>
              <a:t>~200mV</a:t>
            </a:r>
            <a:endParaRPr kumimoji="1" lang="ja-JP" altLang="en-US" sz="1600" dirty="0">
              <a:solidFill>
                <a:schemeClr val="bg1"/>
              </a:solidFill>
              <a:latin typeface="Arial" pitchFamily="34" charset="0"/>
              <a:cs typeface="Arial" pitchFamily="34" charset="0"/>
            </a:endParaRPr>
          </a:p>
        </p:txBody>
      </p:sp>
      <p:sp>
        <p:nvSpPr>
          <p:cNvPr id="19" name="右矢印 18"/>
          <p:cNvSpPr/>
          <p:nvPr/>
        </p:nvSpPr>
        <p:spPr>
          <a:xfrm>
            <a:off x="4354460" y="4213401"/>
            <a:ext cx="377322" cy="378162"/>
          </a:xfrm>
          <a:prstGeom prst="rightArrow">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050054" y="3251786"/>
            <a:ext cx="1755245" cy="369332"/>
          </a:xfrm>
          <a:prstGeom prst="rect">
            <a:avLst/>
          </a:prstGeom>
          <a:noFill/>
        </p:spPr>
        <p:txBody>
          <a:bodyPr wrap="square" rtlCol="0">
            <a:spAutoFit/>
          </a:bodyPr>
          <a:lstStyle/>
          <a:p>
            <a:r>
              <a:rPr kumimoji="1" lang="ja-JP" altLang="en-US" dirty="0" smtClean="0">
                <a:solidFill>
                  <a:srgbClr val="FFFF00"/>
                </a:solidFill>
                <a:latin typeface="メイリオ" pitchFamily="50" charset="-128"/>
                <a:ea typeface="メイリオ" pitchFamily="50" charset="-128"/>
                <a:cs typeface="メイリオ" pitchFamily="50" charset="-128"/>
              </a:rPr>
              <a:t>テストパルス</a:t>
            </a:r>
            <a:endParaRPr kumimoji="1" lang="ja-JP" altLang="en-US" dirty="0">
              <a:solidFill>
                <a:srgbClr val="FFFF00"/>
              </a:solidFill>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4780142" y="5875943"/>
            <a:ext cx="4022442" cy="615553"/>
          </a:xfrm>
          <a:prstGeom prst="rect">
            <a:avLst/>
          </a:prstGeom>
          <a:noFill/>
        </p:spPr>
        <p:txBody>
          <a:bodyPr wrap="square" rtlCol="0">
            <a:spAutoFit/>
          </a:bodyPr>
          <a:lstStyle/>
          <a:p>
            <a:r>
              <a:rPr kumimoji="1" lang="ja-JP" altLang="en-US" sz="1700" dirty="0" smtClean="0">
                <a:latin typeface="メイリオ" pitchFamily="50" charset="-128"/>
                <a:ea typeface="メイリオ" pitchFamily="50" charset="-128"/>
                <a:cs typeface="メイリオ" pitchFamily="50" charset="-128"/>
              </a:rPr>
              <a:t>以下、センサーバイアス電圧：</a:t>
            </a:r>
            <a:r>
              <a:rPr kumimoji="1" lang="en-US" altLang="ja-JP" sz="1700" dirty="0" smtClean="0">
                <a:latin typeface="Arial" pitchFamily="34" charset="0"/>
                <a:ea typeface="メイリオ" pitchFamily="50" charset="-128"/>
                <a:cs typeface="Arial" pitchFamily="34" charset="0"/>
              </a:rPr>
              <a:t>50V</a:t>
            </a:r>
          </a:p>
          <a:p>
            <a:r>
              <a:rPr lang="ja-JP" altLang="en-US" sz="1700" dirty="0" smtClean="0">
                <a:latin typeface="Arial" pitchFamily="34" charset="0"/>
                <a:ea typeface="メイリオ" pitchFamily="50" charset="-128"/>
                <a:cs typeface="Arial" pitchFamily="34" charset="0"/>
              </a:rPr>
              <a:t>　　　</a:t>
            </a:r>
            <a:r>
              <a:rPr lang="en-US" altLang="ja-JP" sz="1700" dirty="0" smtClean="0">
                <a:latin typeface="Arial" pitchFamily="34" charset="0"/>
                <a:ea typeface="メイリオ" pitchFamily="50" charset="-128"/>
                <a:cs typeface="Arial" pitchFamily="34" charset="0"/>
              </a:rPr>
              <a:t>Middle </a:t>
            </a:r>
            <a:r>
              <a:rPr lang="en-US" altLang="ja-JP" sz="1700" dirty="0" smtClean="0">
                <a:latin typeface="Arial" pitchFamily="34" charset="0"/>
                <a:ea typeface="メイリオ" pitchFamily="50" charset="-128"/>
                <a:cs typeface="Arial" pitchFamily="34" charset="0"/>
              </a:rPr>
              <a:t>Si</a:t>
            </a:r>
            <a:r>
              <a:rPr lang="ja-JP" altLang="en-US" sz="1700" dirty="0" err="1" smtClean="0">
                <a:latin typeface="Arial" pitchFamily="34" charset="0"/>
                <a:ea typeface="メイリオ" pitchFamily="50" charset="-128"/>
                <a:cs typeface="Arial" pitchFamily="34" charset="0"/>
              </a:rPr>
              <a:t>への</a:t>
            </a:r>
            <a:r>
              <a:rPr lang="ja-JP" altLang="en-US" sz="1700" dirty="0" smtClean="0">
                <a:latin typeface="Arial" pitchFamily="34" charset="0"/>
                <a:ea typeface="メイリオ" pitchFamily="50" charset="-128"/>
                <a:cs typeface="Arial" pitchFamily="34" charset="0"/>
              </a:rPr>
              <a:t>印加電圧：</a:t>
            </a:r>
            <a:r>
              <a:rPr lang="en-US" altLang="ja-JP" sz="1700" dirty="0" smtClean="0">
                <a:latin typeface="Arial" pitchFamily="34" charset="0"/>
                <a:ea typeface="メイリオ" pitchFamily="50" charset="-128"/>
                <a:cs typeface="Arial" pitchFamily="34" charset="0"/>
              </a:rPr>
              <a:t>0.2V</a:t>
            </a:r>
            <a:endParaRPr kumimoji="1" lang="ja-JP" altLang="en-US" sz="17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41003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1410916_SHINODA_NAOYUK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p1410916_SHINODA_NAOYUKI</Template>
  <TotalTime>4093</TotalTime>
  <Words>2324</Words>
  <Application>Microsoft Office PowerPoint</Application>
  <PresentationFormat>画面に合わせる (4:3)</PresentationFormat>
  <Paragraphs>362</Paragraphs>
  <Slides>18</Slides>
  <Notes>10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p1410916_SHINODA_NAOYUKI</vt:lpstr>
      <vt:lpstr>Belle II 実験に向けた SOI検出器:PIXORの動作確認試験</vt:lpstr>
      <vt:lpstr>コンテンツ</vt:lpstr>
      <vt:lpstr>SOI検出器について</vt:lpstr>
      <vt:lpstr>SOI検出器の課題とその解決</vt:lpstr>
      <vt:lpstr>高エネルギー加速器実験への応用</vt:lpstr>
      <vt:lpstr>PIXOR(PIXel OR)の開発</vt:lpstr>
      <vt:lpstr>PIXOR1の試験概要</vt:lpstr>
      <vt:lpstr>PIXOR1評価ボード</vt:lpstr>
      <vt:lpstr>テストパルス応答確認</vt:lpstr>
      <vt:lpstr>b線応答確認試験</vt:lpstr>
      <vt:lpstr>まとめと今後の展望</vt:lpstr>
      <vt:lpstr>Buck Up</vt:lpstr>
      <vt:lpstr>PIXOR1のパラメータ値</vt:lpstr>
      <vt:lpstr>Double SOI構造</vt:lpstr>
      <vt:lpstr>電源系電圧の印加</vt:lpstr>
      <vt:lpstr>Belle II 実験</vt:lpstr>
      <vt:lpstr>ピクセル型とストリップ型の比較</vt:lpstr>
      <vt:lpstr>測定環境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Belle II 実験</dc:title>
  <dc:creator>soi_epx2</dc:creator>
  <cp:lastModifiedBy>soi_epx2</cp:lastModifiedBy>
  <cp:revision>194</cp:revision>
  <cp:lastPrinted>2013-03-24T05:58:55Z</cp:lastPrinted>
  <dcterms:created xsi:type="dcterms:W3CDTF">2013-03-15T12:27:19Z</dcterms:created>
  <dcterms:modified xsi:type="dcterms:W3CDTF">2013-03-25T13:23:23Z</dcterms:modified>
</cp:coreProperties>
</file>