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89" r:id="rId12"/>
    <p:sldId id="288" r:id="rId13"/>
    <p:sldId id="269" r:id="rId14"/>
    <p:sldId id="274" r:id="rId15"/>
    <p:sldId id="275" r:id="rId16"/>
    <p:sldId id="276" r:id="rId17"/>
    <p:sldId id="278" r:id="rId18"/>
    <p:sldId id="277" r:id="rId19"/>
    <p:sldId id="279" r:id="rId20"/>
    <p:sldId id="280" r:id="rId21"/>
    <p:sldId id="281" r:id="rId22"/>
    <p:sldId id="282" r:id="rId23"/>
    <p:sldId id="283" r:id="rId24"/>
    <p:sldId id="285" r:id="rId2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98" autoAdjust="0"/>
  </p:normalViewPr>
  <p:slideViewPr>
    <p:cSldViewPr>
      <p:cViewPr varScale="1">
        <p:scale>
          <a:sx n="72" d="100"/>
          <a:sy n="72" d="100"/>
        </p:scale>
        <p:origin x="-1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AAD24-EE1B-45F3-A9C2-EC798321D2E0}" type="datetimeFigureOut">
              <a:rPr kumimoji="1" lang="ja-JP" altLang="en-US" smtClean="0"/>
              <a:t>2011/9/17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A8412-B98D-411D-B0D8-0A2A5DD7AA1F}" type="slidenum">
              <a:rPr kumimoji="1" lang="ja-JP" altLang="en-US" smtClean="0"/>
              <a:t>‹#›</a:t>
            </a:fld>
            <a:endParaRPr kumimoji="1" lang="ja-JP" altLang="en-US"/>
          </a:p>
        </p:txBody>
      </p:sp>
    </p:spTree>
    <p:extLst>
      <p:ext uri="{BB962C8B-B14F-4D97-AF65-F5344CB8AC3E}">
        <p14:creationId xmlns:p14="http://schemas.microsoft.com/office/powerpoint/2010/main" val="21100872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7" name="正方形/長方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2362200" y="4038600"/>
            <a:ext cx="6477000" cy="1828800"/>
          </a:xfrm>
        </p:spPr>
        <p:txBody>
          <a:bodyPr anchor="b"/>
          <a:lstStyle>
            <a:lvl1pPr>
              <a:defRPr cap="all" baseline="0"/>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kumimoji="1" lang="en-US" altLang="ja-JP" smtClean="0"/>
              <a:t>2011/9/16</a:t>
            </a:r>
            <a:endParaRPr kumimoji="1" lang="ja-JP" altLang="en-US"/>
          </a:p>
        </p:txBody>
      </p:sp>
      <p:sp>
        <p:nvSpPr>
          <p:cNvPr id="17" name="フッター プレースホルダー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29" name="スライド番号プレースホルダー 28"/>
          <p:cNvSpPr>
            <a:spLocks noGrp="1"/>
          </p:cNvSpPr>
          <p:nvPr>
            <p:ph type="sldNum" sz="quarter" idx="12"/>
          </p:nvPr>
        </p:nvSpPr>
        <p:spPr>
          <a:xfrm>
            <a:off x="8001000" y="228600"/>
            <a:ext cx="838200" cy="381000"/>
          </a:xfrm>
        </p:spPr>
        <p:txBody>
          <a:bodyPr/>
          <a:lstStyle>
            <a:lvl1pPr>
              <a:defRPr>
                <a:solidFill>
                  <a:schemeClr val="tx2"/>
                </a:solidFill>
              </a:defRPr>
            </a:lvl1pPr>
          </a:lstStyle>
          <a:p>
            <a:fld id="{7D9210D9-BD3C-41C6-A8CC-434A797B901C}"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r>
              <a:rPr kumimoji="1" lang="en-US" altLang="ja-JP" smtClean="0"/>
              <a:t>2011/9/16</a:t>
            </a:r>
            <a:endParaRPr kumimoji="1" lang="ja-JP" altLang="en-US"/>
          </a:p>
        </p:txBody>
      </p:sp>
      <p:sp>
        <p:nvSpPr>
          <p:cNvPr id="5" name="フッター プレースホルダー 4"/>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スライド番号プレースホルダー 5"/>
          <p:cNvSpPr>
            <a:spLocks noGrp="1"/>
          </p:cNvSpPr>
          <p:nvPr>
            <p:ph type="sldNum" sz="quarter" idx="12"/>
          </p:nvPr>
        </p:nvSpPr>
        <p:spPr/>
        <p:txBody>
          <a:bodyPr/>
          <a:lstStyle/>
          <a:p>
            <a:fld id="{7D9210D9-BD3C-41C6-A8CC-434A797B901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609600"/>
            <a:ext cx="2057400" cy="5516563"/>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609600"/>
            <a:ext cx="5562600" cy="5516564"/>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6553200" y="6248402"/>
            <a:ext cx="2209800" cy="365125"/>
          </a:xfrm>
        </p:spPr>
        <p:txBody>
          <a:bodyPr/>
          <a:lstStyle/>
          <a:p>
            <a:r>
              <a:rPr kumimoji="1" lang="en-US" altLang="ja-JP" smtClean="0"/>
              <a:t>2011/9/16</a:t>
            </a:r>
            <a:endParaRPr kumimoji="1" lang="ja-JP" altLang="en-US"/>
          </a:p>
        </p:txBody>
      </p:sp>
      <p:sp>
        <p:nvSpPr>
          <p:cNvPr id="5" name="フッター プレースホルダー 4"/>
          <p:cNvSpPr>
            <a:spLocks noGrp="1"/>
          </p:cNvSpPr>
          <p:nvPr>
            <p:ph type="ftr" sz="quarter" idx="11"/>
          </p:nvPr>
        </p:nvSpPr>
        <p:spPr>
          <a:xfrm>
            <a:off x="457201" y="6248207"/>
            <a:ext cx="5573483" cy="365125"/>
          </a:xfrm>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7" name="正方形/長方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正方形/長方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正方形/長方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rot="5400000">
            <a:off x="5989638" y="144462"/>
            <a:ext cx="533400" cy="244476"/>
          </a:xfrm>
        </p:spPr>
        <p:txBody>
          <a:bodyPr/>
          <a:lstStyle/>
          <a:p>
            <a:fld id="{7D9210D9-BD3C-41C6-A8CC-434A797B901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886" y="3041"/>
            <a:ext cx="9096491" cy="892232"/>
          </a:xfrm>
        </p:spPr>
        <p:txBody>
          <a:bodyPr/>
          <a:lstStyle>
            <a:lvl1pPr algn="ctr">
              <a:defRPr/>
            </a:lvl1pPr>
          </a:lstStyle>
          <a:p>
            <a:r>
              <a:rPr kumimoji="0" lang="ja-JP" altLang="en-US" dirty="0" smtClean="0"/>
              <a:t>マスター タイトルの書式設定</a:t>
            </a:r>
            <a:endParaRPr kumimoji="0" lang="en-US" dirty="0"/>
          </a:p>
        </p:txBody>
      </p:sp>
      <p:sp>
        <p:nvSpPr>
          <p:cNvPr id="4" name="日付プレースホルダー 3"/>
          <p:cNvSpPr>
            <a:spLocks noGrp="1"/>
          </p:cNvSpPr>
          <p:nvPr>
            <p:ph type="dt" sz="half" idx="10"/>
          </p:nvPr>
        </p:nvSpPr>
        <p:spPr>
          <a:xfrm>
            <a:off x="6096000" y="6488592"/>
            <a:ext cx="2667000" cy="365125"/>
          </a:xfrm>
        </p:spPr>
        <p:txBody>
          <a:bodyPr/>
          <a:lstStyle/>
          <a:p>
            <a:r>
              <a:rPr kumimoji="1" lang="en-US" altLang="ja-JP" smtClean="0"/>
              <a:t>2011/9/16</a:t>
            </a:r>
            <a:endParaRPr kumimoji="1" lang="ja-JP" altLang="en-US"/>
          </a:p>
        </p:txBody>
      </p:sp>
      <p:sp>
        <p:nvSpPr>
          <p:cNvPr id="5" name="フッター プレースホルダー 4"/>
          <p:cNvSpPr>
            <a:spLocks noGrp="1"/>
          </p:cNvSpPr>
          <p:nvPr>
            <p:ph type="ftr" sz="quarter" idx="11"/>
          </p:nvPr>
        </p:nvSpPr>
        <p:spPr>
          <a:xfrm>
            <a:off x="609600" y="6488398"/>
            <a:ext cx="5421083" cy="365125"/>
          </a:xfrm>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スライド番号プレースホルダー 5"/>
          <p:cNvSpPr>
            <a:spLocks noGrp="1"/>
          </p:cNvSpPr>
          <p:nvPr>
            <p:ph type="sldNum" sz="quarter" idx="12"/>
          </p:nvPr>
        </p:nvSpPr>
        <p:spPr>
          <a:xfrm>
            <a:off x="0" y="897487"/>
            <a:ext cx="533400" cy="244476"/>
          </a:xfrm>
        </p:spPr>
        <p:txBody>
          <a:bodyPr/>
          <a:lstStyle>
            <a:lvl1pPr>
              <a:defRPr sz="2200" baseline="0">
                <a:solidFill>
                  <a:schemeClr val="tx1"/>
                </a:solidFill>
              </a:defRPr>
            </a:lvl1pPr>
          </a:lstStyle>
          <a:p>
            <a:fld id="{7D9210D9-BD3C-41C6-A8CC-434A797B901C}" type="slidenum">
              <a:rPr kumimoji="1" lang="ja-JP" altLang="en-US" smtClean="0"/>
              <a:pPr/>
              <a:t>‹#›</a:t>
            </a:fld>
            <a:endParaRPr kumimoji="1" lang="ja-JP" altLang="en-US" dirty="0"/>
          </a:p>
        </p:txBody>
      </p:sp>
      <p:sp>
        <p:nvSpPr>
          <p:cNvPr id="8" name="コンテンツ プレースホルダー 7"/>
          <p:cNvSpPr>
            <a:spLocks noGrp="1"/>
          </p:cNvSpPr>
          <p:nvPr>
            <p:ph sz="quarter" idx="1"/>
          </p:nvPr>
        </p:nvSpPr>
        <p:spPr>
          <a:xfrm>
            <a:off x="70508" y="1169858"/>
            <a:ext cx="8968740" cy="4495800"/>
          </a:xfrm>
        </p:spPr>
        <p:txBody>
          <a:bodyPr/>
          <a:lstStyle/>
          <a:p>
            <a:pPr lvl="0" eaLnBrk="1" latinLnBrk="0" hangingPunct="1"/>
            <a:r>
              <a:rPr lang="ja-JP" altLang="en-US" dirty="0" smtClean="0"/>
              <a:t>マスター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7" name="正方形/長方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ja-JP" altLang="en-US" smtClean="0"/>
              <a:t>マスター タイトルの書式設定</a:t>
            </a:r>
            <a:endParaRPr kumimoji="0" lang="en-US"/>
          </a:p>
        </p:txBody>
      </p:sp>
      <p:sp>
        <p:nvSpPr>
          <p:cNvPr id="12" name="日付プレースホルダー 11"/>
          <p:cNvSpPr>
            <a:spLocks noGrp="1"/>
          </p:cNvSpPr>
          <p:nvPr>
            <p:ph type="dt" sz="half" idx="10"/>
          </p:nvPr>
        </p:nvSpPr>
        <p:spPr/>
        <p:txBody>
          <a:bodyPr/>
          <a:lstStyle/>
          <a:p>
            <a:r>
              <a:rPr kumimoji="1" lang="en-US" altLang="ja-JP" smtClean="0"/>
              <a:t>2011/9/16</a:t>
            </a:r>
            <a:endParaRPr kumimoji="1" lang="ja-JP" altLang="en-US"/>
          </a:p>
        </p:txBody>
      </p:sp>
      <p:sp>
        <p:nvSpPr>
          <p:cNvPr id="13" name="スライド番号プレースホルダー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D9210D9-BD3C-41C6-A8CC-434A797B901C}" type="slidenum">
              <a:rPr kumimoji="1" lang="ja-JP" altLang="en-US" smtClean="0"/>
              <a:t>‹#›</a:t>
            </a:fld>
            <a:endParaRPr kumimoji="1" lang="ja-JP" altLang="en-US"/>
          </a:p>
        </p:txBody>
      </p:sp>
      <p:sp>
        <p:nvSpPr>
          <p:cNvPr id="14" name="フッター プレースホルダー 13"/>
          <p:cNvSpPr>
            <a:spLocks noGrp="1"/>
          </p:cNvSpPr>
          <p:nvPr>
            <p:ph type="ftr" sz="quarter" idx="12"/>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9" name="コンテンツ プレースホルダー 8"/>
          <p:cNvSpPr>
            <a:spLocks noGrp="1"/>
          </p:cNvSpPr>
          <p:nvPr>
            <p:ph sz="quarter" idx="1"/>
          </p:nvPr>
        </p:nvSpPr>
        <p:spPr>
          <a:xfrm>
            <a:off x="609600" y="1589567"/>
            <a:ext cx="38862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844901" y="1589567"/>
            <a:ext cx="38862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8" name="日付プレースホルダー 7"/>
          <p:cNvSpPr>
            <a:spLocks noGrp="1"/>
          </p:cNvSpPr>
          <p:nvPr>
            <p:ph type="dt" sz="half" idx="15"/>
          </p:nvPr>
        </p:nvSpPr>
        <p:spPr/>
        <p:txBody>
          <a:bodyPr rtlCol="0"/>
          <a:lstStyle/>
          <a:p>
            <a:r>
              <a:rPr kumimoji="1" lang="en-US" altLang="ja-JP" smtClean="0"/>
              <a:t>2011/9/16</a:t>
            </a:r>
            <a:endParaRPr kumimoji="1" lang="ja-JP" altLang="en-US"/>
          </a:p>
        </p:txBody>
      </p:sp>
      <p:sp>
        <p:nvSpPr>
          <p:cNvPr id="10" name="スライド番号プレースホルダー 9"/>
          <p:cNvSpPr>
            <a:spLocks noGrp="1"/>
          </p:cNvSpPr>
          <p:nvPr>
            <p:ph type="sldNum" sz="quarter" idx="16"/>
          </p:nvPr>
        </p:nvSpPr>
        <p:spPr/>
        <p:txBody>
          <a:bodyPr rtlCol="0"/>
          <a:lstStyle/>
          <a:p>
            <a:fld id="{7D9210D9-BD3C-41C6-A8CC-434A797B901C}" type="slidenum">
              <a:rPr kumimoji="1" lang="ja-JP" altLang="en-US" smtClean="0"/>
              <a:t>‹#›</a:t>
            </a:fld>
            <a:endParaRPr kumimoji="1" lang="ja-JP" altLang="en-US"/>
          </a:p>
        </p:txBody>
      </p:sp>
      <p:sp>
        <p:nvSpPr>
          <p:cNvPr id="12" name="フッター プレースホルダー 11"/>
          <p:cNvSpPr>
            <a:spLocks noGrp="1"/>
          </p:cNvSpPr>
          <p:nvPr>
            <p:ph type="ftr" sz="quarter" idx="17"/>
          </p:nvPr>
        </p:nvSpPr>
        <p:spPr/>
        <p:txBody>
          <a:bodyPr rtlCol="0"/>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3050"/>
            <a:ext cx="8153400" cy="869950"/>
          </a:xfrm>
        </p:spPr>
        <p:txBody>
          <a:bodyPr anchor="ctr"/>
          <a:lstStyle>
            <a:lvl1pPr>
              <a:defRPr/>
            </a:lvl1pPr>
          </a:lstStyle>
          <a:p>
            <a:r>
              <a:rPr kumimoji="0" lang="ja-JP" altLang="en-US" smtClean="0"/>
              <a:t>マスター タイトルの書式設定</a:t>
            </a:r>
            <a:endParaRPr kumimoji="0" lang="en-US"/>
          </a:p>
        </p:txBody>
      </p:sp>
      <p:sp>
        <p:nvSpPr>
          <p:cNvPr id="11" name="コンテンツ プレースホルダー 10"/>
          <p:cNvSpPr>
            <a:spLocks noGrp="1"/>
          </p:cNvSpPr>
          <p:nvPr>
            <p:ph sz="quarter" idx="2"/>
          </p:nvPr>
        </p:nvSpPr>
        <p:spPr>
          <a:xfrm>
            <a:off x="609600" y="2438400"/>
            <a:ext cx="3886200" cy="35814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800600" y="2438400"/>
            <a:ext cx="3886200" cy="35814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ー 9"/>
          <p:cNvSpPr>
            <a:spLocks noGrp="1"/>
          </p:cNvSpPr>
          <p:nvPr>
            <p:ph type="dt" sz="half" idx="15"/>
          </p:nvPr>
        </p:nvSpPr>
        <p:spPr/>
        <p:txBody>
          <a:bodyPr rtlCol="0"/>
          <a:lstStyle/>
          <a:p>
            <a:r>
              <a:rPr kumimoji="1" lang="en-US" altLang="ja-JP" smtClean="0"/>
              <a:t>2011/9/16</a:t>
            </a:r>
            <a:endParaRPr kumimoji="1" lang="ja-JP" altLang="en-US"/>
          </a:p>
        </p:txBody>
      </p:sp>
      <p:sp>
        <p:nvSpPr>
          <p:cNvPr id="12" name="スライド番号プレースホルダー 11"/>
          <p:cNvSpPr>
            <a:spLocks noGrp="1"/>
          </p:cNvSpPr>
          <p:nvPr>
            <p:ph type="sldNum" sz="quarter" idx="16"/>
          </p:nvPr>
        </p:nvSpPr>
        <p:spPr/>
        <p:txBody>
          <a:bodyPr rtlCol="0"/>
          <a:lstStyle/>
          <a:p>
            <a:fld id="{7D9210D9-BD3C-41C6-A8CC-434A797B901C}" type="slidenum">
              <a:rPr kumimoji="1" lang="ja-JP" altLang="en-US" smtClean="0"/>
              <a:t>‹#›</a:t>
            </a:fld>
            <a:endParaRPr kumimoji="1" lang="ja-JP" altLang="en-US"/>
          </a:p>
        </p:txBody>
      </p:sp>
      <p:sp>
        <p:nvSpPr>
          <p:cNvPr id="14" name="フッター プレースホルダー 13"/>
          <p:cNvSpPr>
            <a:spLocks noGrp="1"/>
          </p:cNvSpPr>
          <p:nvPr>
            <p:ph type="ftr" sz="quarter" idx="17"/>
          </p:nvPr>
        </p:nvSpPr>
        <p:spPr/>
        <p:txBody>
          <a:bodyPr rtlCol="0"/>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16" name="テキスト プレースホルダー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5" name="テキスト プレースホルダー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5" name="スライド番号プレースホルダー 4"/>
          <p:cNvSpPr>
            <a:spLocks noGrp="1"/>
          </p:cNvSpPr>
          <p:nvPr>
            <p:ph type="sldNum" sz="quarter" idx="12"/>
          </p:nvPr>
        </p:nvSpPr>
        <p:spPr/>
        <p:txBody>
          <a:bodyPr/>
          <a:lstStyle>
            <a:lvl1pPr>
              <a:defRPr>
                <a:solidFill>
                  <a:srgbClr val="FFFFFF"/>
                </a:solidFill>
              </a:defRPr>
            </a:lvl1pPr>
          </a:lstStyle>
          <a:p>
            <a:fld id="{7D9210D9-BD3C-41C6-A8CC-434A797B901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bg>
      <p:bgRef idx="1003">
        <a:schemeClr val="bg1"/>
      </p:bgRef>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2011/9/16</a:t>
            </a:r>
            <a:endParaRPr kumimoji="1" lang="ja-JP" altLang="en-US"/>
          </a:p>
        </p:txBody>
      </p:sp>
      <p:sp>
        <p:nvSpPr>
          <p:cNvPr id="3" name="フッター プレースホルダー 2"/>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4" name="スライド番号プレースホルダー 3"/>
          <p:cNvSpPr>
            <a:spLocks noGrp="1"/>
          </p:cNvSpPr>
          <p:nvPr>
            <p:ph type="sldNum" sz="quarter" idx="12"/>
          </p:nvPr>
        </p:nvSpPr>
        <p:spPr>
          <a:xfrm>
            <a:off x="0" y="6248400"/>
            <a:ext cx="533400" cy="381000"/>
          </a:xfrm>
        </p:spPr>
        <p:txBody>
          <a:bodyPr/>
          <a:lstStyle>
            <a:lvl1pPr>
              <a:defRPr>
                <a:solidFill>
                  <a:schemeClr val="tx2"/>
                </a:solidFill>
              </a:defRPr>
            </a:lvl1pPr>
          </a:lstStyle>
          <a:p>
            <a:fld id="{7D9210D9-BD3C-41C6-A8CC-434A797B901C}"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8077200" cy="869950"/>
          </a:xfrm>
        </p:spPr>
        <p:txBody>
          <a:bodyPr anchor="ctr"/>
          <a:lstStyle>
            <a:lvl1pPr algn="l">
              <a:buNone/>
              <a:defRPr sz="4400" b="0"/>
            </a:lvl1p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r>
              <a:rPr kumimoji="1" lang="en-US" altLang="ja-JP" smtClean="0"/>
              <a:t>2011/9/16</a:t>
            </a:r>
            <a:endParaRPr kumimoji="1" lang="ja-JP" altLang="en-US"/>
          </a:p>
        </p:txBody>
      </p:sp>
      <p:sp>
        <p:nvSpPr>
          <p:cNvPr id="6" name="フッター プレースホルダー 5"/>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7" name="スライド番号プレースホルダー 6"/>
          <p:cNvSpPr>
            <a:spLocks noGrp="1"/>
          </p:cNvSpPr>
          <p:nvPr>
            <p:ph type="sldNum" sz="quarter" idx="12"/>
          </p:nvPr>
        </p:nvSpPr>
        <p:spPr/>
        <p:txBody>
          <a:bodyPr/>
          <a:lstStyle>
            <a:lvl1pPr>
              <a:defRPr>
                <a:solidFill>
                  <a:srgbClr val="FFFFFF"/>
                </a:solidFill>
              </a:defRPr>
            </a:lvl1pPr>
          </a:lstStyle>
          <a:p>
            <a:fld id="{7D9210D9-BD3C-41C6-A8CC-434A797B901C}" type="slidenum">
              <a:rPr kumimoji="1" lang="ja-JP" altLang="en-US" smtClean="0"/>
              <a:t>‹#›</a:t>
            </a:fld>
            <a:endParaRPr kumimoji="1" lang="ja-JP" altLang="en-US"/>
          </a:p>
        </p:txBody>
      </p:sp>
      <p:sp>
        <p:nvSpPr>
          <p:cNvPr id="3" name="テキスト プレースホルダー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9" name="コンテンツ プレースホルダー 8"/>
          <p:cNvSpPr>
            <a:spLocks noGrp="1"/>
          </p:cNvSpPr>
          <p:nvPr>
            <p:ph sz="quarter" idx="1"/>
          </p:nvPr>
        </p:nvSpPr>
        <p:spPr>
          <a:xfrm>
            <a:off x="2362200" y="1752600"/>
            <a:ext cx="6400800" cy="4419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8" name="正方形/長方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ja-JP" altLang="en-US" smtClean="0"/>
              <a:t>マスター タイトルの書式設定</a:t>
            </a:r>
            <a:endParaRPr kumimoji="0" lang="en-US"/>
          </a:p>
        </p:txBody>
      </p:sp>
      <p:sp>
        <p:nvSpPr>
          <p:cNvPr id="11" name="正方形/長方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付プレースホルダー 11"/>
          <p:cNvSpPr>
            <a:spLocks noGrp="1"/>
          </p:cNvSpPr>
          <p:nvPr>
            <p:ph type="dt" sz="half" idx="10"/>
          </p:nvPr>
        </p:nvSpPr>
        <p:spPr>
          <a:xfrm>
            <a:off x="6248400" y="6248400"/>
            <a:ext cx="2667000" cy="365125"/>
          </a:xfrm>
        </p:spPr>
        <p:txBody>
          <a:bodyPr rtlCol="0"/>
          <a:lstStyle/>
          <a:p>
            <a:r>
              <a:rPr kumimoji="1" lang="en-US" altLang="ja-JP" smtClean="0"/>
              <a:t>2011/9/16</a:t>
            </a:r>
            <a:endParaRPr kumimoji="1" lang="ja-JP" altLang="en-US"/>
          </a:p>
        </p:txBody>
      </p:sp>
      <p:sp>
        <p:nvSpPr>
          <p:cNvPr id="13" name="スライド番号プレースホルダー 12"/>
          <p:cNvSpPr>
            <a:spLocks noGrp="1"/>
          </p:cNvSpPr>
          <p:nvPr>
            <p:ph type="sldNum" sz="quarter" idx="11"/>
          </p:nvPr>
        </p:nvSpPr>
        <p:spPr>
          <a:xfrm>
            <a:off x="0" y="4667249"/>
            <a:ext cx="1447800" cy="663578"/>
          </a:xfrm>
        </p:spPr>
        <p:txBody>
          <a:bodyPr rtlCol="0"/>
          <a:lstStyle>
            <a:lvl1pPr>
              <a:defRPr sz="2800"/>
            </a:lvl1pPr>
          </a:lstStyle>
          <a:p>
            <a:fld id="{7D9210D9-BD3C-41C6-A8CC-434A797B901C}" type="slidenum">
              <a:rPr kumimoji="1" lang="ja-JP" altLang="en-US" smtClean="0"/>
              <a:t>‹#›</a:t>
            </a:fld>
            <a:endParaRPr kumimoji="1" lang="ja-JP" altLang="en-US"/>
          </a:p>
        </p:txBody>
      </p:sp>
      <p:sp>
        <p:nvSpPr>
          <p:cNvPr id="14" name="フッター プレースホルダー 13"/>
          <p:cNvSpPr>
            <a:spLocks noGrp="1"/>
          </p:cNvSpPr>
          <p:nvPr>
            <p:ph type="ftr" sz="quarter" idx="12"/>
          </p:nvPr>
        </p:nvSpPr>
        <p:spPr>
          <a:xfrm>
            <a:off x="1600200" y="6248206"/>
            <a:ext cx="4572000" cy="365125"/>
          </a:xfrm>
        </p:spPr>
        <p:txBody>
          <a:bodyPr rtlCol="0"/>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3" name="図プレースホルダー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2080" y="4283"/>
            <a:ext cx="9134715" cy="832429"/>
          </a:xfrm>
          <a:prstGeom prst="rect">
            <a:avLst/>
          </a:prstGeom>
        </p:spPr>
        <p:txBody>
          <a:bodyPr vert="horz" anchor="ctr">
            <a:normAutofit/>
          </a:bodyPr>
          <a:lstStyle/>
          <a:p>
            <a:r>
              <a:rPr kumimoji="0" lang="ja-JP" altLang="en-US" dirty="0" smtClean="0"/>
              <a:t>マスター タイトルの書式設定</a:t>
            </a:r>
            <a:endParaRPr kumimoji="0" lang="en-US" dirty="0"/>
          </a:p>
        </p:txBody>
      </p:sp>
      <p:sp>
        <p:nvSpPr>
          <p:cNvPr id="13" name="テキスト プレースホルダー 12"/>
          <p:cNvSpPr>
            <a:spLocks noGrp="1"/>
          </p:cNvSpPr>
          <p:nvPr>
            <p:ph type="body" idx="1"/>
          </p:nvPr>
        </p:nvSpPr>
        <p:spPr>
          <a:xfrm>
            <a:off x="97402" y="1196752"/>
            <a:ext cx="8968740" cy="4526280"/>
          </a:xfrm>
          <a:prstGeom prst="rect">
            <a:avLst/>
          </a:prstGeom>
        </p:spPr>
        <p:txBody>
          <a:bodyPr vert="horz">
            <a:normAutofit/>
          </a:bodyPr>
          <a:lstStyle/>
          <a:p>
            <a:pPr lvl="0" eaLnBrk="1" latinLnBrk="0" hangingPunct="1"/>
            <a:r>
              <a:rPr kumimoji="0" lang="ja-JP" altLang="en-US" dirty="0" smtClean="0"/>
              <a:t>マスター テキストの書式設定</a:t>
            </a:r>
          </a:p>
          <a:p>
            <a:pPr lvl="1" eaLnBrk="1" latinLnBrk="0" hangingPunct="1"/>
            <a:r>
              <a:rPr kumimoji="0" lang="ja-JP" altLang="en-US" dirty="0" smtClean="0"/>
              <a:t>第 </a:t>
            </a:r>
            <a:r>
              <a:rPr kumimoji="0" lang="en-US" altLang="ja-JP" dirty="0" smtClean="0"/>
              <a:t>2 </a:t>
            </a:r>
            <a:r>
              <a:rPr kumimoji="0" lang="ja-JP" altLang="en-US" dirty="0" smtClean="0"/>
              <a:t>レベル</a:t>
            </a:r>
          </a:p>
          <a:p>
            <a:pPr lvl="2" eaLnBrk="1" latinLnBrk="0" hangingPunct="1"/>
            <a:r>
              <a:rPr kumimoji="0" lang="ja-JP" altLang="en-US" dirty="0" smtClean="0"/>
              <a:t>第 </a:t>
            </a:r>
            <a:r>
              <a:rPr kumimoji="0" lang="en-US" altLang="ja-JP" dirty="0" smtClean="0"/>
              <a:t>3 </a:t>
            </a:r>
            <a:r>
              <a:rPr kumimoji="0" lang="ja-JP" altLang="en-US" dirty="0" smtClean="0"/>
              <a:t>レベル</a:t>
            </a:r>
          </a:p>
          <a:p>
            <a:pPr lvl="3" eaLnBrk="1" latinLnBrk="0" hangingPunct="1"/>
            <a:r>
              <a:rPr kumimoji="0" lang="ja-JP" altLang="en-US" dirty="0" smtClean="0"/>
              <a:t>第 </a:t>
            </a:r>
            <a:r>
              <a:rPr kumimoji="0" lang="en-US" altLang="ja-JP" dirty="0" smtClean="0"/>
              <a:t>4 </a:t>
            </a:r>
            <a:r>
              <a:rPr kumimoji="0" lang="ja-JP" altLang="en-US" dirty="0" smtClean="0"/>
              <a:t>レベル</a:t>
            </a:r>
          </a:p>
          <a:p>
            <a:pPr lvl="4" eaLnBrk="1" latinLnBrk="0" hangingPunct="1"/>
            <a:r>
              <a:rPr kumimoji="0" lang="ja-JP" altLang="en-US" dirty="0" smtClean="0"/>
              <a:t>第 </a:t>
            </a:r>
            <a:r>
              <a:rPr kumimoji="0" lang="en-US" altLang="ja-JP" dirty="0" smtClean="0"/>
              <a:t>5 </a:t>
            </a:r>
            <a:r>
              <a:rPr kumimoji="0" lang="ja-JP" altLang="en-US" dirty="0" smtClean="0"/>
              <a:t>レベル</a:t>
            </a:r>
            <a:endParaRPr kumimoji="0" lang="en-US" dirty="0"/>
          </a:p>
        </p:txBody>
      </p:sp>
      <p:sp>
        <p:nvSpPr>
          <p:cNvPr id="14" name="日付プレースホルダー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r>
              <a:rPr kumimoji="1" lang="en-US" altLang="ja-JP" smtClean="0"/>
              <a:t>2011/9/16</a:t>
            </a:r>
            <a:endParaRPr kumimoji="1" lang="ja-JP" altLang="en-US"/>
          </a:p>
        </p:txBody>
      </p:sp>
      <p:sp>
        <p:nvSpPr>
          <p:cNvPr id="3" name="フッター プレースホルダー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7" name="正方形/長方形 6"/>
          <p:cNvSpPr/>
          <p:nvPr/>
        </p:nvSpPr>
        <p:spPr bwMode="white">
          <a:xfrm>
            <a:off x="0" y="850159"/>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916199"/>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sp>
        <p:nvSpPr>
          <p:cNvPr id="9" name="正方形/長方形 8"/>
          <p:cNvSpPr/>
          <p:nvPr/>
        </p:nvSpPr>
        <p:spPr>
          <a:xfrm>
            <a:off x="590550" y="895879"/>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ー 22"/>
          <p:cNvSpPr>
            <a:spLocks noGrp="1"/>
          </p:cNvSpPr>
          <p:nvPr>
            <p:ph type="sldNum" sz="quarter" idx="4"/>
          </p:nvPr>
        </p:nvSpPr>
        <p:spPr>
          <a:xfrm>
            <a:off x="0" y="887941"/>
            <a:ext cx="533400" cy="244476"/>
          </a:xfrm>
          <a:prstGeom prst="rect">
            <a:avLst/>
          </a:prstGeom>
        </p:spPr>
        <p:txBody>
          <a:bodyPr vert="horz" anchor="ctr" anchorCtr="0">
            <a:noAutofit/>
          </a:bodyPr>
          <a:lstStyle>
            <a:lvl1pPr algn="ctr" eaLnBrk="1" latinLnBrk="0" hangingPunct="1">
              <a:defRPr kumimoji="0" sz="3200" b="1" baseline="0">
                <a:solidFill>
                  <a:schemeClr val="tx1"/>
                </a:solidFill>
              </a:defRPr>
            </a:lvl1pPr>
          </a:lstStyle>
          <a:p>
            <a:fld id="{7D9210D9-BD3C-41C6-A8CC-434A797B901C}"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1" sz="4000" kern="1200" baseline="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pitchFamily="2" charset="2"/>
        <a:buChar char="n"/>
        <a:defRPr kumimoji="1" sz="2800" kern="1200" baseline="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1" sz="2600" kern="1200" baseline="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1"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1"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79547" y="1988840"/>
            <a:ext cx="7837170" cy="1252736"/>
          </a:xfrm>
        </p:spPr>
        <p:txBody>
          <a:bodyPr>
            <a:normAutofit fontScale="90000"/>
          </a:bodyPr>
          <a:lstStyle/>
          <a:p>
            <a:r>
              <a:rPr lang="en-US" altLang="ja-JP" dirty="0"/>
              <a:t>ILC</a:t>
            </a:r>
            <a:r>
              <a:rPr lang="ja-JP" altLang="en-US" dirty="0"/>
              <a:t>に</a:t>
            </a:r>
            <a:r>
              <a:rPr lang="ja-JP" altLang="en-US" dirty="0" smtClean="0"/>
              <a:t>おける</a:t>
            </a:r>
            <a:r>
              <a:rPr lang="en-US" altLang="ja-JP" dirty="0" smtClean="0"/>
              <a:t/>
            </a:r>
            <a:br>
              <a:rPr lang="en-US" altLang="ja-JP" dirty="0" smtClean="0"/>
            </a:br>
            <a:r>
              <a:rPr lang="en-US" altLang="ja-JP" dirty="0" smtClean="0"/>
              <a:t>FPCCD</a:t>
            </a:r>
            <a:r>
              <a:rPr lang="ja-JP" altLang="en-US" dirty="0"/>
              <a:t>崩壊点検出器について</a:t>
            </a:r>
            <a:r>
              <a:rPr lang="ja-JP" altLang="en-US" dirty="0" smtClean="0"/>
              <a:t>の</a:t>
            </a:r>
            <a:r>
              <a:rPr lang="en-US" altLang="ja-JP" dirty="0" smtClean="0"/>
              <a:t/>
            </a:r>
            <a:br>
              <a:rPr lang="en-US" altLang="ja-JP" dirty="0" smtClean="0"/>
            </a:br>
            <a:r>
              <a:rPr lang="ja-JP" altLang="en-US" dirty="0" smtClean="0"/>
              <a:t>シミュレーション</a:t>
            </a:r>
            <a:r>
              <a:rPr lang="ja-JP" altLang="en-US" dirty="0"/>
              <a:t>による性能</a:t>
            </a:r>
            <a:r>
              <a:rPr lang="ja-JP" altLang="en-US" dirty="0" smtClean="0"/>
              <a:t>評価</a:t>
            </a:r>
            <a:endParaRPr kumimoji="1" lang="ja-JP" altLang="en-US" dirty="0"/>
          </a:p>
        </p:txBody>
      </p:sp>
      <p:sp>
        <p:nvSpPr>
          <p:cNvPr id="3" name="サブタイトル 2"/>
          <p:cNvSpPr>
            <a:spLocks noGrp="1"/>
          </p:cNvSpPr>
          <p:nvPr>
            <p:ph type="subTitle" idx="1"/>
          </p:nvPr>
        </p:nvSpPr>
        <p:spPr/>
        <p:txBody>
          <a:bodyPr/>
          <a:lstStyle/>
          <a:p>
            <a:r>
              <a:rPr lang="ja-JP" altLang="en-US" dirty="0" smtClean="0"/>
              <a:t>日本</a:t>
            </a:r>
            <a:r>
              <a:rPr lang="ja-JP" altLang="en-US" dirty="0"/>
              <a:t>物理</a:t>
            </a:r>
            <a:r>
              <a:rPr lang="ja-JP" altLang="en-US" dirty="0" smtClean="0"/>
              <a:t>学会 </a:t>
            </a:r>
            <a:r>
              <a:rPr lang="en-US" altLang="ja-JP" dirty="0" smtClean="0"/>
              <a:t>2011</a:t>
            </a:r>
            <a:r>
              <a:rPr lang="ja-JP" altLang="en-US" dirty="0" smtClean="0"/>
              <a:t>年秋季大会　弘前大学</a:t>
            </a:r>
            <a:endParaRPr kumimoji="1" lang="ja-JP" altLang="en-US" dirty="0"/>
          </a:p>
        </p:txBody>
      </p:sp>
      <p:sp>
        <p:nvSpPr>
          <p:cNvPr id="5" name="Rectangle 4"/>
          <p:cNvSpPr>
            <a:spLocks noChangeArrowheads="1"/>
          </p:cNvSpPr>
          <p:nvPr/>
        </p:nvSpPr>
        <p:spPr bwMode="auto">
          <a:xfrm>
            <a:off x="1434567" y="3789040"/>
            <a:ext cx="625740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3200" dirty="0" smtClean="0">
                <a:latin typeface="+mn-ea"/>
              </a:rPr>
              <a:t>東北大学　釜井大輔</a:t>
            </a:r>
            <a:endParaRPr lang="en-US" altLang="ja-JP" sz="3200" dirty="0">
              <a:latin typeface="+mn-ea"/>
            </a:endParaRPr>
          </a:p>
          <a:p>
            <a:pPr algn="ctr"/>
            <a:endParaRPr lang="en-US" altLang="ja-JP" sz="2800" dirty="0">
              <a:latin typeface="+mn-ea"/>
            </a:endParaRPr>
          </a:p>
          <a:p>
            <a:pPr algn="ctr"/>
            <a:r>
              <a:rPr lang="ja-JP" altLang="en-US" sz="2400" dirty="0" smtClean="0">
                <a:latin typeface="+mn-ea"/>
              </a:rPr>
              <a:t>東北大学</a:t>
            </a:r>
            <a:r>
              <a:rPr lang="en-US" altLang="ja-JP" sz="2400" dirty="0" smtClean="0">
                <a:latin typeface="+mn-ea"/>
              </a:rPr>
              <a:t>, </a:t>
            </a:r>
            <a:r>
              <a:rPr lang="ja-JP" altLang="en-US" sz="2400" dirty="0" smtClean="0">
                <a:latin typeface="+mn-ea"/>
              </a:rPr>
              <a:t>高エ</a:t>
            </a:r>
            <a:r>
              <a:rPr lang="ja-JP" altLang="en-US" sz="2400" dirty="0">
                <a:latin typeface="+mn-ea"/>
              </a:rPr>
              <a:t>研</a:t>
            </a:r>
            <a:r>
              <a:rPr lang="en-US" altLang="ja-JP" sz="2400" baseline="30000" dirty="0" smtClean="0">
                <a:latin typeface="+mn-ea"/>
              </a:rPr>
              <a:t>A</a:t>
            </a:r>
            <a:r>
              <a:rPr lang="en-US" altLang="ja-JP" sz="2400" dirty="0" smtClean="0">
                <a:latin typeface="+mn-ea"/>
              </a:rPr>
              <a:t>, </a:t>
            </a:r>
            <a:r>
              <a:rPr lang="ja-JP" altLang="en-US" sz="2400" dirty="0" smtClean="0">
                <a:latin typeface="+mn-ea"/>
              </a:rPr>
              <a:t>信州大学</a:t>
            </a:r>
            <a:r>
              <a:rPr lang="en-US" altLang="ja-JP" sz="2400" baseline="30000" dirty="0" smtClean="0">
                <a:latin typeface="+mn-ea"/>
              </a:rPr>
              <a:t>B</a:t>
            </a:r>
            <a:r>
              <a:rPr lang="en-US" altLang="ja-JP" sz="2400" dirty="0" smtClean="0">
                <a:latin typeface="+mn-ea"/>
              </a:rPr>
              <a:t>,</a:t>
            </a:r>
            <a:endParaRPr lang="en-US" altLang="ja-JP" sz="2400" dirty="0">
              <a:latin typeface="+mn-ea"/>
            </a:endParaRPr>
          </a:p>
          <a:p>
            <a:pPr algn="ctr"/>
            <a:r>
              <a:rPr lang="ja-JP" altLang="en-US" sz="2400" dirty="0" smtClean="0">
                <a:latin typeface="+mn-ea"/>
              </a:rPr>
              <a:t>杉本康博</a:t>
            </a:r>
            <a:r>
              <a:rPr lang="en-US" altLang="ja-JP" sz="2400" baseline="30000" dirty="0" smtClean="0">
                <a:latin typeface="+mn-ea"/>
              </a:rPr>
              <a:t>A</a:t>
            </a:r>
            <a:r>
              <a:rPr lang="en-US" altLang="ja-JP" sz="2400" dirty="0" smtClean="0">
                <a:latin typeface="+mn-ea"/>
              </a:rPr>
              <a:t>, </a:t>
            </a:r>
            <a:r>
              <a:rPr lang="ja-JP" altLang="en-US" sz="2400" dirty="0" smtClean="0">
                <a:latin typeface="+mn-ea"/>
              </a:rPr>
              <a:t>田窪洋介</a:t>
            </a:r>
            <a:r>
              <a:rPr lang="en-US" altLang="ja-JP" sz="2400" baseline="30000" dirty="0" smtClean="0">
                <a:latin typeface="+mn-ea"/>
              </a:rPr>
              <a:t>A</a:t>
            </a:r>
            <a:r>
              <a:rPr lang="en-US" altLang="ja-JP" sz="2400" dirty="0" smtClean="0">
                <a:latin typeface="+mn-ea"/>
              </a:rPr>
              <a:t>, </a:t>
            </a:r>
            <a:r>
              <a:rPr lang="ja-JP" altLang="en-US" sz="2400" dirty="0" smtClean="0">
                <a:latin typeface="+mn-ea"/>
              </a:rPr>
              <a:t>藤井恵介</a:t>
            </a:r>
            <a:r>
              <a:rPr lang="en-US" altLang="ja-JP" sz="2400" baseline="30000" dirty="0" smtClean="0">
                <a:latin typeface="+mn-ea"/>
              </a:rPr>
              <a:t>A</a:t>
            </a:r>
            <a:r>
              <a:rPr lang="en-US" altLang="ja-JP" sz="2400" dirty="0" smtClean="0">
                <a:latin typeface="+mn-ea"/>
              </a:rPr>
              <a:t>,</a:t>
            </a:r>
            <a:r>
              <a:rPr lang="ja-JP" altLang="en-US" sz="2400" dirty="0" smtClean="0">
                <a:latin typeface="+mn-ea"/>
              </a:rPr>
              <a:t>宮本彰也</a:t>
            </a:r>
            <a:r>
              <a:rPr lang="en-US" altLang="ja-JP" sz="2400" baseline="30000" dirty="0" smtClean="0">
                <a:latin typeface="+mn-ea"/>
              </a:rPr>
              <a:t>A</a:t>
            </a:r>
            <a:r>
              <a:rPr lang="en-US" altLang="ja-JP" sz="2400" dirty="0" smtClean="0">
                <a:latin typeface="+mn-ea"/>
              </a:rPr>
              <a:t>, </a:t>
            </a:r>
            <a:r>
              <a:rPr lang="ja-JP" altLang="en-US" sz="2400" dirty="0" smtClean="0">
                <a:latin typeface="+mn-ea"/>
              </a:rPr>
              <a:t>佐藤比佐夫</a:t>
            </a:r>
            <a:r>
              <a:rPr lang="en-US" altLang="ja-JP" sz="2400" baseline="30000" dirty="0" smtClean="0">
                <a:latin typeface="+mn-ea"/>
              </a:rPr>
              <a:t>B</a:t>
            </a:r>
            <a:r>
              <a:rPr lang="en-US" altLang="ja-JP" sz="2400" dirty="0" smtClean="0">
                <a:latin typeface="+mn-ea"/>
              </a:rPr>
              <a:t>, </a:t>
            </a:r>
            <a:r>
              <a:rPr lang="ja-JP" altLang="en-US" sz="2400" dirty="0" smtClean="0">
                <a:latin typeface="+mn-ea"/>
              </a:rPr>
              <a:t>山本均</a:t>
            </a:r>
            <a:endParaRPr lang="ja-JP" altLang="en-US" sz="2400" dirty="0">
              <a:latin typeface="+mn-ea"/>
            </a:endParaRPr>
          </a:p>
        </p:txBody>
      </p:sp>
      <p:sp>
        <p:nvSpPr>
          <p:cNvPr id="6" name="日付プレースホルダー 5"/>
          <p:cNvSpPr>
            <a:spLocks noGrp="1"/>
          </p:cNvSpPr>
          <p:nvPr>
            <p:ph type="dt" sz="half" idx="10"/>
          </p:nvPr>
        </p:nvSpPr>
        <p:spPr/>
        <p:txBody>
          <a:bodyPr/>
          <a:lstStyle/>
          <a:p>
            <a:r>
              <a:rPr kumimoji="1" lang="en-US" altLang="ja-JP" smtClean="0"/>
              <a:t>2011/9/16</a:t>
            </a:r>
            <a:endParaRPr kumimoji="1" lang="ja-JP" altLang="en-US"/>
          </a:p>
        </p:txBody>
      </p:sp>
      <p:pic>
        <p:nvPicPr>
          <p:cNvPr id="9" name="Picture 2" descr="C:\Users\kamai\Desktop\d0028322_2335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6" y="16489"/>
            <a:ext cx="1187623" cy="15993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ublic\Pictures\capture\logo_transparent_b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 y="0"/>
            <a:ext cx="2052196"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56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FPCCD</a:t>
            </a:r>
            <a:r>
              <a:rPr kumimoji="1" lang="ja-JP" altLang="en-US" dirty="0" smtClean="0"/>
              <a:t>のためのソフトウェア</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コンテンツ プレースホルダー 5"/>
          <p:cNvSpPr>
            <a:spLocks noGrp="1"/>
          </p:cNvSpPr>
          <p:nvPr>
            <p:ph sz="quarter" idx="1"/>
          </p:nvPr>
        </p:nvSpPr>
        <p:spPr>
          <a:xfrm>
            <a:off x="70508" y="1169858"/>
            <a:ext cx="8968740" cy="5499502"/>
          </a:xfrm>
        </p:spPr>
        <p:txBody>
          <a:bodyPr>
            <a:normAutofit/>
          </a:bodyPr>
          <a:lstStyle/>
          <a:p>
            <a:r>
              <a:rPr kumimoji="1" lang="en-US" altLang="ja-JP" dirty="0" smtClean="0"/>
              <a:t>ILC</a:t>
            </a:r>
            <a:r>
              <a:rPr kumimoji="1" lang="ja-JP" altLang="en-US" dirty="0" smtClean="0"/>
              <a:t>専用のシミュレーションパッケージは</a:t>
            </a:r>
            <a:r>
              <a:rPr kumimoji="1" lang="en-US" altLang="ja-JP" dirty="0" smtClean="0"/>
              <a:t>FPCCD</a:t>
            </a:r>
            <a:r>
              <a:rPr lang="ja-JP" altLang="en-US" dirty="0" smtClean="0"/>
              <a:t>崩壊点検出器</a:t>
            </a:r>
            <a:r>
              <a:rPr lang="ja-JP" altLang="en-US" dirty="0"/>
              <a:t>に</a:t>
            </a:r>
            <a:r>
              <a:rPr lang="ja-JP" altLang="en-US" dirty="0" smtClean="0"/>
              <a:t>対応していなかった。</a:t>
            </a:r>
            <a:endParaRPr lang="en-US" altLang="ja-JP" dirty="0" smtClean="0"/>
          </a:p>
          <a:p>
            <a:endParaRPr lang="en-US" altLang="ja-JP" dirty="0"/>
          </a:p>
          <a:p>
            <a:r>
              <a:rPr lang="ja-JP" altLang="en-US" dirty="0" smtClean="0"/>
              <a:t>必要なソフトウェア</a:t>
            </a:r>
            <a:endParaRPr lang="en-US" altLang="ja-JP" dirty="0" smtClean="0"/>
          </a:p>
          <a:p>
            <a:pPr lvl="1"/>
            <a:r>
              <a:rPr lang="en-US" altLang="ja-JP" dirty="0"/>
              <a:t>FPCCD</a:t>
            </a:r>
            <a:r>
              <a:rPr lang="ja-JP" altLang="en-US" dirty="0"/>
              <a:t>から得られる信号</a:t>
            </a:r>
            <a:r>
              <a:rPr lang="ja-JP" altLang="en-US" dirty="0" smtClean="0"/>
              <a:t>を</a:t>
            </a:r>
            <a:r>
              <a:rPr lang="ja-JP" altLang="en-US" dirty="0"/>
              <a:t>再現</a:t>
            </a:r>
            <a:r>
              <a:rPr lang="en-US" altLang="ja-JP" dirty="0" smtClean="0"/>
              <a:t>(</a:t>
            </a:r>
            <a:r>
              <a:rPr lang="ja-JP" altLang="en-US" dirty="0"/>
              <a:t>デジタイズ</a:t>
            </a:r>
            <a:r>
              <a:rPr lang="en-US" altLang="ja-JP" dirty="0"/>
              <a:t>)</a:t>
            </a:r>
          </a:p>
          <a:p>
            <a:pPr lvl="1"/>
            <a:r>
              <a:rPr lang="ja-JP" altLang="en-US" dirty="0">
                <a:cs typeface="Calibri" pitchFamily="34" charset="0"/>
              </a:rPr>
              <a:t>信号から粒子の通過点を再構成 </a:t>
            </a:r>
            <a:r>
              <a:rPr lang="en-US" altLang="ja-JP" dirty="0">
                <a:cs typeface="Calibri" pitchFamily="34" charset="0"/>
              </a:rPr>
              <a:t>(</a:t>
            </a:r>
            <a:r>
              <a:rPr lang="ja-JP" altLang="en-US" dirty="0">
                <a:cs typeface="Calibri" pitchFamily="34" charset="0"/>
              </a:rPr>
              <a:t>クラスタリング</a:t>
            </a:r>
            <a:r>
              <a:rPr lang="en-US" altLang="ja-JP" dirty="0">
                <a:cs typeface="Calibri" pitchFamily="34" charset="0"/>
              </a:rPr>
              <a:t>)</a:t>
            </a:r>
          </a:p>
          <a:p>
            <a:pPr lvl="1"/>
            <a:r>
              <a:rPr lang="ja-JP" altLang="en-US" dirty="0">
                <a:cs typeface="Calibri" pitchFamily="34" charset="0"/>
              </a:rPr>
              <a:t>バックグラウンドとシグナルを重ね合わせる </a:t>
            </a:r>
            <a:r>
              <a:rPr lang="en-US" altLang="ja-JP" dirty="0">
                <a:cs typeface="Calibri" pitchFamily="34" charset="0"/>
              </a:rPr>
              <a:t>(</a:t>
            </a:r>
            <a:r>
              <a:rPr lang="ja-JP" altLang="en-US" dirty="0">
                <a:cs typeface="Calibri" pitchFamily="34" charset="0"/>
              </a:rPr>
              <a:t>オーバーレイ</a:t>
            </a:r>
            <a:r>
              <a:rPr lang="en-US" altLang="ja-JP" dirty="0">
                <a:cs typeface="Calibri" pitchFamily="34" charset="0"/>
              </a:rPr>
              <a:t>)</a:t>
            </a:r>
          </a:p>
          <a:p>
            <a:pPr marL="365760" lvl="1" indent="0">
              <a:buNone/>
            </a:pPr>
            <a:r>
              <a:rPr lang="ja-JP" altLang="en-US" dirty="0">
                <a:solidFill>
                  <a:srgbClr val="FF0000"/>
                </a:solidFill>
              </a:rPr>
              <a:t>これらを開発し、</a:t>
            </a:r>
            <a:r>
              <a:rPr lang="en-US" altLang="ja-JP" dirty="0">
                <a:solidFill>
                  <a:srgbClr val="FF0000"/>
                </a:solidFill>
              </a:rPr>
              <a:t>ILC</a:t>
            </a:r>
            <a:r>
              <a:rPr lang="ja-JP" altLang="en-US" dirty="0">
                <a:solidFill>
                  <a:srgbClr val="FF0000"/>
                </a:solidFill>
              </a:rPr>
              <a:t>専用のパッケージに組み込んだ</a:t>
            </a:r>
            <a:r>
              <a:rPr lang="ja-JP" altLang="en-US" dirty="0" smtClean="0">
                <a:solidFill>
                  <a:srgbClr val="FF0000"/>
                </a:solidFill>
              </a:rPr>
              <a:t>。</a:t>
            </a:r>
            <a:endParaRPr lang="en-US" altLang="ja-JP" dirty="0" smtClean="0">
              <a:cs typeface="Calibri" pitchFamily="34" charset="0"/>
            </a:endParaRPr>
          </a:p>
          <a:p>
            <a:pPr marL="365760" lvl="1" indent="0">
              <a:buNone/>
            </a:pPr>
            <a:endParaRPr lang="en-US" altLang="ja-JP" dirty="0">
              <a:cs typeface="Calibri" pitchFamily="34" charset="0"/>
            </a:endParaRPr>
          </a:p>
          <a:p>
            <a:pPr lvl="1"/>
            <a:r>
              <a:rPr lang="ja-JP" altLang="en-US" dirty="0" smtClean="0">
                <a:cs typeface="Calibri" pitchFamily="34" charset="0"/>
              </a:rPr>
              <a:t>通過点</a:t>
            </a:r>
            <a:r>
              <a:rPr lang="ja-JP" altLang="en-US" dirty="0">
                <a:cs typeface="Calibri" pitchFamily="34" charset="0"/>
              </a:rPr>
              <a:t>から飛跡を再構成 </a:t>
            </a:r>
            <a:r>
              <a:rPr lang="en-US" altLang="ja-JP" dirty="0">
                <a:cs typeface="Calibri" pitchFamily="34" charset="0"/>
              </a:rPr>
              <a:t>(</a:t>
            </a:r>
            <a:r>
              <a:rPr lang="ja-JP" altLang="en-US" dirty="0">
                <a:cs typeface="Calibri" pitchFamily="34" charset="0"/>
              </a:rPr>
              <a:t>トラッキング</a:t>
            </a:r>
            <a:r>
              <a:rPr lang="en-US" altLang="ja-JP" dirty="0">
                <a:cs typeface="Calibri" pitchFamily="34" charset="0"/>
              </a:rPr>
              <a:t>)</a:t>
            </a:r>
            <a:r>
              <a:rPr lang="ja-JP" altLang="en-US" dirty="0">
                <a:solidFill>
                  <a:srgbClr val="FF0000"/>
                </a:solidFill>
                <a:cs typeface="Calibri" pitchFamily="34" charset="0"/>
              </a:rPr>
              <a:t>　</a:t>
            </a:r>
            <a:r>
              <a:rPr lang="en-US" altLang="ja-JP" dirty="0">
                <a:solidFill>
                  <a:srgbClr val="FF0000"/>
                </a:solidFill>
                <a:cs typeface="Calibri" pitchFamily="34" charset="0"/>
                <a:sym typeface="Wingdings" pitchFamily="2" charset="2"/>
              </a:rPr>
              <a:t> </a:t>
            </a:r>
            <a:r>
              <a:rPr lang="ja-JP" altLang="en-US" dirty="0">
                <a:solidFill>
                  <a:srgbClr val="FF0000"/>
                </a:solidFill>
                <a:cs typeface="Calibri" pitchFamily="34" charset="0"/>
                <a:sym typeface="Wingdings" pitchFamily="2" charset="2"/>
              </a:rPr>
              <a:t>開発中</a:t>
            </a:r>
            <a:endParaRPr lang="en-US" altLang="ja-JP" dirty="0">
              <a:solidFill>
                <a:srgbClr val="FF0000"/>
              </a:solidFill>
            </a:endParaRPr>
          </a:p>
          <a:p>
            <a:pPr lvl="1"/>
            <a:endParaRPr lang="en-US" altLang="ja-JP" dirty="0"/>
          </a:p>
        </p:txBody>
      </p:sp>
      <p:sp>
        <p:nvSpPr>
          <p:cNvPr id="7" name="スライド番号プレースホルダー 6"/>
          <p:cNvSpPr>
            <a:spLocks noGrp="1"/>
          </p:cNvSpPr>
          <p:nvPr>
            <p:ph type="sldNum" sz="quarter" idx="12"/>
          </p:nvPr>
        </p:nvSpPr>
        <p:spPr/>
        <p:txBody>
          <a:bodyPr/>
          <a:lstStyle/>
          <a:p>
            <a:fld id="{7D9210D9-BD3C-41C6-A8CC-434A797B901C}" type="slidenum">
              <a:rPr kumimoji="1" lang="ja-JP" altLang="en-US" smtClean="0"/>
              <a:pPr/>
              <a:t>9</a:t>
            </a:fld>
            <a:endParaRPr kumimoji="1" lang="ja-JP" altLang="en-US" dirty="0"/>
          </a:p>
        </p:txBody>
      </p:sp>
    </p:spTree>
    <p:extLst>
      <p:ext uri="{BB962C8B-B14F-4D97-AF65-F5344CB8AC3E}">
        <p14:creationId xmlns:p14="http://schemas.microsoft.com/office/powerpoint/2010/main" val="1358642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FPCCD</a:t>
            </a:r>
            <a:r>
              <a:rPr lang="ja-JP" altLang="en-US" dirty="0"/>
              <a:t>デジタイザー</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2011/9/14</a:t>
            </a:r>
            <a:endParaRPr kumimoji="1" lang="ja-JP" altLang="en-US"/>
          </a:p>
        </p:txBody>
      </p:sp>
      <p:sp>
        <p:nvSpPr>
          <p:cNvPr id="6" name="コンテンツ プレースホルダー 5"/>
          <p:cNvSpPr>
            <a:spLocks noGrp="1"/>
          </p:cNvSpPr>
          <p:nvPr>
            <p:ph sz="quarter" idx="1"/>
          </p:nvPr>
        </p:nvSpPr>
        <p:spPr>
          <a:xfrm>
            <a:off x="70508" y="1124744"/>
            <a:ext cx="8797713" cy="4495800"/>
          </a:xfrm>
        </p:spPr>
        <p:txBody>
          <a:bodyPr>
            <a:normAutofit/>
          </a:bodyPr>
          <a:lstStyle/>
          <a:p>
            <a:r>
              <a:rPr lang="en-US" altLang="ja-JP" sz="2400" dirty="0" smtClean="0"/>
              <a:t>FPCCD</a:t>
            </a:r>
            <a:r>
              <a:rPr lang="ja-JP" altLang="en-US" sz="2400" dirty="0" smtClean="0"/>
              <a:t>からの出力を再現</a:t>
            </a:r>
            <a:endParaRPr lang="en-US" altLang="ja-JP" sz="2400" dirty="0" smtClean="0"/>
          </a:p>
          <a:p>
            <a:pPr lvl="1"/>
            <a:r>
              <a:rPr lang="ja-JP" altLang="en-US" sz="2200" dirty="0" smtClean="0"/>
              <a:t>ヒット点の位置と運動量を取得し、飛跡を計算する。</a:t>
            </a:r>
            <a:endParaRPr lang="en-US" altLang="ja-JP" sz="2200" dirty="0"/>
          </a:p>
          <a:p>
            <a:pPr lvl="1"/>
            <a:r>
              <a:rPr lang="ja-JP" altLang="en-US" sz="2200" dirty="0" smtClean="0"/>
              <a:t>飛跡とピクセル境界との交点から出力のあるピクセルを特定する。</a:t>
            </a:r>
            <a:endParaRPr lang="en-US" altLang="ja-JP" sz="2200" dirty="0" smtClean="0"/>
          </a:p>
          <a:p>
            <a:pPr lvl="1"/>
            <a:r>
              <a:rPr lang="ja-JP" altLang="en-US" sz="2200" dirty="0" smtClean="0"/>
              <a:t>粒子の通過距離からエネルギーデポジットを算出し、ランダウ分布で近似する。</a:t>
            </a:r>
            <a:endParaRPr lang="en-US" altLang="ja-JP" sz="2200" dirty="0" smtClean="0"/>
          </a:p>
          <a:p>
            <a:pPr lvl="1"/>
            <a:r>
              <a:rPr lang="ja-JP" altLang="en-US" sz="2200" dirty="0" smtClean="0"/>
              <a:t>ノイズを乗せる。</a:t>
            </a:r>
            <a:endParaRPr lang="en-US" altLang="ja-JP" sz="2200" dirty="0" smtClean="0"/>
          </a:p>
        </p:txBody>
      </p:sp>
      <p:grpSp>
        <p:nvGrpSpPr>
          <p:cNvPr id="37" name="グループ化 36"/>
          <p:cNvGrpSpPr/>
          <p:nvPr/>
        </p:nvGrpSpPr>
        <p:grpSpPr>
          <a:xfrm>
            <a:off x="71884" y="3743930"/>
            <a:ext cx="8964612" cy="2808709"/>
            <a:chOff x="179388" y="2132856"/>
            <a:chExt cx="8964612" cy="2952328"/>
          </a:xfrm>
        </p:grpSpPr>
        <p:sp>
          <p:nvSpPr>
            <p:cNvPr id="38" name="AutoShape 70"/>
            <p:cNvSpPr>
              <a:spLocks noChangeArrowheads="1"/>
            </p:cNvSpPr>
            <p:nvPr/>
          </p:nvSpPr>
          <p:spPr bwMode="auto">
            <a:xfrm>
              <a:off x="179388" y="2132856"/>
              <a:ext cx="8964612" cy="2952328"/>
            </a:xfrm>
            <a:prstGeom prst="roundRect">
              <a:avLst>
                <a:gd name="adj" fmla="val 16667"/>
              </a:avLst>
            </a:prstGeom>
            <a:solidFill>
              <a:schemeClr val="accent1">
                <a:alpha val="30196"/>
              </a:schemeClr>
            </a:solidFill>
            <a:ln w="9525">
              <a:solidFill>
                <a:schemeClr val="tx1"/>
              </a:solidFill>
              <a:round/>
              <a:headEnd/>
              <a:tailEnd/>
            </a:ln>
          </p:spPr>
          <p:txBody>
            <a:bodyPr wrap="none" anchor="ctr"/>
            <a:lstStyle/>
            <a:p>
              <a:endParaRPr lang="ja-JP" altLang="en-US"/>
            </a:p>
          </p:txBody>
        </p:sp>
        <p:pic>
          <p:nvPicPr>
            <p:cNvPr id="39" name="Picture 7" descr="vis_digitizing"/>
            <p:cNvPicPr>
              <a:picLocks noChangeAspect="1" noChangeArrowheads="1"/>
            </p:cNvPicPr>
            <p:nvPr/>
          </p:nvPicPr>
          <p:blipFill>
            <a:blip r:embed="rId2">
              <a:extLst>
                <a:ext uri="{28A0092B-C50C-407E-A947-70E740481C1C}">
                  <a14:useLocalDpi xmlns:a14="http://schemas.microsoft.com/office/drawing/2010/main" val="0"/>
                </a:ext>
              </a:extLst>
            </a:blip>
            <a:srcRect l="12729" t="45535" r="12274" b="11060"/>
            <a:stretch>
              <a:fillRect/>
            </a:stretch>
          </p:blipFill>
          <p:spPr bwMode="auto">
            <a:xfrm>
              <a:off x="546990" y="2872330"/>
              <a:ext cx="3909728" cy="1764904"/>
            </a:xfrm>
            <a:prstGeom prst="rect">
              <a:avLst/>
            </a:prstGeom>
            <a:solidFill>
              <a:srgbClr val="FF0000">
                <a:alpha val="2196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0" name="Rectangle 8"/>
            <p:cNvSpPr>
              <a:spLocks noChangeArrowheads="1"/>
            </p:cNvSpPr>
            <p:nvPr/>
          </p:nvSpPr>
          <p:spPr bwMode="auto">
            <a:xfrm>
              <a:off x="2574786" y="3074488"/>
              <a:ext cx="1325390" cy="420569"/>
            </a:xfrm>
            <a:prstGeom prst="rect">
              <a:avLst/>
            </a:prstGeom>
            <a:solidFill>
              <a:schemeClr val="bg1"/>
            </a:solidFill>
            <a:ln w="9525">
              <a:solidFill>
                <a:srgbClr val="076800"/>
              </a:solidFill>
              <a:miter lim="800000"/>
              <a:headEnd/>
              <a:tailEnd/>
            </a:ln>
          </p:spPr>
          <p:txBody>
            <a:bodyPr>
              <a:spAutoFit/>
            </a:bodyPr>
            <a:lstStyle/>
            <a:p>
              <a:pPr algn="ctr"/>
              <a:r>
                <a:rPr lang="ja-JP" altLang="en-US" sz="2000" dirty="0" smtClean="0">
                  <a:solidFill>
                    <a:srgbClr val="077E17"/>
                  </a:solidFill>
                </a:rPr>
                <a:t>真のヒット</a:t>
              </a:r>
              <a:endParaRPr lang="ja-JP" altLang="en-US" sz="2000" dirty="0">
                <a:solidFill>
                  <a:srgbClr val="077E17"/>
                </a:solidFill>
              </a:endParaRPr>
            </a:p>
          </p:txBody>
        </p:sp>
        <p:cxnSp>
          <p:nvCxnSpPr>
            <p:cNvPr id="41" name="AutoShape 9"/>
            <p:cNvCxnSpPr>
              <a:cxnSpLocks noChangeShapeType="1"/>
            </p:cNvCxnSpPr>
            <p:nvPr/>
          </p:nvCxnSpPr>
          <p:spPr bwMode="auto">
            <a:xfrm flipH="1">
              <a:off x="2511367" y="3448066"/>
              <a:ext cx="283427" cy="310829"/>
            </a:xfrm>
            <a:prstGeom prst="straightConnector1">
              <a:avLst/>
            </a:prstGeom>
            <a:noFill/>
            <a:ln w="19050">
              <a:solidFill>
                <a:srgbClr val="077E17"/>
              </a:solidFill>
              <a:round/>
              <a:headEnd/>
              <a:tailEnd type="arrow" w="med" len="med"/>
            </a:ln>
            <a:extLst>
              <a:ext uri="{909E8E84-426E-40DD-AFC4-6F175D3DCCD1}">
                <a14:hiddenFill xmlns:a14="http://schemas.microsoft.com/office/drawing/2010/main">
                  <a:noFill/>
                </a14:hiddenFill>
              </a:ext>
            </a:extLst>
          </p:spPr>
        </p:cxnSp>
        <p:sp>
          <p:nvSpPr>
            <p:cNvPr id="42" name="Rectangle 11"/>
            <p:cNvSpPr>
              <a:spLocks noChangeArrowheads="1"/>
            </p:cNvSpPr>
            <p:nvPr/>
          </p:nvSpPr>
          <p:spPr bwMode="auto">
            <a:xfrm>
              <a:off x="2837969" y="3951518"/>
              <a:ext cx="847945" cy="420569"/>
            </a:xfrm>
            <a:prstGeom prst="rect">
              <a:avLst/>
            </a:prstGeom>
            <a:solidFill>
              <a:schemeClr val="bg1"/>
            </a:solidFill>
            <a:ln w="9525">
              <a:solidFill>
                <a:srgbClr val="0600FF"/>
              </a:solidFill>
              <a:miter lim="800000"/>
              <a:headEnd/>
              <a:tailEnd/>
            </a:ln>
          </p:spPr>
          <p:txBody>
            <a:bodyPr>
              <a:spAutoFit/>
            </a:bodyPr>
            <a:lstStyle/>
            <a:p>
              <a:pPr algn="ctr"/>
              <a:r>
                <a:rPr lang="ja-JP" altLang="en-US" sz="2000" dirty="0" smtClean="0">
                  <a:solidFill>
                    <a:srgbClr val="0000D1"/>
                  </a:solidFill>
                </a:rPr>
                <a:t>飛跡</a:t>
              </a:r>
              <a:endParaRPr lang="ja-JP" altLang="en-US" sz="2000" dirty="0">
                <a:solidFill>
                  <a:srgbClr val="0000D1"/>
                </a:solidFill>
              </a:endParaRPr>
            </a:p>
          </p:txBody>
        </p:sp>
        <p:sp>
          <p:nvSpPr>
            <p:cNvPr id="43" name="AutoShape 13"/>
            <p:cNvSpPr>
              <a:spLocks/>
            </p:cNvSpPr>
            <p:nvPr/>
          </p:nvSpPr>
          <p:spPr bwMode="auto">
            <a:xfrm rot="10800000">
              <a:off x="4545504" y="3020365"/>
              <a:ext cx="76102" cy="236856"/>
            </a:xfrm>
            <a:prstGeom prst="leftBrace">
              <a:avLst>
                <a:gd name="adj1" fmla="val 2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4" name="AutoShape 15"/>
            <p:cNvSpPr>
              <a:spLocks/>
            </p:cNvSpPr>
            <p:nvPr/>
          </p:nvSpPr>
          <p:spPr bwMode="auto">
            <a:xfrm rot="5400000">
              <a:off x="4237294" y="2642146"/>
              <a:ext cx="78952" cy="312334"/>
            </a:xfrm>
            <a:prstGeom prst="leftBrace">
              <a:avLst>
                <a:gd name="adj1" fmla="val 3420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ja-JP" altLang="ja-JP"/>
            </a:p>
          </p:txBody>
        </p:sp>
        <p:sp>
          <p:nvSpPr>
            <p:cNvPr id="45" name="Rectangle 49"/>
            <p:cNvSpPr>
              <a:spLocks noChangeArrowheads="1"/>
            </p:cNvSpPr>
            <p:nvPr/>
          </p:nvSpPr>
          <p:spPr bwMode="auto">
            <a:xfrm>
              <a:off x="4012792" y="2492375"/>
              <a:ext cx="532712" cy="31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400"/>
                <a:t>5µm</a:t>
              </a:r>
            </a:p>
          </p:txBody>
        </p:sp>
        <p:sp>
          <p:nvSpPr>
            <p:cNvPr id="46" name="Rectangle 50"/>
            <p:cNvSpPr>
              <a:spLocks noChangeArrowheads="1"/>
            </p:cNvSpPr>
            <p:nvPr/>
          </p:nvSpPr>
          <p:spPr bwMode="auto">
            <a:xfrm rot="5400000">
              <a:off x="4497478" y="2986590"/>
              <a:ext cx="552663" cy="30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400"/>
                <a:t>5µm</a:t>
              </a:r>
            </a:p>
          </p:txBody>
        </p:sp>
        <p:sp>
          <p:nvSpPr>
            <p:cNvPr id="47" name="正方形/長方形 46"/>
            <p:cNvSpPr/>
            <p:nvPr/>
          </p:nvSpPr>
          <p:spPr bwMode="auto">
            <a:xfrm rot="5400000">
              <a:off x="2342357" y="3569494"/>
              <a:ext cx="300037" cy="307975"/>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8" name="正方形/長方形 47"/>
            <p:cNvSpPr/>
            <p:nvPr/>
          </p:nvSpPr>
          <p:spPr bwMode="auto">
            <a:xfrm rot="5400000">
              <a:off x="2645569" y="3571081"/>
              <a:ext cx="298450" cy="30638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bwMode="auto">
            <a:xfrm rot="5400000">
              <a:off x="2942432" y="3571081"/>
              <a:ext cx="298450" cy="306387"/>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正方形/長方形 49"/>
            <p:cNvSpPr/>
            <p:nvPr/>
          </p:nvSpPr>
          <p:spPr bwMode="auto">
            <a:xfrm rot="5400000">
              <a:off x="3240088" y="3570287"/>
              <a:ext cx="298450" cy="307975"/>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bwMode="auto">
            <a:xfrm rot="5400000">
              <a:off x="3536951" y="3570287"/>
              <a:ext cx="298450" cy="307975"/>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正方形/長方形 51"/>
            <p:cNvSpPr/>
            <p:nvPr/>
          </p:nvSpPr>
          <p:spPr bwMode="auto">
            <a:xfrm rot="5400000">
              <a:off x="2045494" y="3567906"/>
              <a:ext cx="298450" cy="30638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3" name="正方形/長方形 52"/>
            <p:cNvSpPr/>
            <p:nvPr/>
          </p:nvSpPr>
          <p:spPr bwMode="auto">
            <a:xfrm rot="5400000">
              <a:off x="1744662" y="3567113"/>
              <a:ext cx="296863" cy="30638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4" name="正方形/長方形 53"/>
            <p:cNvSpPr/>
            <p:nvPr/>
          </p:nvSpPr>
          <p:spPr bwMode="auto">
            <a:xfrm rot="5400000">
              <a:off x="1441450" y="3568700"/>
              <a:ext cx="298450" cy="3048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5" name="正方形/長方形 54"/>
            <p:cNvSpPr/>
            <p:nvPr/>
          </p:nvSpPr>
          <p:spPr bwMode="auto">
            <a:xfrm rot="5400000">
              <a:off x="1446213" y="3856038"/>
              <a:ext cx="300037" cy="306387"/>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6" name="正方形/長方形 55"/>
            <p:cNvSpPr/>
            <p:nvPr/>
          </p:nvSpPr>
          <p:spPr bwMode="auto">
            <a:xfrm rot="5400000">
              <a:off x="1144588" y="3856037"/>
              <a:ext cx="298450" cy="307975"/>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7" name="Rectangle 10"/>
            <p:cNvSpPr>
              <a:spLocks noChangeArrowheads="1"/>
            </p:cNvSpPr>
            <p:nvPr/>
          </p:nvSpPr>
          <p:spPr bwMode="auto">
            <a:xfrm>
              <a:off x="827584" y="2996855"/>
              <a:ext cx="1657020" cy="420569"/>
            </a:xfrm>
            <a:prstGeom prst="rect">
              <a:avLst/>
            </a:prstGeom>
            <a:solidFill>
              <a:schemeClr val="bg1"/>
            </a:solidFill>
            <a:ln w="9525">
              <a:solidFill>
                <a:srgbClr val="FF0000"/>
              </a:solidFill>
              <a:miter lim="800000"/>
              <a:headEnd/>
              <a:tailEnd/>
            </a:ln>
          </p:spPr>
          <p:txBody>
            <a:bodyPr>
              <a:spAutoFit/>
            </a:bodyPr>
            <a:lstStyle/>
            <a:p>
              <a:pPr algn="ctr"/>
              <a:r>
                <a:rPr lang="ja-JP" altLang="en-US" sz="2000" dirty="0" smtClean="0">
                  <a:solidFill>
                    <a:srgbClr val="CC0000"/>
                  </a:solidFill>
                </a:rPr>
                <a:t>ピクセルヒット</a:t>
              </a:r>
              <a:endParaRPr lang="ja-JP" altLang="en-US" sz="2000" dirty="0">
                <a:solidFill>
                  <a:srgbClr val="CC0000"/>
                </a:solidFill>
              </a:endParaRPr>
            </a:p>
          </p:txBody>
        </p:sp>
        <p:cxnSp>
          <p:nvCxnSpPr>
            <p:cNvPr id="58" name="AutoShape 9"/>
            <p:cNvCxnSpPr>
              <a:cxnSpLocks noChangeShapeType="1"/>
            </p:cNvCxnSpPr>
            <p:nvPr/>
          </p:nvCxnSpPr>
          <p:spPr bwMode="auto">
            <a:xfrm flipV="1">
              <a:off x="3178843" y="3661849"/>
              <a:ext cx="33294" cy="276332"/>
            </a:xfrm>
            <a:prstGeom prst="straightConnector1">
              <a:avLst/>
            </a:prstGeom>
            <a:noFill/>
            <a:ln w="19050">
              <a:solidFill>
                <a:srgbClr val="3333FF"/>
              </a:solidFill>
              <a:round/>
              <a:headEnd/>
              <a:tailEnd type="arrow" w="med" len="med"/>
            </a:ln>
            <a:extLst>
              <a:ext uri="{909E8E84-426E-40DD-AFC4-6F175D3DCCD1}">
                <a14:hiddenFill xmlns:a14="http://schemas.microsoft.com/office/drawing/2010/main">
                  <a:noFill/>
                </a14:hiddenFill>
              </a:ext>
            </a:extLst>
          </p:spPr>
        </p:cxnSp>
        <p:cxnSp>
          <p:nvCxnSpPr>
            <p:cNvPr id="59" name="直線​​コネクタ 31"/>
            <p:cNvCxnSpPr/>
            <p:nvPr/>
          </p:nvCxnSpPr>
          <p:spPr bwMode="auto">
            <a:xfrm flipV="1">
              <a:off x="1393825" y="3635374"/>
              <a:ext cx="2235200" cy="247650"/>
            </a:xfrm>
            <a:prstGeom prst="line">
              <a:avLst/>
            </a:prstGeom>
            <a:ln w="2222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60" name="AutoShape 9"/>
            <p:cNvCxnSpPr>
              <a:cxnSpLocks noChangeShapeType="1"/>
            </p:cNvCxnSpPr>
            <p:nvPr/>
          </p:nvCxnSpPr>
          <p:spPr bwMode="auto">
            <a:xfrm>
              <a:off x="1744007" y="3364135"/>
              <a:ext cx="353557" cy="207249"/>
            </a:xfrm>
            <a:prstGeom prst="straightConnector1">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1" name="AutoShape 9"/>
            <p:cNvCxnSpPr>
              <a:cxnSpLocks noChangeShapeType="1"/>
              <a:endCxn id="53" idx="1"/>
            </p:cNvCxnSpPr>
            <p:nvPr/>
          </p:nvCxnSpPr>
          <p:spPr bwMode="auto">
            <a:xfrm>
              <a:off x="1748764" y="3377294"/>
              <a:ext cx="144276" cy="194090"/>
            </a:xfrm>
            <a:prstGeom prst="straightConnector1">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2" name="AutoShape 9"/>
            <p:cNvCxnSpPr>
              <a:cxnSpLocks noChangeShapeType="1"/>
            </p:cNvCxnSpPr>
            <p:nvPr/>
          </p:nvCxnSpPr>
          <p:spPr bwMode="auto">
            <a:xfrm flipH="1">
              <a:off x="1596561" y="3380584"/>
              <a:ext cx="142691" cy="190800"/>
            </a:xfrm>
            <a:prstGeom prst="straightConnector1">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63" name="正方形/長方形 62"/>
            <p:cNvSpPr/>
            <p:nvPr/>
          </p:nvSpPr>
          <p:spPr>
            <a:xfrm>
              <a:off x="5148263" y="2492375"/>
              <a:ext cx="3563937" cy="2305050"/>
            </a:xfrm>
            <a:prstGeom prst="rect">
              <a:avLst/>
            </a:prstGeom>
            <a:solidFill>
              <a:srgbClr val="B8FD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800" dirty="0"/>
            </a:p>
          </p:txBody>
        </p:sp>
        <p:sp>
          <p:nvSpPr>
            <p:cNvPr id="64" name="テキスト ボックス 4"/>
            <p:cNvSpPr txBox="1">
              <a:spLocks noChangeArrowheads="1"/>
            </p:cNvSpPr>
            <p:nvPr/>
          </p:nvSpPr>
          <p:spPr bwMode="auto">
            <a:xfrm>
              <a:off x="5156267" y="2276476"/>
              <a:ext cx="3536546" cy="388217"/>
            </a:xfrm>
            <a:prstGeom prst="rect">
              <a:avLst/>
            </a:prstGeom>
            <a:solidFill>
              <a:schemeClr val="bg1"/>
            </a:solidFill>
            <a:ln w="9525">
              <a:solidFill>
                <a:schemeClr val="tx1"/>
              </a:solidFill>
              <a:miter lim="800000"/>
              <a:headEnd/>
              <a:tailEnd/>
            </a:ln>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dirty="0" smtClean="0"/>
                <a:t>各ピクセルのエネルギーデポジット</a:t>
              </a:r>
              <a:endParaRPr lang="ja-JP" altLang="en-US" dirty="0"/>
            </a:p>
          </p:txBody>
        </p:sp>
        <p:pic>
          <p:nvPicPr>
            <p:cNvPr id="65"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0663" y="2674938"/>
              <a:ext cx="3303587"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テキスト ボックス 5"/>
            <p:cNvSpPr txBox="1">
              <a:spLocks noChangeArrowheads="1"/>
            </p:cNvSpPr>
            <p:nvPr/>
          </p:nvSpPr>
          <p:spPr bwMode="auto">
            <a:xfrm>
              <a:off x="8447088" y="4543425"/>
              <a:ext cx="528637" cy="368300"/>
            </a:xfrm>
            <a:prstGeom prst="rect">
              <a:avLst/>
            </a:prstGeom>
            <a:solidFill>
              <a:schemeClr val="bg1"/>
            </a:solidFill>
            <a:ln w="9525">
              <a:solidFill>
                <a:schemeClr val="tx1"/>
              </a:solidFill>
              <a:miter lim="800000"/>
              <a:headEnd/>
              <a:tailEnd/>
            </a:ln>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a:t>keV</a:t>
              </a:r>
              <a:endParaRPr lang="ja-JP" altLang="en-US"/>
            </a:p>
          </p:txBody>
        </p:sp>
        <p:sp>
          <p:nvSpPr>
            <p:cNvPr id="67" name="テキスト ボックス 1"/>
            <p:cNvSpPr txBox="1">
              <a:spLocks noChangeArrowheads="1"/>
            </p:cNvSpPr>
            <p:nvPr/>
          </p:nvSpPr>
          <p:spPr bwMode="auto">
            <a:xfrm>
              <a:off x="6156325" y="3348038"/>
              <a:ext cx="2216150" cy="38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dirty="0" smtClean="0"/>
                <a:t>(7bits</a:t>
              </a:r>
              <a:r>
                <a:rPr lang="ja-JP" altLang="en-US" dirty="0" smtClean="0"/>
                <a:t>にデジタイズ</a:t>
              </a:r>
              <a:r>
                <a:rPr lang="en-US" altLang="ja-JP" dirty="0" smtClean="0"/>
                <a:t>)</a:t>
              </a:r>
              <a:endParaRPr lang="ja-JP" altLang="en-US" dirty="0"/>
            </a:p>
          </p:txBody>
        </p:sp>
      </p:grpSp>
      <p:sp>
        <p:nvSpPr>
          <p:cNvPr id="4" name="スライド番号プレースホルダー 3"/>
          <p:cNvSpPr>
            <a:spLocks noGrp="1"/>
          </p:cNvSpPr>
          <p:nvPr>
            <p:ph type="sldNum" sz="quarter" idx="12"/>
          </p:nvPr>
        </p:nvSpPr>
        <p:spPr/>
        <p:txBody>
          <a:bodyPr/>
          <a:lstStyle/>
          <a:p>
            <a:fld id="{7D9210D9-BD3C-41C6-A8CC-434A797B901C}" type="slidenum">
              <a:rPr kumimoji="1" lang="ja-JP" altLang="en-US" smtClean="0"/>
              <a:pPr/>
              <a:t>10</a:t>
            </a:fld>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CN" smtClean="0"/>
              <a:t>Kick-off meeting 2011 at Tohoku university</a:t>
            </a:r>
            <a:endParaRPr kumimoji="1" lang="ja-JP" altLang="en-US"/>
          </a:p>
        </p:txBody>
      </p:sp>
    </p:spTree>
    <p:extLst>
      <p:ext uri="{BB962C8B-B14F-4D97-AF65-F5344CB8AC3E}">
        <p14:creationId xmlns:p14="http://schemas.microsoft.com/office/powerpoint/2010/main" val="175689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FPCCD</a:t>
            </a:r>
            <a:r>
              <a:rPr kumimoji="1" lang="ja-JP" altLang="en-US" dirty="0" smtClean="0"/>
              <a:t>クラスタリング</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コンテンツ プレースホルダー 5"/>
          <p:cNvSpPr>
            <a:spLocks noGrp="1"/>
          </p:cNvSpPr>
          <p:nvPr>
            <p:ph sz="quarter" idx="1"/>
          </p:nvPr>
        </p:nvSpPr>
        <p:spPr/>
        <p:txBody>
          <a:bodyPr>
            <a:normAutofit/>
          </a:bodyPr>
          <a:lstStyle/>
          <a:p>
            <a:r>
              <a:rPr kumimoji="1" lang="ja-JP" altLang="en-US" sz="2400" dirty="0" smtClean="0"/>
              <a:t>粒子の通過点を再構成</a:t>
            </a:r>
            <a:endParaRPr kumimoji="1" lang="en-US" altLang="ja-JP" sz="2400" dirty="0" smtClean="0"/>
          </a:p>
          <a:p>
            <a:pPr lvl="1"/>
            <a:r>
              <a:rPr lang="ja-JP" altLang="en-US" sz="2400" dirty="0" smtClean="0"/>
              <a:t>隣接したピクセルを１つのクラスターとみなす。</a:t>
            </a:r>
            <a:endParaRPr lang="en-US" altLang="ja-JP" sz="2400" dirty="0" smtClean="0"/>
          </a:p>
          <a:p>
            <a:pPr lvl="1"/>
            <a:r>
              <a:rPr lang="ja-JP" altLang="en-US" sz="2400" dirty="0" smtClean="0"/>
              <a:t>エネルギーデポジットによる加重平均</a:t>
            </a:r>
            <a:r>
              <a:rPr lang="ja-JP" altLang="en-US" sz="2400" dirty="0"/>
              <a:t>と</a:t>
            </a:r>
            <a:r>
              <a:rPr lang="ja-JP" altLang="en-US" sz="2400" dirty="0" smtClean="0"/>
              <a:t>して通過点を再構成。</a:t>
            </a:r>
            <a:endParaRPr lang="en-US" altLang="ja-JP" sz="2400" dirty="0" smtClean="0"/>
          </a:p>
        </p:txBody>
      </p:sp>
      <p:sp>
        <p:nvSpPr>
          <p:cNvPr id="7" name="角丸四角形 6"/>
          <p:cNvSpPr/>
          <p:nvPr/>
        </p:nvSpPr>
        <p:spPr>
          <a:xfrm>
            <a:off x="4859338" y="2445469"/>
            <a:ext cx="4213225" cy="4046538"/>
          </a:xfrm>
          <a:prstGeom prst="roundRect">
            <a:avLst/>
          </a:prstGeom>
          <a:solidFill>
            <a:srgbClr val="92D050">
              <a:alpha val="3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角丸四角形 7"/>
          <p:cNvSpPr/>
          <p:nvPr/>
        </p:nvSpPr>
        <p:spPr>
          <a:xfrm>
            <a:off x="71438" y="2477219"/>
            <a:ext cx="4213225" cy="4048125"/>
          </a:xfrm>
          <a:prstGeom prst="roundRect">
            <a:avLst/>
          </a:prstGeom>
          <a:solidFill>
            <a:srgbClr val="92D050">
              <a:alpha val="3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9" name="コンテンツ プレースホルダー 5"/>
          <p:cNvGraphicFramePr>
            <a:graphicFrameLocks/>
          </p:cNvGraphicFramePr>
          <p:nvPr>
            <p:extLst>
              <p:ext uri="{D42A27DB-BD31-4B8C-83A1-F6EECF244321}">
                <p14:modId xmlns:p14="http://schemas.microsoft.com/office/powerpoint/2010/main" val="4090371759"/>
              </p:ext>
            </p:extLst>
          </p:nvPr>
        </p:nvGraphicFramePr>
        <p:xfrm>
          <a:off x="827088" y="4004394"/>
          <a:ext cx="2305050" cy="431800"/>
        </p:xfrm>
        <a:graphic>
          <a:graphicData uri="http://schemas.openxmlformats.org/drawingml/2006/table">
            <a:tbl>
              <a:tblPr firstRow="1" bandRow="1">
                <a:tableStyleId>{5C22544A-7EE6-4342-B048-85BDC9FD1C3A}</a:tableStyleId>
              </a:tblPr>
              <a:tblGrid>
                <a:gridCol w="384175"/>
                <a:gridCol w="384175"/>
                <a:gridCol w="384175"/>
                <a:gridCol w="384175"/>
                <a:gridCol w="384175"/>
                <a:gridCol w="384175"/>
              </a:tblGrid>
              <a:tr h="431800">
                <a:tc>
                  <a:txBody>
                    <a:bodyPr/>
                    <a:lstStyle/>
                    <a:p>
                      <a:endParaRPr kumimoji="1" lang="ja-JP" altLang="en-US" sz="1800" dirty="0"/>
                    </a:p>
                  </a:txBody>
                  <a:tcPr marL="91471" marR="91471"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800" dirty="0"/>
                    </a:p>
                  </a:txBody>
                  <a:tcPr marL="91471" marR="91471"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000"/>
                      </a:srgbClr>
                    </a:solidFill>
                  </a:tcPr>
                </a:tc>
                <a:tc>
                  <a:txBody>
                    <a:bodyPr/>
                    <a:lstStyle/>
                    <a:p>
                      <a:endParaRPr kumimoji="1" lang="ja-JP" altLang="en-US" sz="1800" dirty="0"/>
                    </a:p>
                  </a:txBody>
                  <a:tcPr marL="91471" marR="91471"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000"/>
                      </a:srgbClr>
                    </a:solidFill>
                  </a:tcPr>
                </a:tc>
                <a:tc>
                  <a:txBody>
                    <a:bodyPr/>
                    <a:lstStyle/>
                    <a:p>
                      <a:endParaRPr kumimoji="1" lang="ja-JP" altLang="en-US" sz="1800" dirty="0"/>
                    </a:p>
                  </a:txBody>
                  <a:tcPr marL="91471" marR="91471"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000"/>
                      </a:srgbClr>
                    </a:solidFill>
                  </a:tcPr>
                </a:tc>
                <a:tc>
                  <a:txBody>
                    <a:bodyPr/>
                    <a:lstStyle/>
                    <a:p>
                      <a:endParaRPr kumimoji="1" lang="ja-JP" altLang="en-US" sz="1800" dirty="0"/>
                    </a:p>
                  </a:txBody>
                  <a:tcPr marL="91471" marR="91471"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800" dirty="0"/>
                    </a:p>
                  </a:txBody>
                  <a:tcPr marL="91471" marR="91471"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10" name="正方形/長方形 9"/>
          <p:cNvSpPr/>
          <p:nvPr/>
        </p:nvSpPr>
        <p:spPr>
          <a:xfrm>
            <a:off x="1208088" y="3902794"/>
            <a:ext cx="382587" cy="96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正方形/長方形 10"/>
          <p:cNvSpPr/>
          <p:nvPr/>
        </p:nvSpPr>
        <p:spPr>
          <a:xfrm>
            <a:off x="1584325" y="3513857"/>
            <a:ext cx="388938" cy="484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テキスト ボックス 15"/>
          <p:cNvSpPr txBox="1">
            <a:spLocks noChangeArrowheads="1"/>
          </p:cNvSpPr>
          <p:nvPr/>
        </p:nvSpPr>
        <p:spPr bwMode="auto">
          <a:xfrm>
            <a:off x="817563" y="2972760"/>
            <a:ext cx="1854200" cy="307777"/>
          </a:xfrm>
          <a:prstGeom prst="rect">
            <a:avLst/>
          </a:prstGeom>
          <a:solidFill>
            <a:schemeClr val="bg1"/>
          </a:solidFill>
          <a:ln w="34925">
            <a:solidFill>
              <a:schemeClr val="accent2"/>
            </a:solidFill>
            <a:miter lim="800000"/>
            <a:headEnd/>
            <a:tailEnd/>
          </a:ln>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400" dirty="0" smtClean="0"/>
              <a:t>エネルギーデポジット</a:t>
            </a:r>
            <a:endParaRPr lang="ja-JP" altLang="en-US" sz="1400" dirty="0"/>
          </a:p>
        </p:txBody>
      </p:sp>
      <p:sp>
        <p:nvSpPr>
          <p:cNvPr id="13" name="正方形/長方形 12"/>
          <p:cNvSpPr/>
          <p:nvPr/>
        </p:nvSpPr>
        <p:spPr>
          <a:xfrm>
            <a:off x="1971675" y="3574182"/>
            <a:ext cx="388938" cy="427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4" name="直線矢印コネクタ 13"/>
          <p:cNvCxnSpPr/>
          <p:nvPr/>
        </p:nvCxnSpPr>
        <p:spPr>
          <a:xfrm flipV="1">
            <a:off x="847725" y="3574182"/>
            <a:ext cx="2284413" cy="1150937"/>
          </a:xfrm>
          <a:prstGeom prst="straightConnector1">
            <a:avLst/>
          </a:prstGeom>
          <a:ln w="34925">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8"/>
          <p:cNvSpPr txBox="1">
            <a:spLocks noChangeArrowheads="1"/>
          </p:cNvSpPr>
          <p:nvPr/>
        </p:nvSpPr>
        <p:spPr bwMode="auto">
          <a:xfrm>
            <a:off x="35496" y="4028207"/>
            <a:ext cx="863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a:latin typeface="+mn-ea"/>
              </a:rPr>
              <a:t>ラダー</a:t>
            </a:r>
          </a:p>
        </p:txBody>
      </p:sp>
      <p:sp>
        <p:nvSpPr>
          <p:cNvPr id="16" name="テキスト ボックス 21"/>
          <p:cNvSpPr txBox="1">
            <a:spLocks noChangeArrowheads="1"/>
          </p:cNvSpPr>
          <p:nvPr/>
        </p:nvSpPr>
        <p:spPr bwMode="auto">
          <a:xfrm>
            <a:off x="3132138" y="3212232"/>
            <a:ext cx="1008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dirty="0"/>
              <a:t>トラック</a:t>
            </a:r>
          </a:p>
        </p:txBody>
      </p:sp>
      <p:graphicFrame>
        <p:nvGraphicFramePr>
          <p:cNvPr id="17" name="コンテンツ プレースホルダー 5"/>
          <p:cNvGraphicFramePr>
            <a:graphicFrameLocks/>
          </p:cNvGraphicFramePr>
          <p:nvPr>
            <p:extLst>
              <p:ext uri="{D42A27DB-BD31-4B8C-83A1-F6EECF244321}">
                <p14:modId xmlns:p14="http://schemas.microsoft.com/office/powerpoint/2010/main" val="1731241460"/>
              </p:ext>
            </p:extLst>
          </p:nvPr>
        </p:nvGraphicFramePr>
        <p:xfrm>
          <a:off x="827088" y="5733182"/>
          <a:ext cx="2305050" cy="431800"/>
        </p:xfrm>
        <a:graphic>
          <a:graphicData uri="http://schemas.openxmlformats.org/drawingml/2006/table">
            <a:tbl>
              <a:tblPr firstRow="1" bandRow="1">
                <a:tableStyleId>{5C22544A-7EE6-4342-B048-85BDC9FD1C3A}</a:tableStyleId>
              </a:tblPr>
              <a:tblGrid>
                <a:gridCol w="384175"/>
                <a:gridCol w="384175"/>
                <a:gridCol w="384175"/>
                <a:gridCol w="384175"/>
                <a:gridCol w="384175"/>
                <a:gridCol w="384175"/>
              </a:tblGrid>
              <a:tr h="431800">
                <a:tc>
                  <a:txBody>
                    <a:bodyPr/>
                    <a:lstStyle/>
                    <a:p>
                      <a:endParaRPr kumimoji="1" lang="ja-JP" altLang="en-US" sz="1800" dirty="0"/>
                    </a:p>
                  </a:txBody>
                  <a:tcPr marL="91471" marR="91471"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800" dirty="0"/>
                    </a:p>
                  </a:txBody>
                  <a:tcPr marL="91471" marR="91471"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000"/>
                      </a:srgbClr>
                    </a:solidFill>
                  </a:tcPr>
                </a:tc>
                <a:tc>
                  <a:txBody>
                    <a:bodyPr/>
                    <a:lstStyle/>
                    <a:p>
                      <a:endParaRPr kumimoji="1" lang="ja-JP" altLang="en-US" sz="1800" dirty="0"/>
                    </a:p>
                  </a:txBody>
                  <a:tcPr marL="91471" marR="91471"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000"/>
                      </a:srgbClr>
                    </a:solidFill>
                  </a:tcPr>
                </a:tc>
                <a:tc>
                  <a:txBody>
                    <a:bodyPr/>
                    <a:lstStyle/>
                    <a:p>
                      <a:endParaRPr kumimoji="1" lang="ja-JP" altLang="en-US" sz="1800" dirty="0"/>
                    </a:p>
                  </a:txBody>
                  <a:tcPr marL="91471" marR="91471"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000"/>
                      </a:srgbClr>
                    </a:solidFill>
                  </a:tcPr>
                </a:tc>
                <a:tc>
                  <a:txBody>
                    <a:bodyPr/>
                    <a:lstStyle/>
                    <a:p>
                      <a:endParaRPr kumimoji="1" lang="ja-JP" altLang="en-US" sz="1800" dirty="0"/>
                    </a:p>
                  </a:txBody>
                  <a:tcPr marL="91471" marR="91471"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800" dirty="0"/>
                    </a:p>
                  </a:txBody>
                  <a:tcPr marL="91471" marR="91471"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cxnSp>
        <p:nvCxnSpPr>
          <p:cNvPr id="18" name="直線矢印コネクタ 17"/>
          <p:cNvCxnSpPr/>
          <p:nvPr/>
        </p:nvCxnSpPr>
        <p:spPr>
          <a:xfrm flipV="1">
            <a:off x="827088" y="5302969"/>
            <a:ext cx="2284412" cy="1149350"/>
          </a:xfrm>
          <a:prstGeom prst="straightConnector1">
            <a:avLst/>
          </a:prstGeom>
          <a:ln w="34925">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1824038" y="5855419"/>
            <a:ext cx="158750" cy="15875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20" name="コンテンツ プレースホルダー 5"/>
          <p:cNvGraphicFramePr>
            <a:graphicFrameLocks/>
          </p:cNvGraphicFramePr>
          <p:nvPr>
            <p:extLst>
              <p:ext uri="{D42A27DB-BD31-4B8C-83A1-F6EECF244321}">
                <p14:modId xmlns:p14="http://schemas.microsoft.com/office/powerpoint/2010/main" val="1424443717"/>
              </p:ext>
            </p:extLst>
          </p:nvPr>
        </p:nvGraphicFramePr>
        <p:xfrm>
          <a:off x="5580063" y="3724994"/>
          <a:ext cx="2305050" cy="433388"/>
        </p:xfrm>
        <a:graphic>
          <a:graphicData uri="http://schemas.openxmlformats.org/drawingml/2006/table">
            <a:tbl>
              <a:tblPr firstRow="1" bandRow="1">
                <a:tableStyleId>{5C22544A-7EE6-4342-B048-85BDC9FD1C3A}</a:tableStyleId>
              </a:tblPr>
              <a:tblGrid>
                <a:gridCol w="384175"/>
                <a:gridCol w="384175"/>
                <a:gridCol w="384175"/>
                <a:gridCol w="384175"/>
                <a:gridCol w="384175"/>
                <a:gridCol w="384175"/>
              </a:tblGrid>
              <a:tr h="433388">
                <a:tc>
                  <a:txBody>
                    <a:bodyPr/>
                    <a:lstStyle/>
                    <a:p>
                      <a:endParaRPr kumimoji="1" lang="ja-JP" altLang="en-US" sz="1800" dirty="0"/>
                    </a:p>
                  </a:txBody>
                  <a:tcPr marL="91471" marR="91471" marT="45862" marB="4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800" dirty="0"/>
                    </a:p>
                  </a:txBody>
                  <a:tcPr marL="91471" marR="91471" marT="45862" marB="4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800" dirty="0"/>
                    </a:p>
                  </a:txBody>
                  <a:tcPr marL="91471" marR="91471" marT="45862" marB="4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000"/>
                      </a:srgbClr>
                    </a:solidFill>
                  </a:tcPr>
                </a:tc>
                <a:tc>
                  <a:txBody>
                    <a:bodyPr/>
                    <a:lstStyle/>
                    <a:p>
                      <a:endParaRPr kumimoji="1" lang="ja-JP" altLang="en-US" sz="1800" dirty="0"/>
                    </a:p>
                  </a:txBody>
                  <a:tcPr marL="91471" marR="91471" marT="45862" marB="4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800" dirty="0"/>
                    </a:p>
                  </a:txBody>
                  <a:tcPr marL="91471" marR="91471" marT="45862" marB="4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800" dirty="0"/>
                    </a:p>
                  </a:txBody>
                  <a:tcPr marL="91471" marR="91471" marT="45862" marB="4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1" name="正方形/長方形 20"/>
          <p:cNvSpPr/>
          <p:nvPr/>
        </p:nvSpPr>
        <p:spPr>
          <a:xfrm>
            <a:off x="6336030" y="3233187"/>
            <a:ext cx="388938" cy="484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2" name="直線矢印コネクタ 21"/>
          <p:cNvCxnSpPr/>
          <p:nvPr/>
        </p:nvCxnSpPr>
        <p:spPr>
          <a:xfrm flipH="1" flipV="1">
            <a:off x="6389688" y="2780432"/>
            <a:ext cx="0" cy="1630362"/>
          </a:xfrm>
          <a:prstGeom prst="straightConnector1">
            <a:avLst/>
          </a:prstGeom>
          <a:ln w="34925">
            <a:solidFill>
              <a:srgbClr val="0033CC"/>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コンテンツ プレースホルダー 5"/>
          <p:cNvGraphicFramePr>
            <a:graphicFrameLocks/>
          </p:cNvGraphicFramePr>
          <p:nvPr>
            <p:extLst>
              <p:ext uri="{D42A27DB-BD31-4B8C-83A1-F6EECF244321}">
                <p14:modId xmlns:p14="http://schemas.microsoft.com/office/powerpoint/2010/main" val="1679598324"/>
              </p:ext>
            </p:extLst>
          </p:nvPr>
        </p:nvGraphicFramePr>
        <p:xfrm>
          <a:off x="6084888" y="5166444"/>
          <a:ext cx="2303460" cy="431800"/>
        </p:xfrm>
        <a:graphic>
          <a:graphicData uri="http://schemas.openxmlformats.org/drawingml/2006/table">
            <a:tbl>
              <a:tblPr firstRow="1" bandRow="1">
                <a:tableStyleId>{5C22544A-7EE6-4342-B048-85BDC9FD1C3A}</a:tableStyleId>
              </a:tblPr>
              <a:tblGrid>
                <a:gridCol w="383910"/>
                <a:gridCol w="383910"/>
                <a:gridCol w="383910"/>
                <a:gridCol w="383910"/>
                <a:gridCol w="383910"/>
                <a:gridCol w="383910"/>
              </a:tblGrid>
              <a:tr h="431800">
                <a:tc>
                  <a:txBody>
                    <a:bodyPr/>
                    <a:lstStyle/>
                    <a:p>
                      <a:endParaRPr kumimoji="1" lang="ja-JP" altLang="en-US" sz="1800" dirty="0"/>
                    </a:p>
                  </a:txBody>
                  <a:tcPr marL="91408" marR="91408"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800" dirty="0"/>
                    </a:p>
                  </a:txBody>
                  <a:tcPr marL="91408" marR="91408"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800" dirty="0"/>
                    </a:p>
                  </a:txBody>
                  <a:tcPr marL="91408" marR="91408"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000"/>
                      </a:srgbClr>
                    </a:solidFill>
                  </a:tcPr>
                </a:tc>
                <a:tc>
                  <a:txBody>
                    <a:bodyPr/>
                    <a:lstStyle/>
                    <a:p>
                      <a:endParaRPr kumimoji="1" lang="ja-JP" altLang="en-US" sz="1800" dirty="0"/>
                    </a:p>
                  </a:txBody>
                  <a:tcPr marL="91408" marR="91408"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800" dirty="0"/>
                    </a:p>
                  </a:txBody>
                  <a:tcPr marL="91408" marR="91408"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800" dirty="0"/>
                    </a:p>
                  </a:txBody>
                  <a:tcPr marL="91408" marR="91408" marT="45694" marB="456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24" name="円/楕円 23"/>
          <p:cNvSpPr/>
          <p:nvPr/>
        </p:nvSpPr>
        <p:spPr>
          <a:xfrm>
            <a:off x="6977063" y="5288682"/>
            <a:ext cx="158750" cy="15875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5" name="直線矢印コネクタ 24"/>
          <p:cNvCxnSpPr/>
          <p:nvPr/>
        </p:nvCxnSpPr>
        <p:spPr>
          <a:xfrm flipH="1" flipV="1">
            <a:off x="6894513" y="4247282"/>
            <a:ext cx="3175" cy="1517650"/>
          </a:xfrm>
          <a:prstGeom prst="straightConnector1">
            <a:avLst/>
          </a:prstGeom>
          <a:ln w="34925">
            <a:solidFill>
              <a:srgbClr val="0033CC"/>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40"/>
          <p:cNvSpPr txBox="1">
            <a:spLocks noChangeArrowheads="1"/>
          </p:cNvSpPr>
          <p:nvPr/>
        </p:nvSpPr>
        <p:spPr bwMode="auto">
          <a:xfrm>
            <a:off x="330299" y="5244489"/>
            <a:ext cx="1649413" cy="369332"/>
          </a:xfrm>
          <a:prstGeom prst="rect">
            <a:avLst/>
          </a:prstGeom>
          <a:solidFill>
            <a:schemeClr val="bg1"/>
          </a:solidFill>
          <a:ln w="34925">
            <a:solidFill>
              <a:srgbClr val="00B050"/>
            </a:solidFill>
            <a:miter lim="800000"/>
            <a:headEnd/>
            <a:tailEnd/>
          </a:ln>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dirty="0" smtClean="0"/>
              <a:t>再構成点</a:t>
            </a:r>
            <a:endParaRPr lang="ja-JP" altLang="en-US" dirty="0"/>
          </a:p>
        </p:txBody>
      </p:sp>
      <p:cxnSp>
        <p:nvCxnSpPr>
          <p:cNvPr id="27" name="直線矢印コネクタ 26"/>
          <p:cNvCxnSpPr/>
          <p:nvPr/>
        </p:nvCxnSpPr>
        <p:spPr>
          <a:xfrm>
            <a:off x="1735138" y="3269382"/>
            <a:ext cx="0" cy="20955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1400175" y="3270969"/>
            <a:ext cx="190500" cy="45085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1990725" y="3253507"/>
            <a:ext cx="146050" cy="27622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1590675" y="5625232"/>
            <a:ext cx="195263" cy="230187"/>
          </a:xfrm>
          <a:prstGeom prst="straightConnector1">
            <a:avLst/>
          </a:pr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H="1">
            <a:off x="6732588" y="3231282"/>
            <a:ext cx="330200" cy="25241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61"/>
          <p:cNvSpPr txBox="1">
            <a:spLocks noChangeArrowheads="1"/>
          </p:cNvSpPr>
          <p:nvPr/>
        </p:nvSpPr>
        <p:spPr bwMode="auto">
          <a:xfrm>
            <a:off x="7326313" y="4668425"/>
            <a:ext cx="1649412" cy="369332"/>
          </a:xfrm>
          <a:prstGeom prst="rect">
            <a:avLst/>
          </a:prstGeom>
          <a:solidFill>
            <a:schemeClr val="bg1"/>
          </a:solidFill>
          <a:ln w="34925">
            <a:solidFill>
              <a:srgbClr val="00B050"/>
            </a:solidFill>
            <a:miter lim="800000"/>
            <a:headEnd/>
            <a:tailEnd/>
          </a:ln>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dirty="0" smtClean="0"/>
              <a:t>再構成点</a:t>
            </a:r>
            <a:endParaRPr lang="ja-JP" altLang="en-US" dirty="0"/>
          </a:p>
        </p:txBody>
      </p:sp>
      <p:cxnSp>
        <p:nvCxnSpPr>
          <p:cNvPr id="33" name="直線矢印コネクタ 32"/>
          <p:cNvCxnSpPr/>
          <p:nvPr/>
        </p:nvCxnSpPr>
        <p:spPr>
          <a:xfrm flipH="1">
            <a:off x="7181850" y="5037757"/>
            <a:ext cx="285750" cy="242987"/>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67"/>
          <p:cNvSpPr txBox="1">
            <a:spLocks noChangeArrowheads="1"/>
          </p:cNvSpPr>
          <p:nvPr/>
        </p:nvSpPr>
        <p:spPr bwMode="auto">
          <a:xfrm>
            <a:off x="3635375" y="2851869"/>
            <a:ext cx="1873250" cy="369332"/>
          </a:xfrm>
          <a:prstGeom prst="rect">
            <a:avLst/>
          </a:prstGeom>
          <a:solidFill>
            <a:schemeClr val="bg1"/>
          </a:solidFill>
          <a:ln w="34925">
            <a:solidFill>
              <a:schemeClr val="accent2"/>
            </a:solidFill>
            <a:miter lim="800000"/>
            <a:headEnd/>
            <a:tailEnd/>
          </a:ln>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dirty="0" smtClean="0"/>
              <a:t>クラスタリング前</a:t>
            </a:r>
            <a:endParaRPr lang="ja-JP" altLang="en-US" dirty="0"/>
          </a:p>
        </p:txBody>
      </p:sp>
      <p:sp>
        <p:nvSpPr>
          <p:cNvPr id="35" name="テキスト ボックス 68"/>
          <p:cNvSpPr txBox="1">
            <a:spLocks noChangeArrowheads="1"/>
          </p:cNvSpPr>
          <p:nvPr/>
        </p:nvSpPr>
        <p:spPr bwMode="auto">
          <a:xfrm>
            <a:off x="3635375" y="5117232"/>
            <a:ext cx="1873250" cy="369887"/>
          </a:xfrm>
          <a:prstGeom prst="rect">
            <a:avLst/>
          </a:prstGeom>
          <a:solidFill>
            <a:schemeClr val="bg1"/>
          </a:solidFill>
          <a:ln w="34925">
            <a:solidFill>
              <a:srgbClr val="00B050"/>
            </a:solidFill>
            <a:miter lim="800000"/>
            <a:headEnd/>
            <a:tailEnd/>
          </a:ln>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dirty="0" smtClean="0"/>
              <a:t>クラスタリング後</a:t>
            </a:r>
            <a:endParaRPr lang="ja-JP" altLang="en-US" dirty="0"/>
          </a:p>
        </p:txBody>
      </p:sp>
      <p:sp>
        <p:nvSpPr>
          <p:cNvPr id="36" name="下矢印 35"/>
          <p:cNvSpPr/>
          <p:nvPr/>
        </p:nvSpPr>
        <p:spPr>
          <a:xfrm>
            <a:off x="4211638" y="3534494"/>
            <a:ext cx="720725" cy="1444625"/>
          </a:xfrm>
          <a:prstGeom prst="downArrow">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7" name="正方形/長方形 70"/>
          <p:cNvSpPr>
            <a:spLocks noChangeArrowheads="1"/>
          </p:cNvSpPr>
          <p:nvPr/>
        </p:nvSpPr>
        <p:spPr bwMode="auto">
          <a:xfrm>
            <a:off x="3717182" y="4020353"/>
            <a:ext cx="1689886" cy="369332"/>
          </a:xfrm>
          <a:prstGeom prst="rect">
            <a:avLst/>
          </a:prstGeom>
          <a:solidFill>
            <a:schemeClr val="bg1"/>
          </a:solidFill>
          <a:ln w="9525">
            <a:solidFill>
              <a:srgbClr val="FF0000"/>
            </a:solidFill>
            <a:miter lim="800000"/>
            <a:headEnd/>
            <a:tailEnd/>
          </a:ln>
        </p:spPr>
        <p:txBody>
          <a:bodyPr wrap="none">
            <a:spAutoFit/>
          </a:bodyPr>
          <a:lstStyle/>
          <a:p>
            <a:pPr algn="ctr"/>
            <a:r>
              <a:rPr lang="ja-JP" altLang="en-US" dirty="0"/>
              <a:t>加重</a:t>
            </a:r>
            <a:r>
              <a:rPr lang="ja-JP" altLang="en-US" dirty="0" smtClean="0"/>
              <a:t>平均をとる</a:t>
            </a:r>
            <a:endParaRPr lang="ja-JP" altLang="en-US" dirty="0"/>
          </a:p>
        </p:txBody>
      </p:sp>
      <p:sp>
        <p:nvSpPr>
          <p:cNvPr id="38" name="テキスト ボックス 71"/>
          <p:cNvSpPr txBox="1">
            <a:spLocks noChangeArrowheads="1"/>
          </p:cNvSpPr>
          <p:nvPr/>
        </p:nvSpPr>
        <p:spPr bwMode="auto">
          <a:xfrm>
            <a:off x="5004048" y="5685829"/>
            <a:ext cx="39959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2400" dirty="0" smtClean="0">
                <a:solidFill>
                  <a:srgbClr val="FF0000"/>
                </a:solidFill>
              </a:rPr>
              <a:t>1</a:t>
            </a:r>
            <a:r>
              <a:rPr lang="ja-JP" altLang="en-US" sz="2400" dirty="0" err="1" smtClean="0">
                <a:solidFill>
                  <a:srgbClr val="FF0000"/>
                </a:solidFill>
              </a:rPr>
              <a:t>つしか</a:t>
            </a:r>
            <a:r>
              <a:rPr lang="ja-JP" altLang="en-US" sz="2400" dirty="0" smtClean="0">
                <a:solidFill>
                  <a:srgbClr val="FF0000"/>
                </a:solidFill>
              </a:rPr>
              <a:t>ピクセルが鳴らないと分解能が落ちることがある</a:t>
            </a:r>
            <a:endParaRPr lang="ja-JP" altLang="en-US" sz="2400" dirty="0">
              <a:solidFill>
                <a:srgbClr val="FF0000"/>
              </a:solidFill>
            </a:endParaRPr>
          </a:p>
        </p:txBody>
      </p:sp>
      <p:sp>
        <p:nvSpPr>
          <p:cNvPr id="39" name="テキスト ボックス 72"/>
          <p:cNvSpPr txBox="1">
            <a:spLocks noChangeArrowheads="1"/>
          </p:cNvSpPr>
          <p:nvPr/>
        </p:nvSpPr>
        <p:spPr bwMode="auto">
          <a:xfrm>
            <a:off x="6084888" y="2491507"/>
            <a:ext cx="1008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dirty="0"/>
              <a:t>トラック</a:t>
            </a:r>
          </a:p>
        </p:txBody>
      </p:sp>
      <p:sp>
        <p:nvSpPr>
          <p:cNvPr id="40" name="テキスト ボックス 15"/>
          <p:cNvSpPr txBox="1">
            <a:spLocks noChangeArrowheads="1"/>
          </p:cNvSpPr>
          <p:nvPr/>
        </p:nvSpPr>
        <p:spPr bwMode="auto">
          <a:xfrm>
            <a:off x="6894264" y="2929780"/>
            <a:ext cx="1854200" cy="307777"/>
          </a:xfrm>
          <a:prstGeom prst="rect">
            <a:avLst/>
          </a:prstGeom>
          <a:solidFill>
            <a:schemeClr val="bg1"/>
          </a:solidFill>
          <a:ln w="34925">
            <a:solidFill>
              <a:schemeClr val="accent2"/>
            </a:solidFill>
            <a:miter lim="800000"/>
            <a:headEnd/>
            <a:tailEnd/>
          </a:ln>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1400" dirty="0" smtClean="0"/>
              <a:t>エネルギーデポジット</a:t>
            </a:r>
            <a:endParaRPr lang="ja-JP" altLang="en-US" sz="1400" dirty="0"/>
          </a:p>
        </p:txBody>
      </p:sp>
      <p:sp>
        <p:nvSpPr>
          <p:cNvPr id="41" name="テキスト ボックス 18"/>
          <p:cNvSpPr txBox="1">
            <a:spLocks noChangeArrowheads="1"/>
          </p:cNvSpPr>
          <p:nvPr/>
        </p:nvSpPr>
        <p:spPr bwMode="auto">
          <a:xfrm>
            <a:off x="7956872" y="3763099"/>
            <a:ext cx="863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a:latin typeface="+mn-ea"/>
              </a:rPr>
              <a:t>ラダー</a:t>
            </a:r>
          </a:p>
        </p:txBody>
      </p:sp>
      <p:sp>
        <p:nvSpPr>
          <p:cNvPr id="42" name="スライド番号プレースホルダー 41"/>
          <p:cNvSpPr>
            <a:spLocks noGrp="1"/>
          </p:cNvSpPr>
          <p:nvPr>
            <p:ph type="sldNum" sz="quarter" idx="12"/>
          </p:nvPr>
        </p:nvSpPr>
        <p:spPr/>
        <p:txBody>
          <a:bodyPr/>
          <a:lstStyle/>
          <a:p>
            <a:fld id="{7D9210D9-BD3C-41C6-A8CC-434A797B901C}" type="slidenum">
              <a:rPr kumimoji="1" lang="ja-JP" altLang="en-US" smtClean="0"/>
              <a:pPr/>
              <a:t>11</a:t>
            </a:fld>
            <a:endParaRPr kumimoji="1" lang="ja-JP" altLang="en-US" dirty="0"/>
          </a:p>
        </p:txBody>
      </p:sp>
    </p:spTree>
    <p:extLst>
      <p:ext uri="{BB962C8B-B14F-4D97-AF65-F5344CB8AC3E}">
        <p14:creationId xmlns:p14="http://schemas.microsoft.com/office/powerpoint/2010/main" val="1424441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idx="1"/>
          </p:nvPr>
        </p:nvSpPr>
        <p:spPr>
          <a:xfrm>
            <a:off x="1371600" y="2743200"/>
            <a:ext cx="7123113" cy="2774032"/>
          </a:xfrm>
        </p:spPr>
        <p:txBody>
          <a:bodyPr>
            <a:normAutofit/>
          </a:bodyPr>
          <a:lstStyle/>
          <a:p>
            <a:r>
              <a:rPr lang="ja-JP" altLang="en-US" dirty="0"/>
              <a:t>位置分解</a:t>
            </a:r>
            <a:r>
              <a:rPr lang="ja-JP" altLang="en-US" dirty="0" smtClean="0"/>
              <a:t>能</a:t>
            </a:r>
            <a:endParaRPr lang="en-US" altLang="ja-JP" dirty="0" smtClean="0"/>
          </a:p>
          <a:p>
            <a:r>
              <a:rPr kumimoji="1" lang="ja-JP" altLang="en-US" dirty="0" smtClean="0"/>
              <a:t>インパクトパラメーター分解能</a:t>
            </a:r>
            <a:endParaRPr kumimoji="1" lang="en-US" altLang="ja-JP" dirty="0" smtClean="0"/>
          </a:p>
          <a:p>
            <a:r>
              <a:rPr lang="ja-JP" altLang="en-US" dirty="0"/>
              <a:t>ピクセル</a:t>
            </a:r>
            <a:r>
              <a:rPr lang="ja-JP" altLang="en-US" dirty="0" smtClean="0"/>
              <a:t>占有率</a:t>
            </a:r>
            <a:endParaRPr lang="en-US" altLang="ja-JP" dirty="0" smtClean="0"/>
          </a:p>
          <a:p>
            <a:endParaRPr lang="en-US" altLang="ja-JP" dirty="0" smtClean="0"/>
          </a:p>
          <a:p>
            <a:r>
              <a:rPr lang="en-US" altLang="ja-JP" dirty="0" smtClean="0"/>
              <a:t>(</a:t>
            </a:r>
            <a:r>
              <a:rPr lang="ja-JP" altLang="en-US" dirty="0" smtClean="0"/>
              <a:t>既存</a:t>
            </a:r>
            <a:r>
              <a:rPr lang="ja-JP" altLang="en-US" dirty="0"/>
              <a:t>のトラッキングソフトを</a:t>
            </a:r>
            <a:r>
              <a:rPr lang="ja-JP" altLang="en-US" dirty="0" smtClean="0"/>
              <a:t>使用</a:t>
            </a:r>
            <a:r>
              <a:rPr lang="en-US" altLang="ja-JP" dirty="0" smtClean="0"/>
              <a:t>)</a:t>
            </a:r>
            <a:endParaRPr kumimoji="1" lang="en-US" altLang="ja-JP" dirty="0" smtClean="0"/>
          </a:p>
          <a:p>
            <a:endParaRPr kumimoji="1" lang="ja-JP" altLang="en-US" dirty="0"/>
          </a:p>
        </p:txBody>
      </p:sp>
      <p:sp>
        <p:nvSpPr>
          <p:cNvPr id="3" name="タイトル 2"/>
          <p:cNvSpPr>
            <a:spLocks noGrp="1"/>
          </p:cNvSpPr>
          <p:nvPr>
            <p:ph type="title"/>
          </p:nvPr>
        </p:nvSpPr>
        <p:spPr/>
        <p:txBody>
          <a:bodyPr>
            <a:normAutofit/>
          </a:bodyPr>
          <a:lstStyle/>
          <a:p>
            <a:r>
              <a:rPr kumimoji="1" lang="ja-JP" altLang="en-US" dirty="0" smtClean="0"/>
              <a:t>シミュレーション結果</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2011/9/16</a:t>
            </a:r>
            <a:endParaRPr kumimoji="1" lang="ja-JP" altLang="en-US"/>
          </a:p>
        </p:txBody>
      </p:sp>
      <p:sp>
        <p:nvSpPr>
          <p:cNvPr id="6" name="フッター プレースホルダー 5"/>
          <p:cNvSpPr>
            <a:spLocks noGrp="1"/>
          </p:cNvSpPr>
          <p:nvPr>
            <p:ph type="ftr" sz="quarter" idx="12"/>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7" name="スライド番号プレースホルダー 6"/>
          <p:cNvSpPr>
            <a:spLocks noGrp="1"/>
          </p:cNvSpPr>
          <p:nvPr>
            <p:ph type="sldNum" sz="quarter" idx="11"/>
          </p:nvPr>
        </p:nvSpPr>
        <p:spPr/>
        <p:txBody>
          <a:bodyPr/>
          <a:lstStyle/>
          <a:p>
            <a:fld id="{7D9210D9-BD3C-41C6-A8CC-434A797B901C}" type="slidenum">
              <a:rPr kumimoji="1" lang="ja-JP" altLang="en-US" smtClean="0"/>
              <a:t>12</a:t>
            </a:fld>
            <a:endParaRPr kumimoji="1" lang="ja-JP" altLang="en-US"/>
          </a:p>
        </p:txBody>
      </p:sp>
    </p:spTree>
    <p:extLst>
      <p:ext uri="{BB962C8B-B14F-4D97-AF65-F5344CB8AC3E}">
        <p14:creationId xmlns:p14="http://schemas.microsoft.com/office/powerpoint/2010/main" val="1686078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位置分解能</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コンテンツ プレースホルダー 5"/>
          <p:cNvSpPr>
            <a:spLocks noGrp="1"/>
          </p:cNvSpPr>
          <p:nvPr>
            <p:ph sz="quarter" idx="1"/>
          </p:nvPr>
        </p:nvSpPr>
        <p:spPr/>
        <p:txBody>
          <a:bodyPr/>
          <a:lstStyle/>
          <a:p>
            <a:r>
              <a:rPr kumimoji="1" lang="ja-JP" altLang="en-US" dirty="0" smtClean="0"/>
              <a:t>各レイヤーでの位置分解能の</a:t>
            </a:r>
            <a:r>
              <a:rPr kumimoji="1" lang="en-US" altLang="ja-JP" dirty="0" smtClean="0"/>
              <a:t>θ</a:t>
            </a:r>
            <a:r>
              <a:rPr kumimoji="1" lang="ja-JP" altLang="en-US" dirty="0" smtClean="0"/>
              <a:t>依存</a:t>
            </a:r>
            <a:endParaRPr kumimoji="1" lang="en-US" altLang="ja-JP" dirty="0" smtClean="0"/>
          </a:p>
          <a:p>
            <a:pPr lvl="1"/>
            <a:r>
              <a:rPr kumimoji="1" lang="en-US" altLang="ja-JP" dirty="0" smtClean="0">
                <a:solidFill>
                  <a:srgbClr val="FF0000"/>
                </a:solidFill>
              </a:rPr>
              <a:t>1um</a:t>
            </a:r>
            <a:r>
              <a:rPr kumimoji="1" lang="ja-JP" altLang="en-US" dirty="0" smtClean="0">
                <a:solidFill>
                  <a:srgbClr val="FF0000"/>
                </a:solidFill>
              </a:rPr>
              <a:t>よりも良い</a:t>
            </a:r>
            <a:r>
              <a:rPr kumimoji="1" lang="en-US" altLang="ja-JP" dirty="0" smtClean="0">
                <a:solidFill>
                  <a:srgbClr val="FF0000"/>
                </a:solidFill>
              </a:rPr>
              <a:t>R-Φ</a:t>
            </a:r>
            <a:r>
              <a:rPr kumimoji="1" lang="ja-JP" altLang="en-US" dirty="0" smtClean="0">
                <a:solidFill>
                  <a:srgbClr val="FF0000"/>
                </a:solidFill>
              </a:rPr>
              <a:t>分解能が得られた。</a:t>
            </a:r>
            <a:endParaRPr kumimoji="1" lang="en-US" altLang="ja-JP" dirty="0" smtClean="0">
              <a:solidFill>
                <a:srgbClr val="FF0000"/>
              </a:solidFill>
            </a:endParaRPr>
          </a:p>
          <a:p>
            <a:pPr lvl="1"/>
            <a:r>
              <a:rPr lang="en-US" altLang="ja-JP" dirty="0" smtClean="0"/>
              <a:t>θ</a:t>
            </a:r>
            <a:r>
              <a:rPr lang="ja-JP" altLang="en-US" dirty="0" smtClean="0"/>
              <a:t>が小さいほど</a:t>
            </a:r>
            <a:r>
              <a:rPr lang="en-US" altLang="ja-JP" dirty="0" smtClean="0"/>
              <a:t>Z</a:t>
            </a:r>
            <a:r>
              <a:rPr lang="ja-JP" altLang="en-US" dirty="0" smtClean="0"/>
              <a:t>分解能は悪い。</a:t>
            </a:r>
            <a:endParaRPr lang="en-US" altLang="ja-JP" dirty="0" smtClean="0"/>
          </a:p>
          <a:p>
            <a:pPr lvl="1"/>
            <a:r>
              <a:rPr lang="ja-JP" altLang="en-US" dirty="0" smtClean="0"/>
              <a:t>垂直方向のトラックは</a:t>
            </a:r>
            <a:r>
              <a:rPr lang="en-US" altLang="ja-JP" dirty="0" smtClean="0"/>
              <a:t>Z</a:t>
            </a:r>
            <a:r>
              <a:rPr lang="ja-JP" altLang="en-US" dirty="0" smtClean="0"/>
              <a:t>分解能が落ちる。</a:t>
            </a:r>
            <a:endParaRPr kumimoji="1" lang="ja-JP" altLang="en-US" dirty="0"/>
          </a:p>
        </p:txBody>
      </p:sp>
      <p:sp>
        <p:nvSpPr>
          <p:cNvPr id="7" name="正方形/長方形 6"/>
          <p:cNvSpPr/>
          <p:nvPr/>
        </p:nvSpPr>
        <p:spPr bwMode="auto">
          <a:xfrm>
            <a:off x="4260850" y="3383111"/>
            <a:ext cx="4857750" cy="3108325"/>
          </a:xfrm>
          <a:prstGeom prst="rect">
            <a:avLst/>
          </a:prstGeom>
          <a:solidFill>
            <a:srgbClr val="92D050">
              <a:alpha val="3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615651070"/>
              </p:ext>
            </p:extLst>
          </p:nvPr>
        </p:nvGraphicFramePr>
        <p:xfrm>
          <a:off x="208285" y="3525365"/>
          <a:ext cx="3715643" cy="2460780"/>
        </p:xfrm>
        <a:graphic>
          <a:graphicData uri="http://schemas.openxmlformats.org/drawingml/2006/table">
            <a:tbl>
              <a:tblPr firstRow="1" bandRow="1">
                <a:tableStyleId>{5C22544A-7EE6-4342-B048-85BDC9FD1C3A}</a:tableStyleId>
              </a:tblPr>
              <a:tblGrid>
                <a:gridCol w="743794"/>
                <a:gridCol w="1533857"/>
                <a:gridCol w="1437992"/>
              </a:tblGrid>
              <a:tr h="401864">
                <a:tc>
                  <a:txBody>
                    <a:bodyPr/>
                    <a:lstStyle/>
                    <a:p>
                      <a:pPr algn="ctr"/>
                      <a:r>
                        <a:rPr kumimoji="1" lang="en-US" altLang="ja-JP" sz="2400" dirty="0" smtClean="0">
                          <a:solidFill>
                            <a:schemeClr val="tx1"/>
                          </a:solidFill>
                          <a:latin typeface="Calibri" pitchFamily="34" charset="0"/>
                          <a:cs typeface="Calibri" pitchFamily="34" charset="0"/>
                        </a:rPr>
                        <a:t>θ</a:t>
                      </a:r>
                      <a:endParaRPr kumimoji="1" lang="ja-JP" altLang="en-US" sz="2400" dirty="0">
                        <a:solidFill>
                          <a:schemeClr val="tx1"/>
                        </a:solidFill>
                        <a:latin typeface="Calibri" pitchFamily="34" charset="0"/>
                        <a:cs typeface="Calibri" pitchFamily="34" charset="0"/>
                      </a:endParaRPr>
                    </a:p>
                  </a:txBody>
                  <a:tcPr marL="85720" marR="85720" marT="42850" marB="42850">
                    <a:solidFill>
                      <a:schemeClr val="accent2">
                        <a:lumMod val="60000"/>
                        <a:lumOff val="40000"/>
                      </a:schemeClr>
                    </a:solidFill>
                  </a:tcPr>
                </a:tc>
                <a:tc>
                  <a:txBody>
                    <a:bodyPr/>
                    <a:lstStyle/>
                    <a:p>
                      <a:pPr algn="ctr"/>
                      <a:r>
                        <a:rPr kumimoji="1" lang="en-US" altLang="ja-JP" sz="2400" dirty="0" err="1" smtClean="0">
                          <a:solidFill>
                            <a:schemeClr val="tx1"/>
                          </a:solidFill>
                          <a:latin typeface="Calibri" pitchFamily="34" charset="0"/>
                          <a:cs typeface="Calibri" pitchFamily="34" charset="0"/>
                        </a:rPr>
                        <a:t>σ</a:t>
                      </a:r>
                      <a:r>
                        <a:rPr kumimoji="1" lang="en-US" altLang="ja-JP" sz="2400" baseline="-25000" dirty="0" err="1" smtClean="0">
                          <a:solidFill>
                            <a:schemeClr val="tx1"/>
                          </a:solidFill>
                          <a:latin typeface="Calibri" pitchFamily="34" charset="0"/>
                          <a:cs typeface="Calibri" pitchFamily="34" charset="0"/>
                        </a:rPr>
                        <a:t>Z</a:t>
                      </a:r>
                      <a:endParaRPr kumimoji="1" lang="ja-JP" altLang="en-US" sz="2400" dirty="0">
                        <a:solidFill>
                          <a:schemeClr val="tx1"/>
                        </a:solidFill>
                        <a:latin typeface="Calibri" pitchFamily="34" charset="0"/>
                        <a:cs typeface="Calibri" pitchFamily="34" charset="0"/>
                      </a:endParaRPr>
                    </a:p>
                  </a:txBody>
                  <a:tcPr marL="85720" marR="85720" marT="42850" marB="42850">
                    <a:solidFill>
                      <a:schemeClr val="accent2">
                        <a:lumMod val="60000"/>
                        <a:lumOff val="40000"/>
                      </a:schemeClr>
                    </a:solidFill>
                  </a:tcPr>
                </a:tc>
                <a:tc>
                  <a:txBody>
                    <a:bodyPr/>
                    <a:lstStyle/>
                    <a:p>
                      <a:pPr algn="ctr"/>
                      <a:r>
                        <a:rPr kumimoji="1" lang="en-US" altLang="ja-JP" sz="2400" dirty="0" err="1" smtClean="0">
                          <a:solidFill>
                            <a:schemeClr val="tx1"/>
                          </a:solidFill>
                          <a:latin typeface="Calibri" pitchFamily="34" charset="0"/>
                          <a:cs typeface="Calibri" pitchFamily="34" charset="0"/>
                        </a:rPr>
                        <a:t>σ</a:t>
                      </a:r>
                      <a:r>
                        <a:rPr kumimoji="1" lang="en-US" altLang="ja-JP" sz="2400" baseline="-25000" dirty="0" err="1" smtClean="0">
                          <a:solidFill>
                            <a:schemeClr val="tx1"/>
                          </a:solidFill>
                          <a:latin typeface="Calibri" pitchFamily="34" charset="0"/>
                          <a:cs typeface="Calibri" pitchFamily="34" charset="0"/>
                        </a:rPr>
                        <a:t>R</a:t>
                      </a:r>
                      <a:r>
                        <a:rPr kumimoji="1" lang="en-US" altLang="ja-JP" sz="2400" baseline="-25000" dirty="0" smtClean="0">
                          <a:solidFill>
                            <a:schemeClr val="tx1"/>
                          </a:solidFill>
                          <a:latin typeface="Calibri" pitchFamily="34" charset="0"/>
                          <a:cs typeface="Calibri" pitchFamily="34" charset="0"/>
                        </a:rPr>
                        <a:t>-φ</a:t>
                      </a:r>
                      <a:endParaRPr kumimoji="1" lang="ja-JP" altLang="en-US" sz="2400" dirty="0">
                        <a:solidFill>
                          <a:schemeClr val="tx1"/>
                        </a:solidFill>
                        <a:latin typeface="Calibri" pitchFamily="34" charset="0"/>
                        <a:cs typeface="Calibri" pitchFamily="34" charset="0"/>
                      </a:endParaRPr>
                    </a:p>
                  </a:txBody>
                  <a:tcPr marL="85720" marR="85720" marT="42850" marB="42850">
                    <a:solidFill>
                      <a:schemeClr val="accent2">
                        <a:lumMod val="60000"/>
                        <a:lumOff val="40000"/>
                      </a:schemeClr>
                    </a:solidFill>
                  </a:tcPr>
                </a:tc>
              </a:tr>
              <a:tr h="401864">
                <a:tc>
                  <a:txBody>
                    <a:bodyPr/>
                    <a:lstStyle/>
                    <a:p>
                      <a:pPr algn="ctr"/>
                      <a:r>
                        <a:rPr kumimoji="1" lang="en-US" altLang="ja-JP" sz="2000" dirty="0" smtClean="0"/>
                        <a:t>90</a:t>
                      </a:r>
                      <a:r>
                        <a:rPr kumimoji="1" lang="ja-JP" altLang="en-US" sz="2000" dirty="0" err="1" smtClean="0"/>
                        <a:t>゜</a:t>
                      </a:r>
                      <a:endParaRPr kumimoji="1" lang="ja-JP" altLang="en-US" sz="2000" dirty="0"/>
                    </a:p>
                  </a:txBody>
                  <a:tcPr marL="85720" marR="85720" marT="42850" marB="42850">
                    <a:solidFill>
                      <a:schemeClr val="accent1">
                        <a:lumMod val="20000"/>
                        <a:lumOff val="80000"/>
                      </a:schemeClr>
                    </a:solidFill>
                  </a:tcPr>
                </a:tc>
                <a:tc>
                  <a:txBody>
                    <a:bodyPr/>
                    <a:lstStyle/>
                    <a:p>
                      <a:pPr algn="ctr"/>
                      <a:r>
                        <a:rPr kumimoji="1" lang="en-US" altLang="ja-JP" sz="2000" dirty="0" smtClean="0"/>
                        <a:t>1.5 um</a:t>
                      </a:r>
                      <a:endParaRPr kumimoji="1" lang="ja-JP" altLang="en-US" sz="2000" dirty="0"/>
                    </a:p>
                  </a:txBody>
                  <a:tcPr marL="85720" marR="85720" marT="42850" marB="42850">
                    <a:solidFill>
                      <a:schemeClr val="accent1">
                        <a:lumMod val="20000"/>
                        <a:lumOff val="80000"/>
                      </a:schemeClr>
                    </a:solidFill>
                  </a:tcPr>
                </a:tc>
                <a:tc>
                  <a:txBody>
                    <a:bodyPr/>
                    <a:lstStyle/>
                    <a:p>
                      <a:pPr algn="ctr"/>
                      <a:r>
                        <a:rPr kumimoji="1" lang="en-US" altLang="ja-JP" sz="2000" dirty="0" smtClean="0"/>
                        <a:t>0.94 um</a:t>
                      </a:r>
                      <a:endParaRPr kumimoji="1" lang="ja-JP" altLang="en-US" sz="2000" dirty="0"/>
                    </a:p>
                  </a:txBody>
                  <a:tcPr marL="85720" marR="85720" marT="42850" marB="42850">
                    <a:solidFill>
                      <a:schemeClr val="accent1">
                        <a:lumMod val="20000"/>
                        <a:lumOff val="80000"/>
                      </a:schemeClr>
                    </a:solidFill>
                  </a:tcPr>
                </a:tc>
              </a:tr>
              <a:tr h="401864">
                <a:tc>
                  <a:txBody>
                    <a:bodyPr/>
                    <a:lstStyle/>
                    <a:p>
                      <a:pPr algn="ctr"/>
                      <a:r>
                        <a:rPr kumimoji="1" lang="en-US" altLang="ja-JP" sz="2000" dirty="0" smtClean="0"/>
                        <a:t>75</a:t>
                      </a:r>
                      <a:r>
                        <a:rPr kumimoji="1" lang="ja-JP" altLang="en-US" sz="2000" dirty="0" err="1" smtClean="0"/>
                        <a:t>゜</a:t>
                      </a:r>
                      <a:endParaRPr kumimoji="1" lang="ja-JP" altLang="en-US" sz="2000" dirty="0"/>
                    </a:p>
                  </a:txBody>
                  <a:tcPr marL="85720" marR="85720" marT="42850" marB="42850">
                    <a:solidFill>
                      <a:schemeClr val="accent1">
                        <a:lumMod val="40000"/>
                        <a:lumOff val="60000"/>
                      </a:schemeClr>
                    </a:solidFill>
                  </a:tcPr>
                </a:tc>
                <a:tc>
                  <a:txBody>
                    <a:bodyPr/>
                    <a:lstStyle/>
                    <a:p>
                      <a:pPr algn="ctr"/>
                      <a:r>
                        <a:rPr kumimoji="1" lang="en-US" altLang="ja-JP" sz="2000" dirty="0" smtClean="0"/>
                        <a:t>0.64 um</a:t>
                      </a:r>
                      <a:endParaRPr kumimoji="1" lang="ja-JP" altLang="en-US" sz="2000" dirty="0"/>
                    </a:p>
                  </a:txBody>
                  <a:tcPr marL="85720" marR="85720" marT="42850" marB="42850">
                    <a:solidFill>
                      <a:schemeClr val="accent1">
                        <a:lumMod val="40000"/>
                        <a:lumOff val="60000"/>
                      </a:schemeClr>
                    </a:solidFill>
                  </a:tcPr>
                </a:tc>
                <a:tc>
                  <a:txBody>
                    <a:bodyPr/>
                    <a:lstStyle/>
                    <a:p>
                      <a:pPr algn="ctr"/>
                      <a:r>
                        <a:rPr kumimoji="1" lang="en-US" altLang="ja-JP" sz="2000" dirty="0" smtClean="0"/>
                        <a:t>0.96 um</a:t>
                      </a:r>
                      <a:endParaRPr kumimoji="1" lang="ja-JP" altLang="en-US" sz="2000" dirty="0"/>
                    </a:p>
                  </a:txBody>
                  <a:tcPr marL="85720" marR="85720" marT="42850" marB="42850">
                    <a:solidFill>
                      <a:schemeClr val="accent1">
                        <a:lumMod val="40000"/>
                        <a:lumOff val="60000"/>
                      </a:schemeClr>
                    </a:solidFill>
                  </a:tcPr>
                </a:tc>
              </a:tr>
              <a:tr h="401864">
                <a:tc>
                  <a:txBody>
                    <a:bodyPr/>
                    <a:lstStyle/>
                    <a:p>
                      <a:pPr algn="ctr"/>
                      <a:r>
                        <a:rPr kumimoji="1" lang="en-US" altLang="ja-JP" sz="2000" dirty="0" smtClean="0"/>
                        <a:t>60</a:t>
                      </a:r>
                      <a:r>
                        <a:rPr kumimoji="1" lang="ja-JP" altLang="en-US" sz="2000" dirty="0" err="1" smtClean="0"/>
                        <a:t>゜</a:t>
                      </a:r>
                      <a:endParaRPr kumimoji="1" lang="ja-JP" altLang="en-US" sz="2000" dirty="0"/>
                    </a:p>
                  </a:txBody>
                  <a:tcPr marL="85720" marR="85720" marT="42850" marB="42850">
                    <a:solidFill>
                      <a:schemeClr val="accent1">
                        <a:lumMod val="20000"/>
                        <a:lumOff val="80000"/>
                      </a:schemeClr>
                    </a:solidFill>
                  </a:tcPr>
                </a:tc>
                <a:tc>
                  <a:txBody>
                    <a:bodyPr/>
                    <a:lstStyle/>
                    <a:p>
                      <a:pPr algn="ctr"/>
                      <a:r>
                        <a:rPr kumimoji="1" lang="en-US" altLang="ja-JP" sz="2000" dirty="0" smtClean="0"/>
                        <a:t>0.83 um</a:t>
                      </a:r>
                      <a:endParaRPr kumimoji="1" lang="ja-JP" altLang="en-US" sz="2000" dirty="0"/>
                    </a:p>
                  </a:txBody>
                  <a:tcPr marL="85720" marR="85720" marT="42850" marB="42850">
                    <a:solidFill>
                      <a:schemeClr val="accent1">
                        <a:lumMod val="20000"/>
                        <a:lumOff val="80000"/>
                      </a:schemeClr>
                    </a:solidFill>
                  </a:tcPr>
                </a:tc>
                <a:tc>
                  <a:txBody>
                    <a:bodyPr/>
                    <a:lstStyle/>
                    <a:p>
                      <a:pPr algn="ctr"/>
                      <a:r>
                        <a:rPr kumimoji="1" lang="en-US" altLang="ja-JP" sz="2000" dirty="0" smtClean="0"/>
                        <a:t>0.96 um</a:t>
                      </a:r>
                      <a:endParaRPr kumimoji="1" lang="ja-JP" altLang="en-US" sz="2000" dirty="0"/>
                    </a:p>
                  </a:txBody>
                  <a:tcPr marL="85720" marR="85720" marT="42850" marB="42850">
                    <a:solidFill>
                      <a:schemeClr val="accent1">
                        <a:lumMod val="20000"/>
                        <a:lumOff val="80000"/>
                      </a:schemeClr>
                    </a:solidFill>
                  </a:tcPr>
                </a:tc>
              </a:tr>
              <a:tr h="401864">
                <a:tc>
                  <a:txBody>
                    <a:bodyPr/>
                    <a:lstStyle/>
                    <a:p>
                      <a:pPr algn="ctr"/>
                      <a:r>
                        <a:rPr kumimoji="1" lang="en-US" altLang="ja-JP" sz="2000" dirty="0" smtClean="0"/>
                        <a:t>45</a:t>
                      </a:r>
                      <a:r>
                        <a:rPr kumimoji="1" lang="ja-JP" altLang="en-US" sz="2000" dirty="0" err="1" smtClean="0"/>
                        <a:t>゜</a:t>
                      </a:r>
                      <a:endParaRPr kumimoji="1" lang="ja-JP" altLang="en-US" sz="2000" dirty="0"/>
                    </a:p>
                  </a:txBody>
                  <a:tcPr marL="85720" marR="85720" marT="42850" marB="42850">
                    <a:solidFill>
                      <a:schemeClr val="accent1">
                        <a:lumMod val="40000"/>
                        <a:lumOff val="60000"/>
                      </a:schemeClr>
                    </a:solidFill>
                  </a:tcPr>
                </a:tc>
                <a:tc>
                  <a:txBody>
                    <a:bodyPr/>
                    <a:lstStyle/>
                    <a:p>
                      <a:pPr algn="ctr"/>
                      <a:r>
                        <a:rPr kumimoji="1" lang="en-US" altLang="ja-JP" sz="2000" baseline="0" dirty="0" smtClean="0"/>
                        <a:t>1.2 um</a:t>
                      </a:r>
                      <a:endParaRPr kumimoji="1" lang="ja-JP" altLang="en-US" sz="2000" dirty="0"/>
                    </a:p>
                  </a:txBody>
                  <a:tcPr marL="85720" marR="85720" marT="42850" marB="42850">
                    <a:solidFill>
                      <a:schemeClr val="accent1">
                        <a:lumMod val="40000"/>
                        <a:lumOff val="60000"/>
                      </a:schemeClr>
                    </a:solidFill>
                  </a:tcPr>
                </a:tc>
                <a:tc>
                  <a:txBody>
                    <a:bodyPr/>
                    <a:lstStyle/>
                    <a:p>
                      <a:pPr algn="ctr"/>
                      <a:r>
                        <a:rPr kumimoji="1" lang="en-US" altLang="ja-JP" sz="2000" baseline="0" dirty="0" smtClean="0"/>
                        <a:t>0.96 um</a:t>
                      </a:r>
                      <a:endParaRPr kumimoji="1" lang="ja-JP" altLang="en-US" sz="2000" dirty="0"/>
                    </a:p>
                  </a:txBody>
                  <a:tcPr marL="85720" marR="85720" marT="42850" marB="42850">
                    <a:solidFill>
                      <a:schemeClr val="accent1">
                        <a:lumMod val="40000"/>
                        <a:lumOff val="60000"/>
                      </a:schemeClr>
                    </a:solidFill>
                  </a:tcPr>
                </a:tc>
              </a:tr>
              <a:tr h="401864">
                <a:tc>
                  <a:txBody>
                    <a:bodyPr/>
                    <a:lstStyle/>
                    <a:p>
                      <a:pPr algn="ctr"/>
                      <a:r>
                        <a:rPr kumimoji="1" lang="en-US" altLang="ja-JP" sz="2000" dirty="0" smtClean="0"/>
                        <a:t>30</a:t>
                      </a:r>
                      <a:r>
                        <a:rPr kumimoji="1" lang="ja-JP" altLang="en-US" sz="2000" dirty="0" err="1" smtClean="0"/>
                        <a:t>゜</a:t>
                      </a:r>
                      <a:endParaRPr kumimoji="1" lang="ja-JP" altLang="en-US" sz="2000" dirty="0"/>
                    </a:p>
                  </a:txBody>
                  <a:tcPr marL="85720" marR="85720" marT="42850" marB="42850">
                    <a:solidFill>
                      <a:schemeClr val="accent1">
                        <a:lumMod val="20000"/>
                        <a:lumOff val="80000"/>
                      </a:schemeClr>
                    </a:solidFill>
                  </a:tcPr>
                </a:tc>
                <a:tc>
                  <a:txBody>
                    <a:bodyPr/>
                    <a:lstStyle/>
                    <a:p>
                      <a:pPr algn="ctr"/>
                      <a:r>
                        <a:rPr kumimoji="1" lang="en-US" altLang="ja-JP" sz="2000" baseline="0" dirty="0" smtClean="0"/>
                        <a:t>1.6 um</a:t>
                      </a:r>
                      <a:endParaRPr kumimoji="1" lang="ja-JP" altLang="en-US" sz="2000" dirty="0"/>
                    </a:p>
                  </a:txBody>
                  <a:tcPr marL="85720" marR="85720" marT="42850" marB="42850">
                    <a:solidFill>
                      <a:schemeClr val="accent1">
                        <a:lumMod val="20000"/>
                        <a:lumOff val="80000"/>
                      </a:schemeClr>
                    </a:solidFill>
                  </a:tcPr>
                </a:tc>
                <a:tc>
                  <a:txBody>
                    <a:bodyPr/>
                    <a:lstStyle/>
                    <a:p>
                      <a:pPr algn="ctr"/>
                      <a:r>
                        <a:rPr kumimoji="1" lang="en-US" altLang="ja-JP" sz="2000" baseline="0" dirty="0" smtClean="0"/>
                        <a:t>0.98 um</a:t>
                      </a:r>
                      <a:endParaRPr kumimoji="1" lang="ja-JP" altLang="en-US" sz="2000" dirty="0"/>
                    </a:p>
                  </a:txBody>
                  <a:tcPr marL="85720" marR="85720" marT="42850" marB="42850">
                    <a:solidFill>
                      <a:schemeClr val="accent1">
                        <a:lumMod val="20000"/>
                        <a:lumOff val="80000"/>
                      </a:schemeClr>
                    </a:solidFill>
                  </a:tcPr>
                </a:tc>
              </a:tr>
            </a:tbl>
          </a:graphicData>
        </a:graphic>
      </p:graphicFrame>
      <p:sp>
        <p:nvSpPr>
          <p:cNvPr id="17" name="正方形/長方形 16"/>
          <p:cNvSpPr/>
          <p:nvPr/>
        </p:nvSpPr>
        <p:spPr>
          <a:xfrm>
            <a:off x="152775" y="3453653"/>
            <a:ext cx="3821950" cy="2646511"/>
          </a:xfrm>
          <a:prstGeom prst="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8" name="グループ化 10"/>
          <p:cNvGrpSpPr>
            <a:grpSpLocks/>
          </p:cNvGrpSpPr>
          <p:nvPr/>
        </p:nvGrpSpPr>
        <p:grpSpPr bwMode="auto">
          <a:xfrm>
            <a:off x="6228184" y="1434222"/>
            <a:ext cx="2898600" cy="1429131"/>
            <a:chOff x="6443663" y="1268413"/>
            <a:chExt cx="2705100" cy="1333500"/>
          </a:xfrm>
        </p:grpSpPr>
        <p:cxnSp>
          <p:nvCxnSpPr>
            <p:cNvPr id="19" name="直線矢印​​コネクタ 31"/>
            <p:cNvCxnSpPr/>
            <p:nvPr/>
          </p:nvCxnSpPr>
          <p:spPr bwMode="auto">
            <a:xfrm flipV="1">
              <a:off x="7038821" y="1700366"/>
              <a:ext cx="1925300" cy="43016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33"/>
            <p:cNvCxnSpPr/>
            <p:nvPr/>
          </p:nvCxnSpPr>
          <p:spPr bwMode="auto">
            <a:xfrm flipV="1">
              <a:off x="7601711" y="1268413"/>
              <a:ext cx="0" cy="118115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41"/>
            <p:cNvCxnSpPr/>
            <p:nvPr/>
          </p:nvCxnSpPr>
          <p:spPr bwMode="auto">
            <a:xfrm>
              <a:off x="7123075" y="1951293"/>
              <a:ext cx="1586491" cy="21328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円弧 21"/>
            <p:cNvSpPr/>
            <p:nvPr/>
          </p:nvSpPr>
          <p:spPr bwMode="auto">
            <a:xfrm>
              <a:off x="7180439" y="1571318"/>
              <a:ext cx="838958" cy="1003710"/>
            </a:xfrm>
            <a:prstGeom prst="arc">
              <a:avLst>
                <a:gd name="adj1" fmla="val 19262261"/>
                <a:gd name="adj2" fmla="val 0"/>
              </a:avLst>
            </a:prstGeom>
            <a:noFill/>
            <a:ln w="222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 name="テキスト ボックス 15"/>
            <p:cNvSpPr txBox="1">
              <a:spLocks noChangeArrowheads="1"/>
            </p:cNvSpPr>
            <p:nvPr/>
          </p:nvSpPr>
          <p:spPr bwMode="auto">
            <a:xfrm>
              <a:off x="8844163" y="1357032"/>
              <a:ext cx="304600" cy="40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a:t>Z</a:t>
              </a:r>
              <a:endParaRPr lang="ja-JP" altLang="en-US" sz="2400"/>
            </a:p>
          </p:txBody>
        </p:sp>
        <p:sp>
          <p:nvSpPr>
            <p:cNvPr id="24" name="円柱 23"/>
            <p:cNvSpPr/>
            <p:nvPr/>
          </p:nvSpPr>
          <p:spPr bwMode="auto">
            <a:xfrm rot="15494133">
              <a:off x="7033539" y="1013726"/>
              <a:ext cx="1130966" cy="2045407"/>
            </a:xfrm>
            <a:prstGeom prst="can">
              <a:avLst>
                <a:gd name="adj" fmla="val 82547"/>
              </a:avLst>
            </a:prstGeom>
            <a:solidFill>
              <a:schemeClr val="bg1">
                <a:lumMod val="75000"/>
                <a:alpha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cxnSp>
          <p:nvCxnSpPr>
            <p:cNvPr id="25" name="直線​​コネクタ 49"/>
            <p:cNvCxnSpPr/>
            <p:nvPr/>
          </p:nvCxnSpPr>
          <p:spPr bwMode="auto">
            <a:xfrm flipV="1">
              <a:off x="7038821" y="1569526"/>
              <a:ext cx="0" cy="56100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14"/>
            <p:cNvSpPr txBox="1">
              <a:spLocks noChangeArrowheads="1"/>
            </p:cNvSpPr>
            <p:nvPr/>
          </p:nvSpPr>
          <p:spPr bwMode="auto">
            <a:xfrm>
              <a:off x="7959861" y="1724089"/>
              <a:ext cx="356555" cy="40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a:t>φ</a:t>
              </a:r>
              <a:endParaRPr lang="ja-JP" altLang="en-US" sz="2400"/>
            </a:p>
          </p:txBody>
        </p:sp>
        <p:cxnSp>
          <p:nvCxnSpPr>
            <p:cNvPr id="27" name="直線​​コネクタ 51"/>
            <p:cNvCxnSpPr/>
            <p:nvPr/>
          </p:nvCxnSpPr>
          <p:spPr bwMode="auto">
            <a:xfrm flipV="1">
              <a:off x="6443663" y="2130527"/>
              <a:ext cx="595158" cy="13621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52"/>
            <p:cNvCxnSpPr/>
            <p:nvPr/>
          </p:nvCxnSpPr>
          <p:spPr bwMode="auto">
            <a:xfrm>
              <a:off x="8379719" y="2123358"/>
              <a:ext cx="331639" cy="4480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47"/>
            <p:cNvSpPr txBox="1">
              <a:spLocks noChangeArrowheads="1"/>
            </p:cNvSpPr>
            <p:nvPr/>
          </p:nvSpPr>
          <p:spPr bwMode="auto">
            <a:xfrm>
              <a:off x="6775338" y="1736748"/>
              <a:ext cx="325382" cy="40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a:t>R</a:t>
              </a:r>
              <a:endParaRPr lang="ja-JP" altLang="en-US" sz="2400"/>
            </a:p>
          </p:txBody>
        </p:sp>
        <p:cxnSp>
          <p:nvCxnSpPr>
            <p:cNvPr id="30" name="直線​​コネクタ 5"/>
            <p:cNvCxnSpPr/>
            <p:nvPr/>
          </p:nvCxnSpPr>
          <p:spPr>
            <a:xfrm flipV="1">
              <a:off x="7603503" y="1413592"/>
              <a:ext cx="564684" cy="595056"/>
            </a:xfrm>
            <a:prstGeom prst="line">
              <a:avLst/>
            </a:prstGeom>
            <a:ln w="222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円弧 30"/>
            <p:cNvSpPr/>
            <p:nvPr/>
          </p:nvSpPr>
          <p:spPr>
            <a:xfrm>
              <a:off x="7239597" y="1427931"/>
              <a:ext cx="975199" cy="858531"/>
            </a:xfrm>
            <a:prstGeom prst="arc">
              <a:avLst>
                <a:gd name="adj1" fmla="val 18864407"/>
                <a:gd name="adj2" fmla="val 18832"/>
              </a:avLst>
            </a:prstGeom>
            <a:ln w="222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2" name="テキスト ボックス 15"/>
            <p:cNvSpPr txBox="1">
              <a:spLocks noChangeArrowheads="1"/>
            </p:cNvSpPr>
            <p:nvPr/>
          </p:nvSpPr>
          <p:spPr bwMode="auto">
            <a:xfrm>
              <a:off x="8112260" y="1340768"/>
              <a:ext cx="348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a:t>θ</a:t>
              </a:r>
              <a:endParaRPr lang="ja-JP" altLang="en-US" sz="2400"/>
            </a:p>
          </p:txBody>
        </p:sp>
        <p:cxnSp>
          <p:nvCxnSpPr>
            <p:cNvPr id="33" name="直線​​コネクタ 9"/>
            <p:cNvCxnSpPr/>
            <p:nvPr/>
          </p:nvCxnSpPr>
          <p:spPr>
            <a:xfrm flipV="1">
              <a:off x="7603503" y="1700366"/>
              <a:ext cx="498355" cy="308282"/>
            </a:xfrm>
            <a:prstGeom prst="line">
              <a:avLst/>
            </a:prstGeom>
            <a:ln w="222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5" name="スライド番号プレースホルダー 34"/>
          <p:cNvSpPr>
            <a:spLocks noGrp="1"/>
          </p:cNvSpPr>
          <p:nvPr>
            <p:ph type="sldNum" sz="quarter" idx="12"/>
          </p:nvPr>
        </p:nvSpPr>
        <p:spPr/>
        <p:txBody>
          <a:bodyPr/>
          <a:lstStyle/>
          <a:p>
            <a:fld id="{7D9210D9-BD3C-41C6-A8CC-434A797B901C}" type="slidenum">
              <a:rPr kumimoji="1" lang="ja-JP" altLang="en-US" smtClean="0"/>
              <a:pPr/>
              <a:t>13</a:t>
            </a:fld>
            <a:endParaRPr kumimoji="1" lang="ja-JP" altLang="en-US" dirty="0"/>
          </a:p>
        </p:txBody>
      </p:sp>
      <p:pic>
        <p:nvPicPr>
          <p:cNvPr id="1026" name="Picture 2" descr="C:\Users\Public\Pictures\capture\EpsFiles\SpatialResolution_theta.gif"/>
          <p:cNvPicPr>
            <a:picLocks noChangeAspect="1" noChangeArrowheads="1"/>
          </p:cNvPicPr>
          <p:nvPr/>
        </p:nvPicPr>
        <p:blipFill rotWithShape="1">
          <a:blip r:embed="rId2">
            <a:extLst>
              <a:ext uri="{28A0092B-C50C-407E-A947-70E740481C1C}">
                <a14:useLocalDpi xmlns:a14="http://schemas.microsoft.com/office/drawing/2010/main" val="0"/>
              </a:ext>
            </a:extLst>
          </a:blip>
          <a:srcRect t="7107" r="7705" b="3726"/>
          <a:stretch/>
        </p:blipFill>
        <p:spPr bwMode="auto">
          <a:xfrm>
            <a:off x="4450288" y="3491180"/>
            <a:ext cx="4530529" cy="296829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22"/>
          <p:cNvSpPr txBox="1">
            <a:spLocks noChangeArrowheads="1"/>
          </p:cNvSpPr>
          <p:nvPr/>
        </p:nvSpPr>
        <p:spPr bwMode="auto">
          <a:xfrm>
            <a:off x="6129268" y="3212976"/>
            <a:ext cx="1467068" cy="400110"/>
          </a:xfrm>
          <a:prstGeom prst="rect">
            <a:avLst/>
          </a:prstGeom>
          <a:solidFill>
            <a:schemeClr val="bg1"/>
          </a:solidFill>
          <a:ln w="9525">
            <a:solidFill>
              <a:schemeClr val="tx2"/>
            </a:solidFill>
            <a:miter lim="800000"/>
            <a:headEnd/>
            <a:tailEnd/>
          </a:ln>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2000" dirty="0" smtClean="0"/>
              <a:t>位置分解能</a:t>
            </a:r>
            <a:endParaRPr lang="ja-JP" altLang="en-US" sz="2000" dirty="0"/>
          </a:p>
        </p:txBody>
      </p:sp>
      <mc:AlternateContent xmlns:mc="http://schemas.openxmlformats.org/markup-compatibility/2006" xmlns:a14="http://schemas.microsoft.com/office/drawing/2010/main">
        <mc:Choice Requires="a14">
          <p:sp>
            <p:nvSpPr>
              <p:cNvPr id="5" name="テキスト ボックス 4"/>
              <p:cNvSpPr txBox="1"/>
              <p:nvPr/>
            </p:nvSpPr>
            <p:spPr>
              <a:xfrm>
                <a:off x="5580112" y="4141519"/>
                <a:ext cx="1382019" cy="367601"/>
              </a:xfrm>
              <a:prstGeom prst="rect">
                <a:avLst/>
              </a:prstGeom>
              <a:solidFill>
                <a:schemeClr val="bg1"/>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a:rPr>
                        <m:t>5</m:t>
                      </m:r>
                      <m:d>
                        <m:dPr>
                          <m:begChr m:val="["/>
                          <m:endChr m:val="]"/>
                          <m:ctrlPr>
                            <a:rPr lang="en-US" altLang="ja-JP" sz="1600" i="1">
                              <a:latin typeface="Cambria Math"/>
                            </a:rPr>
                          </m:ctrlPr>
                        </m:dPr>
                        <m:e>
                          <m:r>
                            <a:rPr lang="en-US" altLang="ja-JP" sz="1600" i="1">
                              <a:latin typeface="Cambria Math"/>
                            </a:rPr>
                            <m:t>𝑢𝑚</m:t>
                          </m:r>
                        </m:e>
                      </m:d>
                      <m:r>
                        <a:rPr lang="en-US" altLang="ja-JP" sz="1600" i="1">
                          <a:latin typeface="Cambria Math"/>
                        </a:rPr>
                        <m:t>/</m:t>
                      </m:r>
                      <m:rad>
                        <m:radPr>
                          <m:degHide m:val="on"/>
                          <m:ctrlPr>
                            <a:rPr lang="en-US" altLang="ja-JP" sz="1600" i="1">
                              <a:latin typeface="Cambria Math"/>
                            </a:rPr>
                          </m:ctrlPr>
                        </m:radPr>
                        <m:deg/>
                        <m:e>
                          <m:r>
                            <a:rPr lang="en-US" altLang="ja-JP" sz="1600" i="1">
                              <a:latin typeface="Cambria Math"/>
                            </a:rPr>
                            <m:t>12</m:t>
                          </m:r>
                        </m:e>
                      </m:rad>
                    </m:oMath>
                  </m:oMathPara>
                </a14:m>
                <a:endParaRPr kumimoji="1" lang="ja-JP" altLang="en-US" sz="16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5580112" y="4141519"/>
                <a:ext cx="1382019" cy="367601"/>
              </a:xfrm>
              <a:prstGeom prst="rect">
                <a:avLst/>
              </a:prstGeom>
              <a:blipFill rotWithShape="1">
                <a:blip r:embed="rId3"/>
                <a:stretch>
                  <a:fillRect b="-6349"/>
                </a:stretch>
              </a:blipFill>
              <a:ln>
                <a:solidFill>
                  <a:schemeClr val="tx1"/>
                </a:solidFill>
              </a:ln>
            </p:spPr>
            <p:txBody>
              <a:bodyPr/>
              <a:lstStyle/>
              <a:p>
                <a:r>
                  <a:rPr lang="ja-JP" altLang="en-US">
                    <a:noFill/>
                  </a:rPr>
                  <a:t> </a:t>
                </a:r>
              </a:p>
            </p:txBody>
          </p:sp>
        </mc:Fallback>
      </mc:AlternateContent>
    </p:spTree>
    <p:extLst>
      <p:ext uri="{BB962C8B-B14F-4D97-AF65-F5344CB8AC3E}">
        <p14:creationId xmlns:p14="http://schemas.microsoft.com/office/powerpoint/2010/main" val="1460666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インパクトパラメーター分解能</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コンテンツ プレースホルダー 5"/>
          <p:cNvSpPr>
            <a:spLocks noGrp="1"/>
          </p:cNvSpPr>
          <p:nvPr>
            <p:ph sz="quarter" idx="1"/>
          </p:nvPr>
        </p:nvSpPr>
        <p:spPr/>
        <p:txBody>
          <a:bodyPr/>
          <a:lstStyle/>
          <a:p>
            <a:r>
              <a:rPr kumimoji="1" lang="ja-JP" altLang="en-US" dirty="0" smtClean="0"/>
              <a:t>運動量ごとの</a:t>
            </a:r>
            <a:r>
              <a:rPr kumimoji="1" lang="en-US" altLang="ja-JP" dirty="0" smtClean="0"/>
              <a:t>R-Φ</a:t>
            </a:r>
            <a:r>
              <a:rPr kumimoji="1" lang="ja-JP" altLang="en-US" dirty="0" smtClean="0"/>
              <a:t>方向のインパクトパラメーター分解能</a:t>
            </a:r>
            <a:endParaRPr kumimoji="1" lang="en-US" altLang="ja-JP" dirty="0" smtClean="0"/>
          </a:p>
          <a:p>
            <a:pPr lvl="1"/>
            <a:r>
              <a:rPr lang="en-US" altLang="ja-JP" dirty="0"/>
              <a:t>σ</a:t>
            </a:r>
            <a:r>
              <a:rPr lang="ja-JP" altLang="en-US" baseline="-25000" smtClean="0"/>
              <a:t>ノイズ </a:t>
            </a:r>
            <a:r>
              <a:rPr lang="en-US" altLang="ja-JP" dirty="0" smtClean="0"/>
              <a:t>: 50 e</a:t>
            </a:r>
            <a:r>
              <a:rPr lang="en-US" altLang="ja-JP" baseline="30000" dirty="0" smtClean="0"/>
              <a:t>-</a:t>
            </a:r>
            <a:r>
              <a:rPr lang="en-US" altLang="ja-JP" dirty="0" smtClean="0"/>
              <a:t>/pixel, </a:t>
            </a:r>
            <a:r>
              <a:rPr lang="ja-JP" altLang="en-US" dirty="0" smtClean="0"/>
              <a:t>スレッショルド </a:t>
            </a:r>
            <a:r>
              <a:rPr lang="en-US" altLang="ja-JP" dirty="0" smtClean="0"/>
              <a:t>: 200 e</a:t>
            </a:r>
            <a:r>
              <a:rPr lang="en-US" altLang="ja-JP" baseline="30000" dirty="0" smtClean="0"/>
              <a:t>-</a:t>
            </a:r>
            <a:r>
              <a:rPr lang="en-US" altLang="ja-JP" dirty="0" smtClean="0"/>
              <a:t>/pixel</a:t>
            </a:r>
          </a:p>
          <a:p>
            <a:pPr lvl="1"/>
            <a:r>
              <a:rPr lang="ja-JP" altLang="en-US" dirty="0" smtClean="0">
                <a:solidFill>
                  <a:srgbClr val="FF0000"/>
                </a:solidFill>
              </a:rPr>
              <a:t>要求性能を十分に満たす分解能が得られた。</a:t>
            </a:r>
            <a:endParaRPr lang="en-US" altLang="ja-JP" dirty="0" smtClean="0">
              <a:solidFill>
                <a:srgbClr val="FF0000"/>
              </a:solidFill>
            </a:endParaRPr>
          </a:p>
        </p:txBody>
      </p:sp>
      <p:sp>
        <p:nvSpPr>
          <p:cNvPr id="35" name="スライド番号プレースホルダー 34"/>
          <p:cNvSpPr>
            <a:spLocks noGrp="1"/>
          </p:cNvSpPr>
          <p:nvPr>
            <p:ph type="sldNum" sz="quarter" idx="12"/>
          </p:nvPr>
        </p:nvSpPr>
        <p:spPr/>
        <p:txBody>
          <a:bodyPr/>
          <a:lstStyle/>
          <a:p>
            <a:fld id="{7D9210D9-BD3C-41C6-A8CC-434A797B901C}" type="slidenum">
              <a:rPr kumimoji="1" lang="ja-JP" altLang="en-US" smtClean="0"/>
              <a:pPr/>
              <a:t>14</a:t>
            </a:fld>
            <a:endParaRPr kumimoji="1" lang="ja-JP" altLang="en-US" dirty="0"/>
          </a:p>
        </p:txBody>
      </p:sp>
      <p:grpSp>
        <p:nvGrpSpPr>
          <p:cNvPr id="18" name="グループ化 17"/>
          <p:cNvGrpSpPr/>
          <p:nvPr/>
        </p:nvGrpSpPr>
        <p:grpSpPr>
          <a:xfrm>
            <a:off x="166688" y="2708920"/>
            <a:ext cx="8863012" cy="3456383"/>
            <a:chOff x="166688" y="2708920"/>
            <a:chExt cx="8863012" cy="3456383"/>
          </a:xfrm>
        </p:grpSpPr>
        <p:sp>
          <p:nvSpPr>
            <p:cNvPr id="19" name="正方形/長方形 18"/>
            <p:cNvSpPr/>
            <p:nvPr/>
          </p:nvSpPr>
          <p:spPr bwMode="auto">
            <a:xfrm>
              <a:off x="166688" y="2947698"/>
              <a:ext cx="8863012" cy="3217605"/>
            </a:xfrm>
            <a:prstGeom prst="rect">
              <a:avLst/>
            </a:prstGeom>
            <a:solidFill>
              <a:srgbClr val="92D050">
                <a:alpha val="3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0" name="テキスト ボックス 22"/>
            <p:cNvSpPr txBox="1">
              <a:spLocks noChangeArrowheads="1"/>
            </p:cNvSpPr>
            <p:nvPr/>
          </p:nvSpPr>
          <p:spPr bwMode="auto">
            <a:xfrm>
              <a:off x="2896749" y="2708920"/>
              <a:ext cx="3391132" cy="400110"/>
            </a:xfrm>
            <a:prstGeom prst="rect">
              <a:avLst/>
            </a:prstGeom>
            <a:solidFill>
              <a:schemeClr val="bg1"/>
            </a:solidFill>
            <a:ln w="9525">
              <a:solidFill>
                <a:schemeClr val="tx2"/>
              </a:solidFill>
              <a:miter lim="800000"/>
              <a:headEnd/>
              <a:tailEnd/>
            </a:ln>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2000" dirty="0" smtClean="0"/>
                <a:t>インパクトパラメーター分解能</a:t>
              </a:r>
              <a:endParaRPr lang="ja-JP" altLang="en-US" sz="2000" dirty="0"/>
            </a:p>
          </p:txBody>
        </p:sp>
        <p:pic>
          <p:nvPicPr>
            <p:cNvPr id="21" name="Picture 6" descr="C:\Users\Public\Pictures\capture\EpsFiles\IPresolution_Rphi_theta30_requireme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12976"/>
              <a:ext cx="4131672" cy="2801938"/>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7"/>
            <p:cNvSpPr txBox="1">
              <a:spLocks noChangeArrowheads="1"/>
            </p:cNvSpPr>
            <p:nvPr/>
          </p:nvSpPr>
          <p:spPr bwMode="auto">
            <a:xfrm>
              <a:off x="1908175" y="3747988"/>
              <a:ext cx="1295400" cy="369887"/>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dirty="0"/>
                <a:t>θ = 30°</a:t>
              </a:r>
              <a:endParaRPr lang="ja-JP" altLang="en-US" dirty="0"/>
            </a:p>
          </p:txBody>
        </p:sp>
        <p:sp>
          <p:nvSpPr>
            <p:cNvPr id="23" name="テキスト ボックス 22"/>
            <p:cNvSpPr txBox="1"/>
            <p:nvPr/>
          </p:nvSpPr>
          <p:spPr>
            <a:xfrm>
              <a:off x="1797025" y="4365104"/>
              <a:ext cx="1406823" cy="369332"/>
            </a:xfrm>
            <a:prstGeom prst="rect">
              <a:avLst/>
            </a:prstGeom>
            <a:noFill/>
          </p:spPr>
          <p:txBody>
            <a:bodyPr wrap="square" rtlCol="0">
              <a:spAutoFit/>
            </a:bodyPr>
            <a:lstStyle/>
            <a:p>
              <a:r>
                <a:rPr kumimoji="1" lang="ja-JP" altLang="en-US" dirty="0" smtClean="0"/>
                <a:t>要求性能</a:t>
              </a:r>
              <a:endParaRPr kumimoji="1" lang="ja-JP" altLang="en-US" dirty="0"/>
            </a:p>
          </p:txBody>
        </p:sp>
        <p:pic>
          <p:nvPicPr>
            <p:cNvPr id="24" name="Picture 8" descr="C:\Users\Public\Pictures\capture\EpsFiles\IPresolution_Rphi_theta85_requireme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229750"/>
              <a:ext cx="4116335" cy="2791538"/>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8"/>
            <p:cNvSpPr txBox="1">
              <a:spLocks noChangeArrowheads="1"/>
            </p:cNvSpPr>
            <p:nvPr/>
          </p:nvSpPr>
          <p:spPr bwMode="auto">
            <a:xfrm>
              <a:off x="6156325" y="3757513"/>
              <a:ext cx="1295400" cy="369887"/>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a:t>θ = 85°</a:t>
              </a:r>
              <a:endParaRPr lang="ja-JP" altLang="en-US"/>
            </a:p>
          </p:txBody>
        </p:sp>
        <p:sp>
          <p:nvSpPr>
            <p:cNvPr id="26" name="テキスト ボックス 25"/>
            <p:cNvSpPr txBox="1"/>
            <p:nvPr/>
          </p:nvSpPr>
          <p:spPr>
            <a:xfrm>
              <a:off x="6228184" y="4437112"/>
              <a:ext cx="1406823" cy="369332"/>
            </a:xfrm>
            <a:prstGeom prst="rect">
              <a:avLst/>
            </a:prstGeom>
            <a:noFill/>
          </p:spPr>
          <p:txBody>
            <a:bodyPr wrap="square" rtlCol="0">
              <a:spAutoFit/>
            </a:bodyPr>
            <a:lstStyle/>
            <a:p>
              <a:r>
                <a:rPr kumimoji="1" lang="ja-JP" altLang="en-US" dirty="0" smtClean="0"/>
                <a:t>要求性能</a:t>
              </a:r>
              <a:endParaRPr kumimoji="1" lang="ja-JP" altLang="en-US" dirty="0"/>
            </a:p>
          </p:txBody>
        </p:sp>
      </p:grpSp>
    </p:spTree>
    <p:extLst>
      <p:ext uri="{BB962C8B-B14F-4D97-AF65-F5344CB8AC3E}">
        <p14:creationId xmlns:p14="http://schemas.microsoft.com/office/powerpoint/2010/main" val="1612953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ピクセル占有率</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コンテンツ プレースホルダー 5"/>
          <p:cNvSpPr>
            <a:spLocks noGrp="1"/>
          </p:cNvSpPr>
          <p:nvPr>
            <p:ph sz="quarter" idx="1"/>
          </p:nvPr>
        </p:nvSpPr>
        <p:spPr/>
        <p:txBody>
          <a:bodyPr/>
          <a:lstStyle/>
          <a:p>
            <a:r>
              <a:rPr kumimoji="1" lang="en-US" altLang="ja-JP" dirty="0" smtClean="0"/>
              <a:t>1</a:t>
            </a:r>
            <a:r>
              <a:rPr kumimoji="1" lang="ja-JP" altLang="en-US" dirty="0" smtClean="0"/>
              <a:t>トレイン分</a:t>
            </a:r>
            <a:r>
              <a:rPr lang="ja-JP" altLang="en-US" dirty="0" smtClean="0"/>
              <a:t>のペアバックグラウンドによるピクセル占有率</a:t>
            </a:r>
            <a:endParaRPr lang="en-US" altLang="ja-JP" dirty="0" smtClean="0"/>
          </a:p>
          <a:p>
            <a:pPr lvl="1"/>
            <a:r>
              <a:rPr kumimoji="1" lang="ja-JP" altLang="en-US" dirty="0" smtClean="0"/>
              <a:t>最内層内側</a:t>
            </a:r>
            <a:r>
              <a:rPr lang="en-US" altLang="ja-JP" dirty="0" smtClean="0"/>
              <a:t> : </a:t>
            </a:r>
            <a:r>
              <a:rPr lang="en-US" altLang="ja-JP" dirty="0" smtClean="0">
                <a:solidFill>
                  <a:srgbClr val="FF0000"/>
                </a:solidFill>
              </a:rPr>
              <a:t>2.76 %</a:t>
            </a:r>
            <a:r>
              <a:rPr lang="en-US" altLang="ja-JP" dirty="0" smtClean="0"/>
              <a:t>, </a:t>
            </a:r>
            <a:r>
              <a:rPr lang="ja-JP" altLang="en-US" dirty="0" smtClean="0"/>
              <a:t>最内層外側 </a:t>
            </a:r>
            <a:r>
              <a:rPr lang="en-US" altLang="ja-JP" dirty="0" smtClean="0"/>
              <a:t>: </a:t>
            </a:r>
            <a:r>
              <a:rPr lang="en-US" altLang="ja-JP" dirty="0" smtClean="0">
                <a:solidFill>
                  <a:srgbClr val="FF0000"/>
                </a:solidFill>
              </a:rPr>
              <a:t>1.55 %</a:t>
            </a:r>
          </a:p>
          <a:p>
            <a:pPr marL="365760" lvl="1" indent="0">
              <a:buNone/>
            </a:pPr>
            <a:r>
              <a:rPr kumimoji="1" lang="ja-JP" altLang="en-US" dirty="0">
                <a:solidFill>
                  <a:srgbClr val="FF0000"/>
                </a:solidFill>
              </a:rPr>
              <a:t>従来</a:t>
            </a:r>
            <a:r>
              <a:rPr kumimoji="1" lang="ja-JP" altLang="en-US" dirty="0" smtClean="0">
                <a:solidFill>
                  <a:srgbClr val="FF0000"/>
                </a:solidFill>
              </a:rPr>
              <a:t>の</a:t>
            </a:r>
            <a:r>
              <a:rPr kumimoji="1" lang="en-US" altLang="ja-JP" dirty="0" smtClean="0">
                <a:solidFill>
                  <a:srgbClr val="FF0000"/>
                </a:solidFill>
              </a:rPr>
              <a:t>CCD</a:t>
            </a:r>
            <a:r>
              <a:rPr kumimoji="1" lang="ja-JP" altLang="en-US" dirty="0" smtClean="0">
                <a:solidFill>
                  <a:srgbClr val="FF0000"/>
                </a:solidFill>
              </a:rPr>
              <a:t>に比べ、非常に低い占有率が得られた。</a:t>
            </a:r>
            <a:endParaRPr kumimoji="1" lang="en-US" altLang="ja-JP" dirty="0" smtClean="0">
              <a:solidFill>
                <a:srgbClr val="FF0000"/>
              </a:solidFill>
            </a:endParaRPr>
          </a:p>
          <a:p>
            <a:pPr marL="365760" lvl="1" indent="0">
              <a:buNone/>
            </a:pPr>
            <a:r>
              <a:rPr kumimoji="1" lang="en-US" altLang="ja-JP" dirty="0" smtClean="0">
                <a:sym typeface="Wingdings" pitchFamily="2" charset="2"/>
              </a:rPr>
              <a:t> </a:t>
            </a:r>
            <a:r>
              <a:rPr kumimoji="1" lang="ja-JP" altLang="en-US" dirty="0" smtClean="0"/>
              <a:t>この環境で十分精度良くイベント再構成ができるか調べる。</a:t>
            </a:r>
            <a:endParaRPr kumimoji="1" lang="en-US" altLang="ja-JP" dirty="0" smtClean="0"/>
          </a:p>
        </p:txBody>
      </p:sp>
      <p:grpSp>
        <p:nvGrpSpPr>
          <p:cNvPr id="7" name="グループ化 1"/>
          <p:cNvGrpSpPr>
            <a:grpSpLocks/>
          </p:cNvGrpSpPr>
          <p:nvPr/>
        </p:nvGrpSpPr>
        <p:grpSpPr bwMode="auto">
          <a:xfrm>
            <a:off x="3557588" y="3491061"/>
            <a:ext cx="5461000" cy="2962275"/>
            <a:chOff x="3557588" y="1685925"/>
            <a:chExt cx="5461000" cy="2962275"/>
          </a:xfrm>
        </p:grpSpPr>
        <p:sp>
          <p:nvSpPr>
            <p:cNvPr id="8" name="正方形/長方形 7"/>
            <p:cNvSpPr/>
            <p:nvPr/>
          </p:nvSpPr>
          <p:spPr bwMode="auto">
            <a:xfrm>
              <a:off x="3557588" y="1685925"/>
              <a:ext cx="5461000" cy="2962275"/>
            </a:xfrm>
            <a:prstGeom prst="rect">
              <a:avLst/>
            </a:prstGeom>
            <a:solidFill>
              <a:srgbClr val="92D050">
                <a:alpha val="3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9" name="Picture 20" descr="C:\Users\Public\Pictures\きゃぷちゃ\PairBackground_occupancy_f.JPG"/>
            <p:cNvPicPr>
              <a:picLocks noChangeAspect="1" noChangeArrowheads="1"/>
            </p:cNvPicPr>
            <p:nvPr/>
          </p:nvPicPr>
          <p:blipFill>
            <a:blip r:embed="rId2">
              <a:extLst>
                <a:ext uri="{28A0092B-C50C-407E-A947-70E740481C1C}">
                  <a14:useLocalDpi xmlns:a14="http://schemas.microsoft.com/office/drawing/2010/main" val="0"/>
                </a:ext>
              </a:extLst>
            </a:blip>
            <a:srcRect l="3798" t="5287"/>
            <a:stretch>
              <a:fillRect/>
            </a:stretch>
          </p:blipFill>
          <p:spPr bwMode="auto">
            <a:xfrm>
              <a:off x="3868563" y="1788526"/>
              <a:ext cx="4951909" cy="275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3"/>
            <p:cNvSpPr txBox="1">
              <a:spLocks noChangeArrowheads="1"/>
            </p:cNvSpPr>
            <p:nvPr/>
          </p:nvSpPr>
          <p:spPr bwMode="auto">
            <a:xfrm rot="16200000">
              <a:off x="2717118" y="2686915"/>
              <a:ext cx="2063385" cy="369332"/>
            </a:xfrm>
            <a:prstGeom prst="rect">
              <a:avLst/>
            </a:prstGeom>
            <a:solidFill>
              <a:schemeClr val="bg1"/>
            </a:solidFill>
            <a:ln w="22225">
              <a:solidFill>
                <a:schemeClr val="tx1"/>
              </a:solidFill>
              <a:miter lim="800000"/>
              <a:headEnd/>
              <a:tailEnd/>
            </a:ln>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t>ピクセル</a:t>
              </a:r>
              <a:r>
                <a:rPr lang="ja-JP" altLang="en-US" dirty="0" smtClean="0"/>
                <a:t>占有率 </a:t>
              </a:r>
              <a:r>
                <a:rPr lang="en-US" altLang="ja-JP" dirty="0" smtClean="0"/>
                <a:t>[%]</a:t>
              </a:r>
              <a:endParaRPr lang="ja-JP" altLang="en-US" dirty="0"/>
            </a:p>
          </p:txBody>
        </p:sp>
        <p:sp>
          <p:nvSpPr>
            <p:cNvPr id="11" name="テキスト ボックス 2"/>
            <p:cNvSpPr txBox="1">
              <a:spLocks noChangeArrowheads="1"/>
            </p:cNvSpPr>
            <p:nvPr/>
          </p:nvSpPr>
          <p:spPr bwMode="auto">
            <a:xfrm>
              <a:off x="8459831" y="3932275"/>
              <a:ext cx="519981" cy="325132"/>
            </a:xfrm>
            <a:prstGeom prst="rect">
              <a:avLst/>
            </a:prstGeom>
            <a:solidFill>
              <a:schemeClr val="bg1"/>
            </a:solidFill>
            <a:ln w="22225">
              <a:solidFill>
                <a:schemeClr val="tx1"/>
              </a:solidFill>
              <a:miter lim="800000"/>
              <a:headEnd/>
              <a:tailEnd/>
            </a:ln>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a:t>#BX</a:t>
              </a:r>
              <a:endParaRPr lang="ja-JP" altLang="en-US"/>
            </a:p>
          </p:txBody>
        </p:sp>
        <p:sp>
          <p:nvSpPr>
            <p:cNvPr id="12" name="テキスト ボックス 5"/>
            <p:cNvSpPr txBox="1">
              <a:spLocks noChangeArrowheads="1"/>
            </p:cNvSpPr>
            <p:nvPr/>
          </p:nvSpPr>
          <p:spPr bwMode="auto">
            <a:xfrm>
              <a:off x="4605277" y="2273677"/>
              <a:ext cx="1334875" cy="646331"/>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smtClean="0"/>
                <a:t>最内</a:t>
              </a:r>
              <a:r>
                <a:rPr lang="ja-JP" altLang="en-US" dirty="0"/>
                <a:t>層</a:t>
              </a:r>
              <a:r>
                <a:rPr lang="en-US" altLang="ja-JP" dirty="0" smtClean="0"/>
                <a:t> </a:t>
              </a:r>
              <a:r>
                <a:rPr lang="en-US" altLang="ja-JP" dirty="0"/>
                <a:t>: </a:t>
              </a:r>
            </a:p>
            <a:p>
              <a:pPr eaLnBrk="1" hangingPunct="1"/>
              <a:r>
                <a:rPr lang="ja-JP" altLang="en-US" dirty="0" smtClean="0"/>
                <a:t>  第</a:t>
              </a:r>
              <a:r>
                <a:rPr lang="en-US" altLang="ja-JP" dirty="0" smtClean="0"/>
                <a:t>2</a:t>
              </a:r>
              <a:r>
                <a:rPr lang="ja-JP" altLang="en-US" dirty="0"/>
                <a:t>層</a:t>
              </a:r>
              <a:r>
                <a:rPr lang="en-US" altLang="ja-JP" dirty="0" smtClean="0"/>
                <a:t> </a:t>
              </a:r>
              <a:r>
                <a:rPr lang="en-US" altLang="ja-JP" dirty="0"/>
                <a:t>: </a:t>
              </a:r>
              <a:endParaRPr lang="ja-JP" altLang="en-US" dirty="0"/>
            </a:p>
          </p:txBody>
        </p:sp>
        <p:sp>
          <p:nvSpPr>
            <p:cNvPr id="13" name="円/楕円​​ 6"/>
            <p:cNvSpPr/>
            <p:nvPr/>
          </p:nvSpPr>
          <p:spPr bwMode="auto">
            <a:xfrm>
              <a:off x="5680082" y="2441478"/>
              <a:ext cx="76200" cy="746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31"/>
            <p:cNvSpPr/>
            <p:nvPr/>
          </p:nvSpPr>
          <p:spPr bwMode="auto">
            <a:xfrm>
              <a:off x="5680082" y="2711353"/>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5" name="テキスト ボックス 1"/>
          <p:cNvSpPr txBox="1">
            <a:spLocks noChangeArrowheads="1"/>
          </p:cNvSpPr>
          <p:nvPr/>
        </p:nvSpPr>
        <p:spPr bwMode="auto">
          <a:xfrm>
            <a:off x="42813" y="4765724"/>
            <a:ext cx="1103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sz="2000" dirty="0"/>
              <a:t>ピクセル</a:t>
            </a:r>
            <a:endParaRPr lang="en-US" altLang="ja-JP" sz="2000" dirty="0"/>
          </a:p>
          <a:p>
            <a:pPr eaLnBrk="1" hangingPunct="1"/>
            <a:r>
              <a:rPr lang="ja-JP" altLang="en-US" sz="2000" dirty="0"/>
              <a:t>占有率 </a:t>
            </a:r>
          </a:p>
        </p:txBody>
      </p:sp>
      <p:sp>
        <p:nvSpPr>
          <p:cNvPr id="16" name="テキスト ボックス 28"/>
          <p:cNvSpPr txBox="1">
            <a:spLocks noChangeArrowheads="1"/>
          </p:cNvSpPr>
          <p:nvPr/>
        </p:nvSpPr>
        <p:spPr bwMode="auto">
          <a:xfrm>
            <a:off x="1331863" y="5157837"/>
            <a:ext cx="2128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sz="2000" dirty="0"/>
              <a:t>全体のピクセル数</a:t>
            </a:r>
          </a:p>
        </p:txBody>
      </p:sp>
      <p:sp>
        <p:nvSpPr>
          <p:cNvPr id="17" name="テキスト ボックス 29"/>
          <p:cNvSpPr txBox="1">
            <a:spLocks noChangeArrowheads="1"/>
          </p:cNvSpPr>
          <p:nvPr/>
        </p:nvSpPr>
        <p:spPr bwMode="auto">
          <a:xfrm>
            <a:off x="1217563" y="4621262"/>
            <a:ext cx="2346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sz="2000" dirty="0"/>
              <a:t>ヒットしたピクセル数</a:t>
            </a:r>
          </a:p>
        </p:txBody>
      </p:sp>
      <p:cxnSp>
        <p:nvCxnSpPr>
          <p:cNvPr id="18" name="直線​​コネクタ 5"/>
          <p:cNvCxnSpPr/>
          <p:nvPr/>
        </p:nvCxnSpPr>
        <p:spPr>
          <a:xfrm flipH="1">
            <a:off x="1290588" y="5078462"/>
            <a:ext cx="2159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9"/>
          <p:cNvSpPr txBox="1">
            <a:spLocks noChangeArrowheads="1"/>
          </p:cNvSpPr>
          <p:nvPr/>
        </p:nvSpPr>
        <p:spPr bwMode="auto">
          <a:xfrm>
            <a:off x="954038" y="4873674"/>
            <a:ext cx="3508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200"/>
              <a:t>=</a:t>
            </a:r>
            <a:endParaRPr lang="ja-JP" altLang="en-US" sz="2200"/>
          </a:p>
        </p:txBody>
      </p:sp>
      <p:sp>
        <p:nvSpPr>
          <p:cNvPr id="20" name="正方形/長方形 19"/>
          <p:cNvSpPr/>
          <p:nvPr/>
        </p:nvSpPr>
        <p:spPr>
          <a:xfrm>
            <a:off x="42813" y="4437112"/>
            <a:ext cx="3479800" cy="1293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テキスト ボックス 14335"/>
          <p:cNvSpPr txBox="1">
            <a:spLocks noChangeArrowheads="1"/>
          </p:cNvSpPr>
          <p:nvPr/>
        </p:nvSpPr>
        <p:spPr bwMode="auto">
          <a:xfrm>
            <a:off x="3361932" y="3214812"/>
            <a:ext cx="5702300" cy="430212"/>
          </a:xfrm>
          <a:prstGeom prst="rect">
            <a:avLst/>
          </a:prstGeom>
          <a:solidFill>
            <a:schemeClr val="bg1"/>
          </a:solidFill>
          <a:ln w="22225">
            <a:solidFill>
              <a:srgbClr val="3333FF"/>
            </a:solidFill>
            <a:miter lim="800000"/>
            <a:headEnd/>
            <a:tailEnd/>
          </a:ln>
        </p:spPr>
        <p:txBody>
          <a:bodyPr wrap="none">
            <a:spAutoFit/>
          </a:bodyPr>
          <a:lstStyle>
            <a:lvl1pPr marL="342900" indent="-342900" eaLnBrk="0" hangingPunct="0">
              <a:defRPr kumimoji="1" sz="2400">
                <a:solidFill>
                  <a:schemeClr val="tx1"/>
                </a:solidFill>
                <a:latin typeface="Arial" charset="0"/>
                <a:ea typeface="ＭＳ Ｐゴシック" charset="-128"/>
              </a:defRPr>
            </a:lvl1pPr>
            <a:lvl2pPr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marL="0" lvl="1" eaLnBrk="1" hangingPunct="1"/>
            <a:r>
              <a:rPr lang="ja-JP" altLang="en-US" sz="2200" dirty="0">
                <a:latin typeface="Calibri" pitchFamily="34" charset="0"/>
              </a:rPr>
              <a:t>最内層でのピクセル占有率</a:t>
            </a:r>
            <a:r>
              <a:rPr lang="en-US" altLang="ja-JP" sz="2200" dirty="0">
                <a:latin typeface="Calibri" pitchFamily="34" charset="0"/>
              </a:rPr>
              <a:t> </a:t>
            </a:r>
            <a:r>
              <a:rPr lang="en-US" altLang="ja-JP" sz="2200" dirty="0" err="1">
                <a:latin typeface="Calibri" pitchFamily="34" charset="0"/>
              </a:rPr>
              <a:t>vs</a:t>
            </a:r>
            <a:r>
              <a:rPr lang="en-US" altLang="ja-JP" sz="2200" dirty="0">
                <a:latin typeface="Calibri" pitchFamily="34" charset="0"/>
              </a:rPr>
              <a:t> </a:t>
            </a:r>
            <a:r>
              <a:rPr lang="ja-JP" altLang="en-US" sz="2200" dirty="0">
                <a:latin typeface="Calibri" pitchFamily="34" charset="0"/>
              </a:rPr>
              <a:t>バンチ衝突回数</a:t>
            </a:r>
            <a:endParaRPr lang="en-US" altLang="ja-JP" sz="2200" dirty="0">
              <a:latin typeface="Calibri" pitchFamily="34" charset="0"/>
            </a:endParaRPr>
          </a:p>
        </p:txBody>
      </p:sp>
      <p:sp>
        <p:nvSpPr>
          <p:cNvPr id="22" name="スライド番号プレースホルダー 21"/>
          <p:cNvSpPr>
            <a:spLocks noGrp="1"/>
          </p:cNvSpPr>
          <p:nvPr>
            <p:ph type="sldNum" sz="quarter" idx="12"/>
          </p:nvPr>
        </p:nvSpPr>
        <p:spPr/>
        <p:txBody>
          <a:bodyPr/>
          <a:lstStyle/>
          <a:p>
            <a:fld id="{7D9210D9-BD3C-41C6-A8CC-434A797B901C}" type="slidenum">
              <a:rPr kumimoji="1" lang="ja-JP" altLang="en-US" smtClean="0"/>
              <a:pPr/>
              <a:t>15</a:t>
            </a:fld>
            <a:endParaRPr kumimoji="1" lang="ja-JP" altLang="en-US" dirty="0"/>
          </a:p>
        </p:txBody>
      </p:sp>
    </p:spTree>
    <p:extLst>
      <p:ext uri="{BB962C8B-B14F-4D97-AF65-F5344CB8AC3E}">
        <p14:creationId xmlns:p14="http://schemas.microsoft.com/office/powerpoint/2010/main" val="1575056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idx="1"/>
          </p:nvPr>
        </p:nvSpPr>
        <p:spPr/>
        <p:txBody>
          <a:bodyPr/>
          <a:lstStyle/>
          <a:p>
            <a:r>
              <a:rPr kumimoji="1" lang="ja-JP" altLang="en-US" dirty="0" smtClean="0"/>
              <a:t>トラッキングソフトウェア</a:t>
            </a:r>
            <a:endParaRPr kumimoji="1" lang="ja-JP" altLang="en-US" dirty="0"/>
          </a:p>
        </p:txBody>
      </p:sp>
      <p:sp>
        <p:nvSpPr>
          <p:cNvPr id="3" name="タイトル 2"/>
          <p:cNvSpPr>
            <a:spLocks noGrp="1"/>
          </p:cNvSpPr>
          <p:nvPr>
            <p:ph type="title"/>
          </p:nvPr>
        </p:nvSpPr>
        <p:spPr/>
        <p:txBody>
          <a:bodyPr/>
          <a:lstStyle/>
          <a:p>
            <a:r>
              <a:rPr kumimoji="1" lang="ja-JP" altLang="en-US" dirty="0" smtClean="0"/>
              <a:t>開発中のソフトウェア</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2011/9/16</a:t>
            </a:r>
            <a:endParaRPr kumimoji="1" lang="ja-JP" altLang="en-US"/>
          </a:p>
        </p:txBody>
      </p:sp>
      <p:sp>
        <p:nvSpPr>
          <p:cNvPr id="6" name="フッター プレースホルダー 5"/>
          <p:cNvSpPr>
            <a:spLocks noGrp="1"/>
          </p:cNvSpPr>
          <p:nvPr>
            <p:ph type="ftr" sz="quarter" idx="12"/>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7" name="スライド番号プレースホルダー 6"/>
          <p:cNvSpPr>
            <a:spLocks noGrp="1"/>
          </p:cNvSpPr>
          <p:nvPr>
            <p:ph type="sldNum" sz="quarter" idx="11"/>
          </p:nvPr>
        </p:nvSpPr>
        <p:spPr/>
        <p:txBody>
          <a:bodyPr/>
          <a:lstStyle/>
          <a:p>
            <a:fld id="{7D9210D9-BD3C-41C6-A8CC-434A797B901C}" type="slidenum">
              <a:rPr kumimoji="1" lang="ja-JP" altLang="en-US" smtClean="0"/>
              <a:t>16</a:t>
            </a:fld>
            <a:endParaRPr kumimoji="1" lang="ja-JP" altLang="en-US"/>
          </a:p>
        </p:txBody>
      </p:sp>
    </p:spTree>
    <p:extLst>
      <p:ext uri="{BB962C8B-B14F-4D97-AF65-F5344CB8AC3E}">
        <p14:creationId xmlns:p14="http://schemas.microsoft.com/office/powerpoint/2010/main" val="3149142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トラッキング</a:t>
            </a:r>
            <a:r>
              <a:rPr lang="ja-JP" altLang="en-US" dirty="0"/>
              <a:t>ソフトウェア</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dirty="0" smtClean="0"/>
              <a:t>日本物理学会 </a:t>
            </a:r>
            <a:r>
              <a:rPr kumimoji="1" lang="en-US" altLang="zh-CN" dirty="0" smtClean="0"/>
              <a:t>2011</a:t>
            </a:r>
            <a:r>
              <a:rPr kumimoji="1" lang="zh-CN" altLang="en-US" dirty="0" smtClean="0"/>
              <a:t>年秋季大会 弘前大学</a:t>
            </a:r>
            <a:endParaRPr kumimoji="1" lang="ja-JP" altLang="en-US" dirty="0"/>
          </a:p>
        </p:txBody>
      </p:sp>
      <p:sp>
        <p:nvSpPr>
          <p:cNvPr id="6" name="コンテンツ プレースホルダー 5"/>
          <p:cNvSpPr>
            <a:spLocks noGrp="1"/>
          </p:cNvSpPr>
          <p:nvPr>
            <p:ph sz="quarter" idx="1"/>
          </p:nvPr>
        </p:nvSpPr>
        <p:spPr/>
        <p:txBody>
          <a:bodyPr>
            <a:normAutofit/>
          </a:bodyPr>
          <a:lstStyle/>
          <a:p>
            <a:r>
              <a:rPr kumimoji="1" lang="ja-JP" altLang="en-US" sz="2600" dirty="0" smtClean="0"/>
              <a:t>既存のトラッキング</a:t>
            </a:r>
            <a:r>
              <a:rPr lang="ja-JP" altLang="en-US" sz="2600" dirty="0" smtClean="0"/>
              <a:t>ソフトウェアに変えて、</a:t>
            </a:r>
            <a:r>
              <a:rPr lang="en-US" altLang="ja-JP" sz="2600" dirty="0" smtClean="0"/>
              <a:t>FPCCD</a:t>
            </a:r>
            <a:r>
              <a:rPr lang="ja-JP" altLang="en-US" sz="2600" dirty="0" smtClean="0"/>
              <a:t>崩壊点検出器の特徴を生かしたトラッキングソフトウェアを開発中</a:t>
            </a:r>
            <a:endParaRPr lang="en-US" altLang="ja-JP" sz="2600" dirty="0" smtClean="0"/>
          </a:p>
          <a:p>
            <a:r>
              <a:rPr kumimoji="1" lang="ja-JP" altLang="en-US" sz="2600" dirty="0" smtClean="0"/>
              <a:t>トラッキング</a:t>
            </a:r>
            <a:endParaRPr kumimoji="1" lang="en-US" altLang="ja-JP" sz="2600" dirty="0" smtClean="0"/>
          </a:p>
        </p:txBody>
      </p:sp>
      <p:sp>
        <p:nvSpPr>
          <p:cNvPr id="7" name="テキスト ボックス 6"/>
          <p:cNvSpPr txBox="1"/>
          <p:nvPr/>
        </p:nvSpPr>
        <p:spPr>
          <a:xfrm>
            <a:off x="1403648" y="2650267"/>
            <a:ext cx="3584515" cy="1077218"/>
          </a:xfrm>
          <a:prstGeom prst="rect">
            <a:avLst/>
          </a:prstGeom>
          <a:noFill/>
          <a:ln w="47625">
            <a:solidFill>
              <a:schemeClr val="accent2">
                <a:lumMod val="60000"/>
                <a:lumOff val="40000"/>
              </a:schemeClr>
            </a:solidFill>
          </a:ln>
        </p:spPr>
        <p:txBody>
          <a:bodyPr wrap="square" rtlCol="0">
            <a:spAutoFit/>
          </a:bodyPr>
          <a:lstStyle/>
          <a:p>
            <a:pPr algn="ctr"/>
            <a:r>
              <a:rPr kumimoji="1" lang="en-US" altLang="ja-JP" sz="2400" dirty="0" smtClean="0"/>
              <a:t>1.</a:t>
            </a:r>
            <a:r>
              <a:rPr kumimoji="1" lang="ja-JP" altLang="en-US" sz="2400" dirty="0" smtClean="0"/>
              <a:t>トラックファインディング</a:t>
            </a:r>
            <a:endParaRPr kumimoji="1" lang="en-US" altLang="ja-JP" sz="2400" dirty="0" smtClean="0"/>
          </a:p>
          <a:p>
            <a:pPr algn="ctr"/>
            <a:r>
              <a:rPr lang="ja-JP" altLang="en-US" sz="2000" dirty="0" smtClean="0"/>
              <a:t>複数のヒット点からトラックを</a:t>
            </a:r>
            <a:endParaRPr lang="en-US" altLang="ja-JP" sz="2000" dirty="0" smtClean="0"/>
          </a:p>
          <a:p>
            <a:pPr algn="ctr"/>
            <a:r>
              <a:rPr lang="ja-JP" altLang="en-US" sz="2000" dirty="0" smtClean="0"/>
              <a:t>形成しうるヒット点を</a:t>
            </a:r>
            <a:r>
              <a:rPr lang="ja-JP" altLang="en-US" sz="2000" dirty="0"/>
              <a:t>見つける</a:t>
            </a:r>
            <a:endParaRPr kumimoji="1" lang="ja-JP" altLang="en-US" sz="2000" dirty="0"/>
          </a:p>
        </p:txBody>
      </p:sp>
      <p:sp>
        <p:nvSpPr>
          <p:cNvPr id="8" name="テキスト ボックス 7"/>
          <p:cNvSpPr txBox="1"/>
          <p:nvPr/>
        </p:nvSpPr>
        <p:spPr>
          <a:xfrm>
            <a:off x="5235957" y="2650267"/>
            <a:ext cx="3584515" cy="1077218"/>
          </a:xfrm>
          <a:prstGeom prst="rect">
            <a:avLst/>
          </a:prstGeom>
          <a:noFill/>
          <a:ln w="47625">
            <a:solidFill>
              <a:schemeClr val="accent4">
                <a:lumMod val="60000"/>
                <a:lumOff val="40000"/>
              </a:schemeClr>
            </a:solidFill>
          </a:ln>
        </p:spPr>
        <p:txBody>
          <a:bodyPr wrap="square" rtlCol="0">
            <a:spAutoFit/>
          </a:bodyPr>
          <a:lstStyle/>
          <a:p>
            <a:pPr algn="ctr"/>
            <a:r>
              <a:rPr kumimoji="1" lang="en-US" altLang="ja-JP" sz="2400" dirty="0" smtClean="0"/>
              <a:t>2.</a:t>
            </a:r>
            <a:r>
              <a:rPr kumimoji="1" lang="ja-JP" altLang="en-US" sz="2400" dirty="0" smtClean="0"/>
              <a:t>トラックフィッティング</a:t>
            </a:r>
            <a:endParaRPr kumimoji="1" lang="en-US" altLang="ja-JP" sz="2400" dirty="0" smtClean="0"/>
          </a:p>
          <a:p>
            <a:pPr algn="ctr"/>
            <a:r>
              <a:rPr kumimoji="1" lang="ja-JP" altLang="en-US" sz="2000" dirty="0" smtClean="0"/>
              <a:t>ヒット点が形成するトラックの</a:t>
            </a:r>
            <a:endParaRPr kumimoji="1" lang="en-US" altLang="ja-JP" sz="2000" dirty="0" smtClean="0"/>
          </a:p>
          <a:p>
            <a:pPr algn="ctr"/>
            <a:r>
              <a:rPr kumimoji="1" lang="ja-JP" altLang="en-US" sz="2000" dirty="0" smtClean="0"/>
              <a:t>パラメーターをフィットする</a:t>
            </a:r>
            <a:endParaRPr kumimoji="1" lang="ja-JP" altLang="en-US" sz="2000" dirty="0"/>
          </a:p>
        </p:txBody>
      </p:sp>
      <p:sp>
        <p:nvSpPr>
          <p:cNvPr id="9" name="テキスト ボックス 8"/>
          <p:cNvSpPr txBox="1"/>
          <p:nvPr/>
        </p:nvSpPr>
        <p:spPr>
          <a:xfrm>
            <a:off x="1619672" y="3861048"/>
            <a:ext cx="3240360" cy="707886"/>
          </a:xfrm>
          <a:prstGeom prst="rect">
            <a:avLst/>
          </a:prstGeom>
          <a:solidFill>
            <a:schemeClr val="accent2">
              <a:lumMod val="60000"/>
              <a:lumOff val="40000"/>
            </a:schemeClr>
          </a:solidFill>
        </p:spPr>
        <p:txBody>
          <a:bodyPr wrap="square" rtlCol="0">
            <a:spAutoFit/>
          </a:bodyPr>
          <a:lstStyle/>
          <a:p>
            <a:pPr algn="ctr"/>
            <a:r>
              <a:rPr kumimoji="1" lang="ja-JP" altLang="en-US" sz="2000" dirty="0" smtClean="0"/>
              <a:t>一般的な</a:t>
            </a:r>
            <a:endParaRPr kumimoji="1" lang="en-US" altLang="ja-JP" sz="2000" dirty="0" smtClean="0"/>
          </a:p>
          <a:p>
            <a:pPr algn="ctr"/>
            <a:r>
              <a:rPr kumimoji="1" lang="ja-JP" altLang="en-US" sz="2000" dirty="0" smtClean="0"/>
              <a:t>トラックファインディング</a:t>
            </a:r>
            <a:endParaRPr kumimoji="1" lang="ja-JP" altLang="en-US" sz="2000" dirty="0"/>
          </a:p>
        </p:txBody>
      </p:sp>
      <p:sp>
        <p:nvSpPr>
          <p:cNvPr id="10" name="テキスト ボックス 9"/>
          <p:cNvSpPr txBox="1"/>
          <p:nvPr/>
        </p:nvSpPr>
        <p:spPr>
          <a:xfrm>
            <a:off x="1619672" y="5097378"/>
            <a:ext cx="3240360" cy="707886"/>
          </a:xfrm>
          <a:prstGeom prst="rect">
            <a:avLst/>
          </a:prstGeom>
          <a:solidFill>
            <a:schemeClr val="accent2">
              <a:lumMod val="60000"/>
              <a:lumOff val="40000"/>
            </a:schemeClr>
          </a:solidFill>
        </p:spPr>
        <p:txBody>
          <a:bodyPr wrap="square" rtlCol="0">
            <a:spAutoFit/>
          </a:bodyPr>
          <a:lstStyle/>
          <a:p>
            <a:pPr algn="ctr"/>
            <a:r>
              <a:rPr kumimoji="1" lang="en-US" altLang="ja-JP" sz="2000" dirty="0" smtClean="0"/>
              <a:t>FPCCD</a:t>
            </a:r>
            <a:r>
              <a:rPr kumimoji="1" lang="ja-JP" altLang="en-US" sz="2000" dirty="0" smtClean="0"/>
              <a:t>の構造を生かした</a:t>
            </a:r>
            <a:endParaRPr kumimoji="1" lang="en-US" altLang="ja-JP" sz="2000" dirty="0" smtClean="0"/>
          </a:p>
          <a:p>
            <a:pPr algn="ctr"/>
            <a:r>
              <a:rPr lang="ja-JP" altLang="en-US" sz="2000" dirty="0"/>
              <a:t>トラックファインディング</a:t>
            </a:r>
            <a:endParaRPr kumimoji="1" lang="ja-JP" altLang="en-US" sz="2000" dirty="0"/>
          </a:p>
        </p:txBody>
      </p:sp>
      <p:sp>
        <p:nvSpPr>
          <p:cNvPr id="11" name="テキスト ボックス 10"/>
          <p:cNvSpPr txBox="1"/>
          <p:nvPr/>
        </p:nvSpPr>
        <p:spPr>
          <a:xfrm>
            <a:off x="5436096" y="4037002"/>
            <a:ext cx="3240360" cy="400110"/>
          </a:xfrm>
          <a:prstGeom prst="rect">
            <a:avLst/>
          </a:prstGeom>
          <a:solidFill>
            <a:schemeClr val="accent4">
              <a:lumMod val="60000"/>
              <a:lumOff val="40000"/>
            </a:schemeClr>
          </a:solidFill>
        </p:spPr>
        <p:txBody>
          <a:bodyPr wrap="square" rtlCol="0">
            <a:spAutoFit/>
          </a:bodyPr>
          <a:lstStyle/>
          <a:p>
            <a:pPr algn="ctr"/>
            <a:r>
              <a:rPr lang="en-US" altLang="ja-JP" sz="2000" dirty="0"/>
              <a:t>Χ</a:t>
            </a:r>
            <a:r>
              <a:rPr kumimoji="1" lang="en-US" altLang="ja-JP" sz="2000" baseline="30000" dirty="0" smtClean="0"/>
              <a:t>2 </a:t>
            </a:r>
            <a:r>
              <a:rPr kumimoji="1" lang="ja-JP" altLang="en-US" sz="2000" dirty="0" smtClean="0"/>
              <a:t>フィット</a:t>
            </a:r>
            <a:endParaRPr kumimoji="1" lang="ja-JP" altLang="en-US" sz="2000" dirty="0"/>
          </a:p>
        </p:txBody>
      </p:sp>
      <p:sp>
        <p:nvSpPr>
          <p:cNvPr id="12" name="テキスト ボックス 11"/>
          <p:cNvSpPr txBox="1"/>
          <p:nvPr/>
        </p:nvSpPr>
        <p:spPr>
          <a:xfrm>
            <a:off x="5436096" y="5241394"/>
            <a:ext cx="3240360" cy="400110"/>
          </a:xfrm>
          <a:prstGeom prst="rect">
            <a:avLst/>
          </a:prstGeom>
          <a:solidFill>
            <a:schemeClr val="accent4">
              <a:lumMod val="60000"/>
              <a:lumOff val="40000"/>
            </a:schemeClr>
          </a:solidFill>
        </p:spPr>
        <p:txBody>
          <a:bodyPr wrap="square" rtlCol="0">
            <a:spAutoFit/>
          </a:bodyPr>
          <a:lstStyle/>
          <a:p>
            <a:pPr algn="ctr"/>
            <a:r>
              <a:rPr kumimoji="1" lang="en-US" altLang="ja-JP" sz="2000" dirty="0" err="1" smtClean="0"/>
              <a:t>Kalman</a:t>
            </a:r>
            <a:r>
              <a:rPr kumimoji="1" lang="en-US" altLang="ja-JP" sz="2000" dirty="0" smtClean="0"/>
              <a:t> Filter</a:t>
            </a:r>
            <a:endParaRPr kumimoji="1" lang="ja-JP" altLang="en-US" sz="2000" dirty="0"/>
          </a:p>
        </p:txBody>
      </p:sp>
      <p:sp>
        <p:nvSpPr>
          <p:cNvPr id="13" name="下矢印 12"/>
          <p:cNvSpPr/>
          <p:nvPr/>
        </p:nvSpPr>
        <p:spPr>
          <a:xfrm>
            <a:off x="4788024" y="4689140"/>
            <a:ext cx="720080" cy="396044"/>
          </a:xfrm>
          <a:prstGeom prst="downArrow">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flipV="1">
            <a:off x="3131840" y="5805264"/>
            <a:ext cx="0" cy="2550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483768" y="6021288"/>
            <a:ext cx="1312274" cy="461665"/>
          </a:xfrm>
          <a:prstGeom prst="rect">
            <a:avLst/>
          </a:prstGeom>
          <a:noFill/>
        </p:spPr>
        <p:txBody>
          <a:bodyPr wrap="square" rtlCol="0">
            <a:spAutoFit/>
          </a:bodyPr>
          <a:lstStyle/>
          <a:p>
            <a:pPr algn="ctr"/>
            <a:r>
              <a:rPr kumimoji="1" lang="ja-JP" altLang="en-US" sz="2400" dirty="0" smtClean="0">
                <a:solidFill>
                  <a:srgbClr val="FF0000"/>
                </a:solidFill>
              </a:rPr>
              <a:t>開発中</a:t>
            </a:r>
            <a:endParaRPr kumimoji="1" lang="ja-JP" altLang="en-US" sz="2400" dirty="0">
              <a:solidFill>
                <a:srgbClr val="FF0000"/>
              </a:solidFill>
            </a:endParaRPr>
          </a:p>
        </p:txBody>
      </p:sp>
      <p:sp>
        <p:nvSpPr>
          <p:cNvPr id="17" name="テキスト ボックス 16"/>
          <p:cNvSpPr txBox="1"/>
          <p:nvPr/>
        </p:nvSpPr>
        <p:spPr>
          <a:xfrm>
            <a:off x="6228184" y="5877272"/>
            <a:ext cx="1872208" cy="461665"/>
          </a:xfrm>
          <a:prstGeom prst="rect">
            <a:avLst/>
          </a:prstGeom>
          <a:noFill/>
        </p:spPr>
        <p:txBody>
          <a:bodyPr wrap="square" rtlCol="0">
            <a:spAutoFit/>
          </a:bodyPr>
          <a:lstStyle/>
          <a:p>
            <a:pPr algn="ctr"/>
            <a:r>
              <a:rPr lang="ja-JP" altLang="en-US" sz="2400" dirty="0" smtClean="0">
                <a:solidFill>
                  <a:srgbClr val="FF0000"/>
                </a:solidFill>
              </a:rPr>
              <a:t>導入が完了</a:t>
            </a:r>
            <a:endParaRPr kumimoji="1" lang="ja-JP" altLang="en-US" sz="2400" dirty="0">
              <a:solidFill>
                <a:srgbClr val="FF0000"/>
              </a:solidFill>
            </a:endParaRPr>
          </a:p>
        </p:txBody>
      </p:sp>
      <p:sp>
        <p:nvSpPr>
          <p:cNvPr id="18" name="コンテンツ プレースホルダー 5"/>
          <p:cNvSpPr txBox="1">
            <a:spLocks/>
          </p:cNvSpPr>
          <p:nvPr/>
        </p:nvSpPr>
        <p:spPr>
          <a:xfrm>
            <a:off x="67756" y="4027185"/>
            <a:ext cx="8968740" cy="208823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pitchFamily="2" charset="2"/>
              <a:buChar char="n"/>
              <a:defRPr kumimoji="1" sz="2800" kern="1200" baseline="0">
                <a:solidFill>
                  <a:schemeClr val="tx1"/>
                </a:solidFill>
                <a:latin typeface="Calibri"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1" sz="2600" kern="1200">
                <a:solidFill>
                  <a:schemeClr val="tx1"/>
                </a:solidFill>
                <a:latin typeface="Calibri" pitchFamily="34" charset="0"/>
                <a:ea typeface="+mn-ea"/>
                <a:cs typeface="+mn-cs"/>
              </a:defRPr>
            </a:lvl2pPr>
            <a:lvl3pPr marL="914400" indent="-228600" algn="l" rtl="0" eaLnBrk="1" latinLnBrk="0" hangingPunct="1">
              <a:spcBef>
                <a:spcPts val="500"/>
              </a:spcBef>
              <a:buClr>
                <a:schemeClr val="accent2"/>
              </a:buClr>
              <a:buSzPct val="75000"/>
              <a:buFont typeface="Tw Cen MT" pitchFamily="34" charset="0"/>
              <a:buChar char="—"/>
              <a:defRPr kumimoji="1" sz="2300" kern="1200">
                <a:solidFill>
                  <a:schemeClr val="tx1"/>
                </a:solidFill>
                <a:latin typeface="Calibri" pitchFamily="34" charset="0"/>
                <a:ea typeface="+mn-ea"/>
                <a:cs typeface="+mn-cs"/>
              </a:defRPr>
            </a:lvl3pPr>
            <a:lvl4pPr marL="1371600" indent="-228600" algn="l" rtl="0" eaLnBrk="1" latinLnBrk="0" hangingPunct="1">
              <a:spcBef>
                <a:spcPts val="400"/>
              </a:spcBef>
              <a:buClr>
                <a:schemeClr val="accent3"/>
              </a:buClr>
              <a:buSzPct val="75000"/>
              <a:buFont typeface="Tw Cen MT" pitchFamily="34" charset="0"/>
              <a:buChar char="—"/>
              <a:defRPr kumimoji="1" sz="2000" kern="1200">
                <a:solidFill>
                  <a:schemeClr val="tx1"/>
                </a:solidFill>
                <a:latin typeface="Calibri" pitchFamily="34" charset="0"/>
                <a:ea typeface="+mn-ea"/>
                <a:cs typeface="+mn-cs"/>
              </a:defRPr>
            </a:lvl4pPr>
            <a:lvl5pPr marL="1828800" indent="-228600" algn="l" rtl="0" eaLnBrk="1" latinLnBrk="0" hangingPunct="1">
              <a:spcBef>
                <a:spcPts val="400"/>
              </a:spcBef>
              <a:buClr>
                <a:schemeClr val="accent4"/>
              </a:buClr>
              <a:buSzPct val="65000"/>
              <a:buFont typeface="Tw Cen MT" pitchFamily="34" charset="0"/>
              <a:buChar char="—"/>
              <a:defRPr kumimoji="1" sz="2000" kern="1200">
                <a:solidFill>
                  <a:schemeClr val="tx1"/>
                </a:solidFill>
                <a:latin typeface="Calibri" pitchFamily="34" charset="0"/>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a:lstStyle>
          <a:p>
            <a:r>
              <a:rPr lang="en-US" altLang="ja-JP" dirty="0" smtClean="0"/>
              <a:t>Old :</a:t>
            </a:r>
          </a:p>
          <a:p>
            <a:endParaRPr lang="en-US" altLang="ja-JP" dirty="0" smtClean="0"/>
          </a:p>
          <a:p>
            <a:r>
              <a:rPr lang="en-US" altLang="ja-JP" dirty="0" smtClean="0"/>
              <a:t>New : </a:t>
            </a:r>
          </a:p>
        </p:txBody>
      </p:sp>
      <p:sp>
        <p:nvSpPr>
          <p:cNvPr id="19" name="スライド番号プレースホルダー 18"/>
          <p:cNvSpPr>
            <a:spLocks noGrp="1"/>
          </p:cNvSpPr>
          <p:nvPr>
            <p:ph type="sldNum" sz="quarter" idx="12"/>
          </p:nvPr>
        </p:nvSpPr>
        <p:spPr/>
        <p:txBody>
          <a:bodyPr/>
          <a:lstStyle/>
          <a:p>
            <a:fld id="{7D9210D9-BD3C-41C6-A8CC-434A797B901C}" type="slidenum">
              <a:rPr kumimoji="1" lang="ja-JP" altLang="en-US" smtClean="0"/>
              <a:pPr/>
              <a:t>17</a:t>
            </a:fld>
            <a:endParaRPr kumimoji="1" lang="ja-JP" altLang="en-US" dirty="0"/>
          </a:p>
        </p:txBody>
      </p:sp>
      <p:cxnSp>
        <p:nvCxnSpPr>
          <p:cNvPr id="20" name="直線矢印コネクタ 19"/>
          <p:cNvCxnSpPr/>
          <p:nvPr/>
        </p:nvCxnSpPr>
        <p:spPr>
          <a:xfrm flipV="1">
            <a:off x="7164288" y="5641504"/>
            <a:ext cx="0" cy="29548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298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トラックファインディング </a:t>
            </a:r>
            <a:r>
              <a:rPr kumimoji="1" lang="en-US" altLang="ja-JP" dirty="0" smtClean="0"/>
              <a:t>– </a:t>
            </a:r>
            <a:r>
              <a:rPr kumimoji="1" lang="ja-JP" altLang="en-US" dirty="0" smtClean="0"/>
              <a:t>ベクトルヒット</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コンテンツ プレースホルダー 5"/>
          <p:cNvSpPr>
            <a:spLocks noGrp="1"/>
          </p:cNvSpPr>
          <p:nvPr>
            <p:ph sz="quarter" idx="1"/>
          </p:nvPr>
        </p:nvSpPr>
        <p:spPr/>
        <p:txBody>
          <a:bodyPr/>
          <a:lstStyle/>
          <a:p>
            <a:r>
              <a:rPr lang="ja-JP" altLang="en-US" dirty="0"/>
              <a:t>トラックファインディングのアルゴリズムについて</a:t>
            </a:r>
            <a:endParaRPr lang="en-US" altLang="ja-JP" dirty="0"/>
          </a:p>
          <a:p>
            <a:pPr lvl="1"/>
            <a:r>
              <a:rPr lang="en-US" altLang="ja-JP" dirty="0">
                <a:solidFill>
                  <a:srgbClr val="002060"/>
                </a:solidFill>
              </a:rPr>
              <a:t>3</a:t>
            </a:r>
            <a:r>
              <a:rPr lang="ja-JP" altLang="en-US" dirty="0">
                <a:solidFill>
                  <a:srgbClr val="002060"/>
                </a:solidFill>
              </a:rPr>
              <a:t>ダブレット構造を生かしてトラックを探す</a:t>
            </a:r>
            <a:r>
              <a:rPr lang="ja-JP" altLang="en-US" dirty="0" smtClean="0">
                <a:solidFill>
                  <a:srgbClr val="002060"/>
                </a:solidFill>
              </a:rPr>
              <a:t>。</a:t>
            </a:r>
            <a:endParaRPr lang="ja-JP" altLang="en-US" dirty="0">
              <a:solidFill>
                <a:srgbClr val="002060"/>
              </a:solidFill>
            </a:endParaRPr>
          </a:p>
        </p:txBody>
      </p:sp>
      <p:sp>
        <p:nvSpPr>
          <p:cNvPr id="7" name="テキスト ボックス 95"/>
          <p:cNvSpPr txBox="1">
            <a:spLocks noChangeArrowheads="1"/>
          </p:cNvSpPr>
          <p:nvPr/>
        </p:nvSpPr>
        <p:spPr bwMode="auto">
          <a:xfrm>
            <a:off x="7956550" y="2528888"/>
            <a:ext cx="792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a:t>Outer</a:t>
            </a:r>
            <a:endParaRPr lang="ja-JP" altLang="en-US"/>
          </a:p>
        </p:txBody>
      </p:sp>
      <p:sp>
        <p:nvSpPr>
          <p:cNvPr id="8" name="テキスト ボックス 96"/>
          <p:cNvSpPr txBox="1">
            <a:spLocks noChangeArrowheads="1"/>
          </p:cNvSpPr>
          <p:nvPr/>
        </p:nvSpPr>
        <p:spPr bwMode="auto">
          <a:xfrm>
            <a:off x="7956550" y="4292600"/>
            <a:ext cx="1008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a:t>Middle</a:t>
            </a:r>
            <a:endParaRPr lang="ja-JP" altLang="en-US"/>
          </a:p>
        </p:txBody>
      </p:sp>
      <p:sp>
        <p:nvSpPr>
          <p:cNvPr id="9" name="テキスト ボックス 97"/>
          <p:cNvSpPr txBox="1">
            <a:spLocks noChangeArrowheads="1"/>
          </p:cNvSpPr>
          <p:nvPr/>
        </p:nvSpPr>
        <p:spPr bwMode="auto">
          <a:xfrm>
            <a:off x="7956550" y="5732463"/>
            <a:ext cx="792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a:t>Inner</a:t>
            </a:r>
            <a:endParaRPr lang="ja-JP" altLang="en-US"/>
          </a:p>
        </p:txBody>
      </p:sp>
      <p:cxnSp>
        <p:nvCxnSpPr>
          <p:cNvPr id="10" name="直線コネクタ 9"/>
          <p:cNvCxnSpPr/>
          <p:nvPr/>
        </p:nvCxnSpPr>
        <p:spPr>
          <a:xfrm>
            <a:off x="4859338" y="5842000"/>
            <a:ext cx="2779712"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859338" y="6088063"/>
            <a:ext cx="2779712"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7397750" y="5811838"/>
            <a:ext cx="166688"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円/楕円 12"/>
          <p:cNvSpPr/>
          <p:nvPr/>
        </p:nvSpPr>
        <p:spPr>
          <a:xfrm>
            <a:off x="5041900" y="6040438"/>
            <a:ext cx="166688"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p:cNvSpPr/>
          <p:nvPr/>
        </p:nvSpPr>
        <p:spPr>
          <a:xfrm>
            <a:off x="7007225" y="5786438"/>
            <a:ext cx="168275"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円/楕円 14"/>
          <p:cNvSpPr/>
          <p:nvPr/>
        </p:nvSpPr>
        <p:spPr>
          <a:xfrm>
            <a:off x="6711950" y="6032500"/>
            <a:ext cx="168275" cy="1111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円/楕円 15"/>
          <p:cNvSpPr/>
          <p:nvPr/>
        </p:nvSpPr>
        <p:spPr>
          <a:xfrm>
            <a:off x="5746750" y="5765800"/>
            <a:ext cx="168275" cy="1127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円/楕円 16"/>
          <p:cNvSpPr/>
          <p:nvPr/>
        </p:nvSpPr>
        <p:spPr>
          <a:xfrm>
            <a:off x="6492875" y="5781675"/>
            <a:ext cx="168275" cy="1127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円/楕円 17"/>
          <p:cNvSpPr/>
          <p:nvPr/>
        </p:nvSpPr>
        <p:spPr>
          <a:xfrm>
            <a:off x="7429500" y="6027738"/>
            <a:ext cx="166688"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円/楕円 18"/>
          <p:cNvSpPr/>
          <p:nvPr/>
        </p:nvSpPr>
        <p:spPr>
          <a:xfrm>
            <a:off x="6011863" y="6027738"/>
            <a:ext cx="168275"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0" name="グループ化 131"/>
          <p:cNvGrpSpPr>
            <a:grpSpLocks/>
          </p:cNvGrpSpPr>
          <p:nvPr/>
        </p:nvGrpSpPr>
        <p:grpSpPr bwMode="auto">
          <a:xfrm>
            <a:off x="4859338" y="2552700"/>
            <a:ext cx="2779712" cy="2109788"/>
            <a:chOff x="6156176" y="2720698"/>
            <a:chExt cx="1296144" cy="1310218"/>
          </a:xfrm>
        </p:grpSpPr>
        <p:cxnSp>
          <p:nvCxnSpPr>
            <p:cNvPr id="21" name="直線コネクタ 20"/>
            <p:cNvCxnSpPr/>
            <p:nvPr/>
          </p:nvCxnSpPr>
          <p:spPr>
            <a:xfrm>
              <a:off x="6156176" y="2755204"/>
              <a:ext cx="129614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156176" y="2908013"/>
              <a:ext cx="129614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156176" y="3826841"/>
              <a:ext cx="129614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156176" y="3979651"/>
              <a:ext cx="129614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6256847" y="2736472"/>
              <a:ext cx="78464" cy="699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円/楕円 25"/>
            <p:cNvSpPr/>
            <p:nvPr/>
          </p:nvSpPr>
          <p:spPr>
            <a:xfrm>
              <a:off x="6382687" y="2886324"/>
              <a:ext cx="78464" cy="699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円/楕円 26"/>
            <p:cNvSpPr/>
            <p:nvPr/>
          </p:nvSpPr>
          <p:spPr>
            <a:xfrm>
              <a:off x="6996338" y="2720698"/>
              <a:ext cx="77724" cy="699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円/楕円 27"/>
            <p:cNvSpPr/>
            <p:nvPr/>
          </p:nvSpPr>
          <p:spPr>
            <a:xfrm>
              <a:off x="6911211" y="2873508"/>
              <a:ext cx="77724" cy="6901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円/楕円 28"/>
            <p:cNvSpPr/>
            <p:nvPr/>
          </p:nvSpPr>
          <p:spPr>
            <a:xfrm>
              <a:off x="6335312" y="3798251"/>
              <a:ext cx="77724" cy="6999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円/楕円 29"/>
            <p:cNvSpPr/>
            <p:nvPr/>
          </p:nvSpPr>
          <p:spPr>
            <a:xfrm>
              <a:off x="6389348" y="3945145"/>
              <a:ext cx="77724" cy="6901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円/楕円 30"/>
            <p:cNvSpPr/>
            <p:nvPr/>
          </p:nvSpPr>
          <p:spPr>
            <a:xfrm>
              <a:off x="6990416" y="3806138"/>
              <a:ext cx="77724" cy="6999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円/楕円 31"/>
            <p:cNvSpPr/>
            <p:nvPr/>
          </p:nvSpPr>
          <p:spPr>
            <a:xfrm>
              <a:off x="7071841" y="3960919"/>
              <a:ext cx="78464" cy="699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3" name="フローチャート: データ 32"/>
          <p:cNvSpPr/>
          <p:nvPr/>
        </p:nvSpPr>
        <p:spPr>
          <a:xfrm>
            <a:off x="622994" y="2277170"/>
            <a:ext cx="2641987" cy="36036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Tracker Hit</a:t>
            </a:r>
            <a:endParaRPr lang="ja-JP" altLang="en-US" dirty="0"/>
          </a:p>
        </p:txBody>
      </p:sp>
      <p:sp>
        <p:nvSpPr>
          <p:cNvPr id="34" name="スライド番号プレースホルダー 33"/>
          <p:cNvSpPr>
            <a:spLocks noGrp="1"/>
          </p:cNvSpPr>
          <p:nvPr>
            <p:ph type="sldNum" sz="quarter" idx="12"/>
          </p:nvPr>
        </p:nvSpPr>
        <p:spPr/>
        <p:txBody>
          <a:bodyPr/>
          <a:lstStyle/>
          <a:p>
            <a:fld id="{7D9210D9-BD3C-41C6-A8CC-434A797B901C}" type="slidenum">
              <a:rPr kumimoji="1" lang="ja-JP" altLang="en-US" smtClean="0"/>
              <a:pPr/>
              <a:t>18</a:t>
            </a:fld>
            <a:endParaRPr kumimoji="1" lang="ja-JP" altLang="en-US" dirty="0"/>
          </a:p>
        </p:txBody>
      </p:sp>
    </p:spTree>
    <p:extLst>
      <p:ext uri="{BB962C8B-B14F-4D97-AF65-F5344CB8AC3E}">
        <p14:creationId xmlns:p14="http://schemas.microsoft.com/office/powerpoint/2010/main" val="785058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ILC</a:t>
            </a:r>
            <a:endParaRPr kumimoji="1" lang="ja-JP" altLang="en-US" b="1" dirty="0"/>
          </a:p>
        </p:txBody>
      </p:sp>
      <p:sp>
        <p:nvSpPr>
          <p:cNvPr id="3" name="コンテンツ プレースホルダー 2"/>
          <p:cNvSpPr>
            <a:spLocks noGrp="1"/>
          </p:cNvSpPr>
          <p:nvPr>
            <p:ph sz="quarter" idx="1"/>
          </p:nvPr>
        </p:nvSpPr>
        <p:spPr/>
        <p:txBody>
          <a:bodyPr>
            <a:normAutofit/>
          </a:bodyPr>
          <a:lstStyle/>
          <a:p>
            <a:r>
              <a:rPr kumimoji="1" lang="en-US" altLang="ja-JP" sz="3200" b="1" u="sng" dirty="0" smtClean="0">
                <a:solidFill>
                  <a:srgbClr val="002060"/>
                </a:solidFill>
              </a:rPr>
              <a:t>I</a:t>
            </a:r>
            <a:r>
              <a:rPr kumimoji="1" lang="en-US" altLang="ja-JP" sz="3200" dirty="0" smtClean="0"/>
              <a:t>nternational </a:t>
            </a:r>
            <a:r>
              <a:rPr kumimoji="1" lang="en-US" altLang="ja-JP" sz="3200" b="1" u="sng" dirty="0" smtClean="0">
                <a:solidFill>
                  <a:srgbClr val="002060"/>
                </a:solidFill>
              </a:rPr>
              <a:t>L</a:t>
            </a:r>
            <a:r>
              <a:rPr kumimoji="1" lang="en-US" altLang="ja-JP" sz="3200" dirty="0" smtClean="0"/>
              <a:t>inear </a:t>
            </a:r>
            <a:r>
              <a:rPr kumimoji="1" lang="en-US" altLang="ja-JP" sz="3200" b="1" u="sng" dirty="0" smtClean="0">
                <a:solidFill>
                  <a:srgbClr val="002060"/>
                </a:solidFill>
              </a:rPr>
              <a:t>C</a:t>
            </a:r>
            <a:r>
              <a:rPr kumimoji="1" lang="en-US" altLang="ja-JP" sz="3200" dirty="0" smtClean="0"/>
              <a:t>ollider (</a:t>
            </a:r>
            <a:r>
              <a:rPr kumimoji="1" lang="ja-JP" altLang="en-US" sz="3200" dirty="0" smtClean="0"/>
              <a:t>国際線型加速器</a:t>
            </a:r>
            <a:r>
              <a:rPr kumimoji="1" lang="en-US" altLang="ja-JP" sz="3200" dirty="0" smtClean="0"/>
              <a:t>)</a:t>
            </a:r>
          </a:p>
          <a:p>
            <a:pPr lvl="1"/>
            <a:r>
              <a:rPr lang="ja-JP" altLang="en-US" sz="2800" dirty="0"/>
              <a:t>電子・</a:t>
            </a:r>
            <a:r>
              <a:rPr lang="ja-JP" altLang="en-US" sz="2800" dirty="0" smtClean="0"/>
              <a:t>陽電子衝突型線型加速器</a:t>
            </a:r>
            <a:endParaRPr lang="en-US" altLang="ja-JP" sz="2800" dirty="0" smtClean="0"/>
          </a:p>
          <a:p>
            <a:pPr lvl="1"/>
            <a:r>
              <a:rPr kumimoji="1" lang="ja-JP" altLang="en-US" sz="2800" dirty="0" smtClean="0"/>
              <a:t>重心エネルギー </a:t>
            </a:r>
            <a:r>
              <a:rPr kumimoji="1" lang="en-US" altLang="ja-JP" sz="2800" dirty="0" smtClean="0"/>
              <a:t>: 500 </a:t>
            </a:r>
            <a:r>
              <a:rPr kumimoji="1" lang="en-US" altLang="ja-JP" sz="2800" dirty="0" err="1" smtClean="0"/>
              <a:t>GeV</a:t>
            </a:r>
            <a:r>
              <a:rPr kumimoji="1" lang="en-US" altLang="ja-JP" sz="2800" dirty="0" smtClean="0"/>
              <a:t> (</a:t>
            </a:r>
            <a:r>
              <a:rPr kumimoji="1" lang="ja-JP" altLang="en-US" sz="2800" dirty="0" smtClean="0"/>
              <a:t>アップグレード  </a:t>
            </a:r>
            <a:r>
              <a:rPr kumimoji="1" lang="en-US" altLang="ja-JP" sz="2800" dirty="0" smtClean="0">
                <a:sym typeface="Wingdings" pitchFamily="2" charset="2"/>
              </a:rPr>
              <a:t> </a:t>
            </a:r>
            <a:r>
              <a:rPr kumimoji="1" lang="en-US" altLang="ja-JP" sz="2800" dirty="0" smtClean="0"/>
              <a:t>1 </a:t>
            </a:r>
            <a:r>
              <a:rPr kumimoji="1" lang="en-US" altLang="ja-JP" sz="2800" dirty="0" err="1" smtClean="0"/>
              <a:t>TeV</a:t>
            </a:r>
            <a:r>
              <a:rPr kumimoji="1" lang="en-US" altLang="ja-JP" sz="2800" dirty="0" smtClean="0"/>
              <a:t>)</a:t>
            </a:r>
          </a:p>
          <a:p>
            <a:pPr lvl="1"/>
            <a:r>
              <a:rPr lang="ja-JP" altLang="en-US" sz="2800" dirty="0" smtClean="0"/>
              <a:t>ピークルミノシティ </a:t>
            </a:r>
            <a:r>
              <a:rPr lang="en-US" altLang="ja-JP" sz="2800" dirty="0" smtClean="0"/>
              <a:t>: 2 x 10</a:t>
            </a:r>
            <a:r>
              <a:rPr lang="en-US" altLang="ja-JP" sz="2800" baseline="30000" dirty="0" smtClean="0"/>
              <a:t>34</a:t>
            </a:r>
            <a:r>
              <a:rPr lang="en-US" altLang="ja-JP" sz="2800" dirty="0" smtClean="0"/>
              <a:t> cm</a:t>
            </a:r>
            <a:r>
              <a:rPr lang="en-US" altLang="ja-JP" sz="2800" baseline="30000" dirty="0" smtClean="0"/>
              <a:t>-2</a:t>
            </a:r>
            <a:r>
              <a:rPr lang="en-US" altLang="ja-JP" sz="2800" dirty="0" smtClean="0"/>
              <a:t>s</a:t>
            </a:r>
            <a:r>
              <a:rPr lang="en-US" altLang="ja-JP" sz="2800" baseline="30000" dirty="0" smtClean="0"/>
              <a:t>-1</a:t>
            </a:r>
            <a:endParaRPr lang="en-US" altLang="ja-JP" sz="2800" dirty="0" smtClean="0"/>
          </a:p>
          <a:p>
            <a:pPr lvl="1"/>
            <a:r>
              <a:rPr kumimoji="1" lang="ja-JP" altLang="en-US" sz="2800" dirty="0" smtClean="0"/>
              <a:t>全長 </a:t>
            </a:r>
            <a:r>
              <a:rPr kumimoji="1" lang="en-US" altLang="ja-JP" sz="2800" dirty="0" smtClean="0"/>
              <a:t>: 31 km</a:t>
            </a:r>
            <a:endParaRPr kumimoji="1" lang="ja-JP" altLang="en-US" sz="2800" dirty="0"/>
          </a:p>
        </p:txBody>
      </p:sp>
      <p:sp>
        <p:nvSpPr>
          <p:cNvPr id="4" name="日付プレースホルダー 3"/>
          <p:cNvSpPr>
            <a:spLocks noGrp="1"/>
          </p:cNvSpPr>
          <p:nvPr>
            <p:ph type="dt" sz="half" idx="10"/>
          </p:nvPr>
        </p:nvSpPr>
        <p:spPr/>
        <p:txBody>
          <a:bodyPr/>
          <a:lstStyle/>
          <a:p>
            <a:r>
              <a:rPr kumimoji="1" lang="en-US" altLang="ja-JP" smtClean="0"/>
              <a:t>2011/9/16</a:t>
            </a:r>
            <a:endParaRPr kumimoji="1" lang="ja-JP" altLang="en-US"/>
          </a:p>
        </p:txBody>
      </p:sp>
      <p:sp>
        <p:nvSpPr>
          <p:cNvPr id="7" name="フッター プレースホルダー 6"/>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8" name="コンテンツ プレースホルダー 5"/>
          <p:cNvSpPr txBox="1">
            <a:spLocks/>
          </p:cNvSpPr>
          <p:nvPr/>
        </p:nvSpPr>
        <p:spPr>
          <a:xfrm>
            <a:off x="63632" y="3573016"/>
            <a:ext cx="8968740" cy="64807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pitchFamily="2" charset="2"/>
              <a:buChar char="n"/>
              <a:defRPr kumimoji="1" sz="2800" kern="1200" baseline="0">
                <a:solidFill>
                  <a:schemeClr val="tx1"/>
                </a:solidFill>
                <a:latin typeface="Calibri"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1" sz="2600" kern="1200">
                <a:solidFill>
                  <a:schemeClr val="tx1"/>
                </a:solidFill>
                <a:latin typeface="Calibri" pitchFamily="34" charset="0"/>
                <a:ea typeface="+mn-ea"/>
                <a:cs typeface="+mn-cs"/>
              </a:defRPr>
            </a:lvl2pPr>
            <a:lvl3pPr marL="914400" indent="-228600" algn="l" rtl="0" eaLnBrk="1" latinLnBrk="0" hangingPunct="1">
              <a:spcBef>
                <a:spcPts val="500"/>
              </a:spcBef>
              <a:buClr>
                <a:schemeClr val="accent2"/>
              </a:buClr>
              <a:buSzPct val="75000"/>
              <a:buFont typeface="Tw Cen MT" pitchFamily="34" charset="0"/>
              <a:buChar char="—"/>
              <a:defRPr kumimoji="1" sz="2300" kern="1200">
                <a:solidFill>
                  <a:schemeClr val="tx1"/>
                </a:solidFill>
                <a:latin typeface="Calibri" pitchFamily="34" charset="0"/>
                <a:ea typeface="+mn-ea"/>
                <a:cs typeface="+mn-cs"/>
              </a:defRPr>
            </a:lvl3pPr>
            <a:lvl4pPr marL="1371600" indent="-228600" algn="l" rtl="0" eaLnBrk="1" latinLnBrk="0" hangingPunct="1">
              <a:spcBef>
                <a:spcPts val="400"/>
              </a:spcBef>
              <a:buClr>
                <a:schemeClr val="accent3"/>
              </a:buClr>
              <a:buSzPct val="75000"/>
              <a:buFont typeface="Tw Cen MT" pitchFamily="34" charset="0"/>
              <a:buChar char="—"/>
              <a:defRPr kumimoji="1" sz="2000" kern="1200">
                <a:solidFill>
                  <a:schemeClr val="tx1"/>
                </a:solidFill>
                <a:latin typeface="Calibri" pitchFamily="34" charset="0"/>
                <a:ea typeface="+mn-ea"/>
                <a:cs typeface="+mn-cs"/>
              </a:defRPr>
            </a:lvl4pPr>
            <a:lvl5pPr marL="1828800" indent="-228600" algn="l" rtl="0" eaLnBrk="1" latinLnBrk="0" hangingPunct="1">
              <a:spcBef>
                <a:spcPts val="400"/>
              </a:spcBef>
              <a:buClr>
                <a:schemeClr val="accent4"/>
              </a:buClr>
              <a:buSzPct val="65000"/>
              <a:buFont typeface="Tw Cen MT" pitchFamily="34" charset="0"/>
              <a:buChar char="—"/>
              <a:defRPr kumimoji="1" sz="2000" kern="1200">
                <a:solidFill>
                  <a:schemeClr val="tx1"/>
                </a:solidFill>
                <a:latin typeface="Calibri" pitchFamily="34" charset="0"/>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a:lstStyle>
          <a:p>
            <a:endParaRPr lang="ja-JP" altLang="en-US" dirty="0"/>
          </a:p>
        </p:txBody>
      </p:sp>
      <p:cxnSp>
        <p:nvCxnSpPr>
          <p:cNvPr id="9" name="直線矢印コネクタ 8"/>
          <p:cNvCxnSpPr>
            <a:cxnSpLocks noChangeShapeType="1"/>
          </p:cNvCxnSpPr>
          <p:nvPr/>
        </p:nvCxnSpPr>
        <p:spPr bwMode="auto">
          <a:xfrm rot="10800000" flipV="1">
            <a:off x="5364088" y="5595981"/>
            <a:ext cx="533400" cy="7620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p:spPr>
      </p:cxnSp>
      <p:sp>
        <p:nvSpPr>
          <p:cNvPr id="10" name="フリーフォーム 9"/>
          <p:cNvSpPr/>
          <p:nvPr/>
        </p:nvSpPr>
        <p:spPr>
          <a:xfrm flipV="1">
            <a:off x="4572000" y="5307948"/>
            <a:ext cx="720080" cy="360040"/>
          </a:xfrm>
          <a:custGeom>
            <a:avLst/>
            <a:gdLst>
              <a:gd name="connsiteX0" fmla="*/ 727011 w 727011"/>
              <a:gd name="connsiteY0" fmla="*/ 0 h 570542"/>
              <a:gd name="connsiteX1" fmla="*/ 625781 w 727011"/>
              <a:gd name="connsiteY1" fmla="*/ 18405 h 570542"/>
              <a:gd name="connsiteX2" fmla="*/ 570565 w 727011"/>
              <a:gd name="connsiteY2" fmla="*/ 64416 h 570542"/>
              <a:gd name="connsiteX3" fmla="*/ 506147 w 727011"/>
              <a:gd name="connsiteY3" fmla="*/ 174843 h 570542"/>
              <a:gd name="connsiteX4" fmla="*/ 432525 w 727011"/>
              <a:gd name="connsiteY4" fmla="*/ 331282 h 570542"/>
              <a:gd name="connsiteX5" fmla="*/ 322093 w 727011"/>
              <a:gd name="connsiteY5" fmla="*/ 460114 h 570542"/>
              <a:gd name="connsiteX6" fmla="*/ 174851 w 727011"/>
              <a:gd name="connsiteY6" fmla="*/ 533732 h 570542"/>
              <a:gd name="connsiteX7" fmla="*/ 0 w 727011"/>
              <a:gd name="connsiteY7" fmla="*/ 570542 h 57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011" h="570542">
                <a:moveTo>
                  <a:pt x="727011" y="0"/>
                </a:moveTo>
                <a:cubicBezTo>
                  <a:pt x="689433" y="3834"/>
                  <a:pt x="651855" y="7669"/>
                  <a:pt x="625781" y="18405"/>
                </a:cubicBezTo>
                <a:cubicBezTo>
                  <a:pt x="599707" y="29141"/>
                  <a:pt x="590504" y="38343"/>
                  <a:pt x="570565" y="64416"/>
                </a:cubicBezTo>
                <a:cubicBezTo>
                  <a:pt x="550626" y="90489"/>
                  <a:pt x="529154" y="130365"/>
                  <a:pt x="506147" y="174843"/>
                </a:cubicBezTo>
                <a:cubicBezTo>
                  <a:pt x="483140" y="219321"/>
                  <a:pt x="463201" y="283737"/>
                  <a:pt x="432525" y="331282"/>
                </a:cubicBezTo>
                <a:cubicBezTo>
                  <a:pt x="401849" y="378827"/>
                  <a:pt x="365039" y="426372"/>
                  <a:pt x="322093" y="460114"/>
                </a:cubicBezTo>
                <a:cubicBezTo>
                  <a:pt x="279147" y="493856"/>
                  <a:pt x="228533" y="515327"/>
                  <a:pt x="174851" y="533732"/>
                </a:cubicBezTo>
                <a:cubicBezTo>
                  <a:pt x="121169" y="552137"/>
                  <a:pt x="60584" y="561339"/>
                  <a:pt x="0" y="570542"/>
                </a:cubicBezTo>
              </a:path>
            </a:pathLst>
          </a:custGeom>
          <a:ln>
            <a:solidFill>
              <a:srgbClr val="0000FF"/>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defPPr>
              <a:defRPr lang="ja-JP"/>
            </a:defPPr>
            <a:lvl1pPr algn="l" rtl="0" fontAlgn="base">
              <a:spcBef>
                <a:spcPct val="0"/>
              </a:spcBef>
              <a:spcAft>
                <a:spcPct val="0"/>
              </a:spcAft>
              <a:defRPr kumimoji="1" sz="2400" kern="1200">
                <a:solidFill>
                  <a:schemeClr val="tx1"/>
                </a:solidFill>
                <a:latin typeface="+mn-lt"/>
                <a:ea typeface="+mn-ea"/>
                <a:cs typeface="+mn-cs"/>
              </a:defRPr>
            </a:lvl1pPr>
            <a:lvl2pPr marL="457200" algn="l" rtl="0" fontAlgn="base">
              <a:spcBef>
                <a:spcPct val="0"/>
              </a:spcBef>
              <a:spcAft>
                <a:spcPct val="0"/>
              </a:spcAft>
              <a:defRPr kumimoji="1" sz="2400" kern="1200">
                <a:solidFill>
                  <a:schemeClr val="tx1"/>
                </a:solidFill>
                <a:latin typeface="+mn-lt"/>
                <a:ea typeface="+mn-ea"/>
                <a:cs typeface="+mn-cs"/>
              </a:defRPr>
            </a:lvl2pPr>
            <a:lvl3pPr marL="914400" algn="l" rtl="0" fontAlgn="base">
              <a:spcBef>
                <a:spcPct val="0"/>
              </a:spcBef>
              <a:spcAft>
                <a:spcPct val="0"/>
              </a:spcAft>
              <a:defRPr kumimoji="1" sz="2400" kern="1200">
                <a:solidFill>
                  <a:schemeClr val="tx1"/>
                </a:solidFill>
                <a:latin typeface="+mn-lt"/>
                <a:ea typeface="+mn-ea"/>
                <a:cs typeface="+mn-cs"/>
              </a:defRPr>
            </a:lvl3pPr>
            <a:lvl4pPr marL="1371600" algn="l" rtl="0" fontAlgn="base">
              <a:spcBef>
                <a:spcPct val="0"/>
              </a:spcBef>
              <a:spcAft>
                <a:spcPct val="0"/>
              </a:spcAft>
              <a:defRPr kumimoji="1" sz="2400" kern="1200">
                <a:solidFill>
                  <a:schemeClr val="tx1"/>
                </a:solidFill>
                <a:latin typeface="+mn-lt"/>
                <a:ea typeface="+mn-ea"/>
                <a:cs typeface="+mn-cs"/>
              </a:defRPr>
            </a:lvl4pPr>
            <a:lvl5pPr marL="1828800" algn="l" rtl="0" fontAlgn="base">
              <a:spcBef>
                <a:spcPct val="0"/>
              </a:spcBef>
              <a:spcAft>
                <a:spcPct val="0"/>
              </a:spcAft>
              <a:defRPr kumimoji="1" sz="2400" kern="1200">
                <a:solidFill>
                  <a:schemeClr val="tx1"/>
                </a:solidFill>
                <a:latin typeface="+mn-lt"/>
                <a:ea typeface="+mn-ea"/>
                <a:cs typeface="+mn-cs"/>
              </a:defRPr>
            </a:lvl5pPr>
            <a:lvl6pPr marL="2286000" algn="l" defTabSz="457200" rtl="0" eaLnBrk="1" latinLnBrk="0" hangingPunct="1">
              <a:defRPr kumimoji="1" sz="2400" kern="1200">
                <a:solidFill>
                  <a:schemeClr val="tx1"/>
                </a:solidFill>
                <a:latin typeface="+mn-lt"/>
                <a:ea typeface="+mn-ea"/>
                <a:cs typeface="+mn-cs"/>
              </a:defRPr>
            </a:lvl6pPr>
            <a:lvl7pPr marL="2743200" algn="l" defTabSz="457200" rtl="0" eaLnBrk="1" latinLnBrk="0" hangingPunct="1">
              <a:defRPr kumimoji="1" sz="2400" kern="1200">
                <a:solidFill>
                  <a:schemeClr val="tx1"/>
                </a:solidFill>
                <a:latin typeface="+mn-lt"/>
                <a:ea typeface="+mn-ea"/>
                <a:cs typeface="+mn-cs"/>
              </a:defRPr>
            </a:lvl7pPr>
            <a:lvl8pPr marL="3200400" algn="l" defTabSz="457200" rtl="0" eaLnBrk="1" latinLnBrk="0" hangingPunct="1">
              <a:defRPr kumimoji="1" sz="2400" kern="1200">
                <a:solidFill>
                  <a:schemeClr val="tx1"/>
                </a:solidFill>
                <a:latin typeface="+mn-lt"/>
                <a:ea typeface="+mn-ea"/>
                <a:cs typeface="+mn-cs"/>
              </a:defRPr>
            </a:lvl8pPr>
            <a:lvl9pPr marL="3657600" algn="l" defTabSz="457200" rtl="0" eaLnBrk="1" latinLnBrk="0" hangingPunct="1">
              <a:defRPr kumimoji="1" sz="2400" kern="1200">
                <a:solidFill>
                  <a:schemeClr val="tx1"/>
                </a:solidFill>
                <a:latin typeface="+mn-lt"/>
                <a:ea typeface="+mn-ea"/>
                <a:cs typeface="+mn-cs"/>
              </a:defRPr>
            </a:lvl9pPr>
          </a:lstStyle>
          <a:p>
            <a:pPr algn="ctr"/>
            <a:endParaRPr lang="ja-JP" altLang="en-US" sz="1400" b="1">
              <a:latin typeface="Arial" charset="0"/>
              <a:ea typeface="ＭＳ Ｐゴシック" charset="0"/>
              <a:cs typeface="ＭＳ Ｐゴシック" charset="0"/>
            </a:endParaRPr>
          </a:p>
        </p:txBody>
      </p:sp>
      <p:sp>
        <p:nvSpPr>
          <p:cNvPr id="11" name="円/楕円 10"/>
          <p:cNvSpPr/>
          <p:nvPr/>
        </p:nvSpPr>
        <p:spPr>
          <a:xfrm>
            <a:off x="5859388" y="5557881"/>
            <a:ext cx="76200" cy="76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defPPr>
              <a:defRPr lang="ja-JP"/>
            </a:defPPr>
            <a:lvl1pPr algn="l" rtl="0" fontAlgn="base">
              <a:spcBef>
                <a:spcPct val="0"/>
              </a:spcBef>
              <a:spcAft>
                <a:spcPct val="0"/>
              </a:spcAft>
              <a:defRPr kumimoji="1" sz="2400" kern="1200">
                <a:solidFill>
                  <a:schemeClr val="lt1"/>
                </a:solidFill>
                <a:latin typeface="+mn-lt"/>
                <a:ea typeface="+mn-ea"/>
                <a:cs typeface="+mn-cs"/>
              </a:defRPr>
            </a:lvl1pPr>
            <a:lvl2pPr marL="457200" algn="l" rtl="0" fontAlgn="base">
              <a:spcBef>
                <a:spcPct val="0"/>
              </a:spcBef>
              <a:spcAft>
                <a:spcPct val="0"/>
              </a:spcAft>
              <a:defRPr kumimoji="1" sz="2400" kern="1200">
                <a:solidFill>
                  <a:schemeClr val="lt1"/>
                </a:solidFill>
                <a:latin typeface="+mn-lt"/>
                <a:ea typeface="+mn-ea"/>
                <a:cs typeface="+mn-cs"/>
              </a:defRPr>
            </a:lvl2pPr>
            <a:lvl3pPr marL="914400" algn="l" rtl="0" fontAlgn="base">
              <a:spcBef>
                <a:spcPct val="0"/>
              </a:spcBef>
              <a:spcAft>
                <a:spcPct val="0"/>
              </a:spcAft>
              <a:defRPr kumimoji="1" sz="2400" kern="1200">
                <a:solidFill>
                  <a:schemeClr val="lt1"/>
                </a:solidFill>
                <a:latin typeface="+mn-lt"/>
                <a:ea typeface="+mn-ea"/>
                <a:cs typeface="+mn-cs"/>
              </a:defRPr>
            </a:lvl3pPr>
            <a:lvl4pPr marL="1371600" algn="l" rtl="0" fontAlgn="base">
              <a:spcBef>
                <a:spcPct val="0"/>
              </a:spcBef>
              <a:spcAft>
                <a:spcPct val="0"/>
              </a:spcAft>
              <a:defRPr kumimoji="1" sz="2400" kern="1200">
                <a:solidFill>
                  <a:schemeClr val="lt1"/>
                </a:solidFill>
                <a:latin typeface="+mn-lt"/>
                <a:ea typeface="+mn-ea"/>
                <a:cs typeface="+mn-cs"/>
              </a:defRPr>
            </a:lvl4pPr>
            <a:lvl5pPr marL="1828800" algn="l" rtl="0" fontAlgn="base">
              <a:spcBef>
                <a:spcPct val="0"/>
              </a:spcBef>
              <a:spcAft>
                <a:spcPct val="0"/>
              </a:spcAft>
              <a:defRPr kumimoji="1" sz="2400" kern="1200">
                <a:solidFill>
                  <a:schemeClr val="lt1"/>
                </a:solidFill>
                <a:latin typeface="+mn-lt"/>
                <a:ea typeface="+mn-ea"/>
                <a:cs typeface="+mn-cs"/>
              </a:defRPr>
            </a:lvl5pPr>
            <a:lvl6pPr marL="2286000" algn="l" defTabSz="457200" rtl="0" eaLnBrk="1" latinLnBrk="0" hangingPunct="1">
              <a:defRPr kumimoji="1" sz="2400" kern="1200">
                <a:solidFill>
                  <a:schemeClr val="lt1"/>
                </a:solidFill>
                <a:latin typeface="+mn-lt"/>
                <a:ea typeface="+mn-ea"/>
                <a:cs typeface="+mn-cs"/>
              </a:defRPr>
            </a:lvl6pPr>
            <a:lvl7pPr marL="2743200" algn="l" defTabSz="457200" rtl="0" eaLnBrk="1" latinLnBrk="0" hangingPunct="1">
              <a:defRPr kumimoji="1" sz="2400" kern="1200">
                <a:solidFill>
                  <a:schemeClr val="lt1"/>
                </a:solidFill>
                <a:latin typeface="+mn-lt"/>
                <a:ea typeface="+mn-ea"/>
                <a:cs typeface="+mn-cs"/>
              </a:defRPr>
            </a:lvl7pPr>
            <a:lvl8pPr marL="3200400" algn="l" defTabSz="457200" rtl="0" eaLnBrk="1" latinLnBrk="0" hangingPunct="1">
              <a:defRPr kumimoji="1" sz="2400" kern="1200">
                <a:solidFill>
                  <a:schemeClr val="lt1"/>
                </a:solidFill>
                <a:latin typeface="+mn-lt"/>
                <a:ea typeface="+mn-ea"/>
                <a:cs typeface="+mn-cs"/>
              </a:defRPr>
            </a:lvl8pPr>
            <a:lvl9pPr marL="3657600" algn="l" defTabSz="457200" rtl="0" eaLnBrk="1" latinLnBrk="0" hangingPunct="1">
              <a:defRPr kumimoji="1" sz="2400" kern="1200">
                <a:solidFill>
                  <a:schemeClr val="lt1"/>
                </a:solidFill>
                <a:latin typeface="+mn-lt"/>
                <a:ea typeface="+mn-ea"/>
                <a:cs typeface="+mn-cs"/>
              </a:defRPr>
            </a:lvl9pPr>
          </a:lstStyle>
          <a:p>
            <a:pPr algn="ctr"/>
            <a:endParaRPr lang="ja-JP" altLang="en-US" sz="1400" b="1">
              <a:solidFill>
                <a:srgbClr val="FFFFFF"/>
              </a:solidFill>
              <a:latin typeface="Arial" charset="0"/>
              <a:ea typeface="ＭＳ Ｐゴシック" charset="0"/>
              <a:cs typeface="ＭＳ Ｐゴシック" charset="0"/>
            </a:endParaRPr>
          </a:p>
        </p:txBody>
      </p:sp>
      <p:sp>
        <p:nvSpPr>
          <p:cNvPr id="12" name="フリーフォーム 11"/>
          <p:cNvSpPr/>
          <p:nvPr/>
        </p:nvSpPr>
        <p:spPr>
          <a:xfrm>
            <a:off x="4067944" y="4587869"/>
            <a:ext cx="416744" cy="324445"/>
          </a:xfrm>
          <a:custGeom>
            <a:avLst/>
            <a:gdLst>
              <a:gd name="connsiteX0" fmla="*/ 0 w 770466"/>
              <a:gd name="connsiteY0" fmla="*/ 508000 h 508000"/>
              <a:gd name="connsiteX1" fmla="*/ 101600 w 770466"/>
              <a:gd name="connsiteY1" fmla="*/ 338666 h 508000"/>
              <a:gd name="connsiteX2" fmla="*/ 186266 w 770466"/>
              <a:gd name="connsiteY2" fmla="*/ 220133 h 508000"/>
              <a:gd name="connsiteX3" fmla="*/ 287866 w 770466"/>
              <a:gd name="connsiteY3" fmla="*/ 127000 h 508000"/>
              <a:gd name="connsiteX4" fmla="*/ 372533 w 770466"/>
              <a:gd name="connsiteY4" fmla="*/ 76200 h 508000"/>
              <a:gd name="connsiteX5" fmla="*/ 482600 w 770466"/>
              <a:gd name="connsiteY5" fmla="*/ 25400 h 508000"/>
              <a:gd name="connsiteX6" fmla="*/ 601133 w 770466"/>
              <a:gd name="connsiteY6" fmla="*/ 8466 h 508000"/>
              <a:gd name="connsiteX7" fmla="*/ 770466 w 770466"/>
              <a:gd name="connsiteY7"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466" h="508000">
                <a:moveTo>
                  <a:pt x="0" y="508000"/>
                </a:moveTo>
                <a:cubicBezTo>
                  <a:pt x="35278" y="447322"/>
                  <a:pt x="70556" y="386644"/>
                  <a:pt x="101600" y="338666"/>
                </a:cubicBezTo>
                <a:cubicBezTo>
                  <a:pt x="132644" y="290688"/>
                  <a:pt x="155222" y="255411"/>
                  <a:pt x="186266" y="220133"/>
                </a:cubicBezTo>
                <a:cubicBezTo>
                  <a:pt x="217310" y="184855"/>
                  <a:pt x="256822" y="150989"/>
                  <a:pt x="287866" y="127000"/>
                </a:cubicBezTo>
                <a:cubicBezTo>
                  <a:pt x="318910" y="103011"/>
                  <a:pt x="340077" y="93133"/>
                  <a:pt x="372533" y="76200"/>
                </a:cubicBezTo>
                <a:cubicBezTo>
                  <a:pt x="404989" y="59267"/>
                  <a:pt x="444500" y="36689"/>
                  <a:pt x="482600" y="25400"/>
                </a:cubicBezTo>
                <a:cubicBezTo>
                  <a:pt x="520700" y="14111"/>
                  <a:pt x="553155" y="12699"/>
                  <a:pt x="601133" y="8466"/>
                </a:cubicBezTo>
                <a:cubicBezTo>
                  <a:pt x="649111" y="4233"/>
                  <a:pt x="709788" y="2116"/>
                  <a:pt x="770466" y="0"/>
                </a:cubicBezTo>
              </a:path>
            </a:pathLst>
          </a:custGeom>
          <a:ln>
            <a:solidFill>
              <a:srgbClr val="0000FF"/>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defPPr>
              <a:defRPr lang="ja-JP"/>
            </a:defPPr>
            <a:lvl1pPr algn="l" rtl="0" fontAlgn="base">
              <a:spcBef>
                <a:spcPct val="0"/>
              </a:spcBef>
              <a:spcAft>
                <a:spcPct val="0"/>
              </a:spcAft>
              <a:defRPr kumimoji="1" sz="2400" kern="1200">
                <a:solidFill>
                  <a:schemeClr val="tx1"/>
                </a:solidFill>
                <a:latin typeface="+mn-lt"/>
                <a:ea typeface="+mn-ea"/>
                <a:cs typeface="+mn-cs"/>
              </a:defRPr>
            </a:lvl1pPr>
            <a:lvl2pPr marL="457200" algn="l" rtl="0" fontAlgn="base">
              <a:spcBef>
                <a:spcPct val="0"/>
              </a:spcBef>
              <a:spcAft>
                <a:spcPct val="0"/>
              </a:spcAft>
              <a:defRPr kumimoji="1" sz="2400" kern="1200">
                <a:solidFill>
                  <a:schemeClr val="tx1"/>
                </a:solidFill>
                <a:latin typeface="+mn-lt"/>
                <a:ea typeface="+mn-ea"/>
                <a:cs typeface="+mn-cs"/>
              </a:defRPr>
            </a:lvl2pPr>
            <a:lvl3pPr marL="914400" algn="l" rtl="0" fontAlgn="base">
              <a:spcBef>
                <a:spcPct val="0"/>
              </a:spcBef>
              <a:spcAft>
                <a:spcPct val="0"/>
              </a:spcAft>
              <a:defRPr kumimoji="1" sz="2400" kern="1200">
                <a:solidFill>
                  <a:schemeClr val="tx1"/>
                </a:solidFill>
                <a:latin typeface="+mn-lt"/>
                <a:ea typeface="+mn-ea"/>
                <a:cs typeface="+mn-cs"/>
              </a:defRPr>
            </a:lvl3pPr>
            <a:lvl4pPr marL="1371600" algn="l" rtl="0" fontAlgn="base">
              <a:spcBef>
                <a:spcPct val="0"/>
              </a:spcBef>
              <a:spcAft>
                <a:spcPct val="0"/>
              </a:spcAft>
              <a:defRPr kumimoji="1" sz="2400" kern="1200">
                <a:solidFill>
                  <a:schemeClr val="tx1"/>
                </a:solidFill>
                <a:latin typeface="+mn-lt"/>
                <a:ea typeface="+mn-ea"/>
                <a:cs typeface="+mn-cs"/>
              </a:defRPr>
            </a:lvl4pPr>
            <a:lvl5pPr marL="1828800" algn="l" rtl="0" fontAlgn="base">
              <a:spcBef>
                <a:spcPct val="0"/>
              </a:spcBef>
              <a:spcAft>
                <a:spcPct val="0"/>
              </a:spcAft>
              <a:defRPr kumimoji="1" sz="2400" kern="1200">
                <a:solidFill>
                  <a:schemeClr val="tx1"/>
                </a:solidFill>
                <a:latin typeface="+mn-lt"/>
                <a:ea typeface="+mn-ea"/>
                <a:cs typeface="+mn-cs"/>
              </a:defRPr>
            </a:lvl5pPr>
            <a:lvl6pPr marL="2286000" algn="l" defTabSz="457200" rtl="0" eaLnBrk="1" latinLnBrk="0" hangingPunct="1">
              <a:defRPr kumimoji="1" sz="2400" kern="1200">
                <a:solidFill>
                  <a:schemeClr val="tx1"/>
                </a:solidFill>
                <a:latin typeface="+mn-lt"/>
                <a:ea typeface="+mn-ea"/>
                <a:cs typeface="+mn-cs"/>
              </a:defRPr>
            </a:lvl6pPr>
            <a:lvl7pPr marL="2743200" algn="l" defTabSz="457200" rtl="0" eaLnBrk="1" latinLnBrk="0" hangingPunct="1">
              <a:defRPr kumimoji="1" sz="2400" kern="1200">
                <a:solidFill>
                  <a:schemeClr val="tx1"/>
                </a:solidFill>
                <a:latin typeface="+mn-lt"/>
                <a:ea typeface="+mn-ea"/>
                <a:cs typeface="+mn-cs"/>
              </a:defRPr>
            </a:lvl7pPr>
            <a:lvl8pPr marL="3200400" algn="l" defTabSz="457200" rtl="0" eaLnBrk="1" latinLnBrk="0" hangingPunct="1">
              <a:defRPr kumimoji="1" sz="2400" kern="1200">
                <a:solidFill>
                  <a:schemeClr val="tx1"/>
                </a:solidFill>
                <a:latin typeface="+mn-lt"/>
                <a:ea typeface="+mn-ea"/>
                <a:cs typeface="+mn-cs"/>
              </a:defRPr>
            </a:lvl8pPr>
            <a:lvl9pPr marL="3657600" algn="l" defTabSz="457200" rtl="0" eaLnBrk="1" latinLnBrk="0" hangingPunct="1">
              <a:defRPr kumimoji="1" sz="2400" kern="1200">
                <a:solidFill>
                  <a:schemeClr val="tx1"/>
                </a:solidFill>
                <a:latin typeface="+mn-lt"/>
                <a:ea typeface="+mn-ea"/>
                <a:cs typeface="+mn-cs"/>
              </a:defRPr>
            </a:lvl9pPr>
          </a:lstStyle>
          <a:p>
            <a:pPr algn="ctr"/>
            <a:endParaRPr lang="ja-JP" altLang="en-US" sz="1400" b="1">
              <a:latin typeface="Arial" charset="0"/>
              <a:ea typeface="ＭＳ Ｐゴシック" charset="0"/>
              <a:cs typeface="ＭＳ Ｐゴシック" charset="0"/>
            </a:endParaRPr>
          </a:p>
        </p:txBody>
      </p:sp>
      <p:sp>
        <p:nvSpPr>
          <p:cNvPr id="13" name="フリーフォーム 12"/>
          <p:cNvSpPr/>
          <p:nvPr/>
        </p:nvSpPr>
        <p:spPr>
          <a:xfrm>
            <a:off x="4644008" y="4587869"/>
            <a:ext cx="388167" cy="326033"/>
          </a:xfrm>
          <a:custGeom>
            <a:avLst/>
            <a:gdLst>
              <a:gd name="connsiteX0" fmla="*/ 0 w 753534"/>
              <a:gd name="connsiteY0" fmla="*/ 2822 h 536222"/>
              <a:gd name="connsiteX1" fmla="*/ 143934 w 753534"/>
              <a:gd name="connsiteY1" fmla="*/ 2822 h 536222"/>
              <a:gd name="connsiteX2" fmla="*/ 287867 w 753534"/>
              <a:gd name="connsiteY2" fmla="*/ 19755 h 536222"/>
              <a:gd name="connsiteX3" fmla="*/ 406400 w 753534"/>
              <a:gd name="connsiteY3" fmla="*/ 70555 h 536222"/>
              <a:gd name="connsiteX4" fmla="*/ 533400 w 753534"/>
              <a:gd name="connsiteY4" fmla="*/ 163688 h 536222"/>
              <a:gd name="connsiteX5" fmla="*/ 635000 w 753534"/>
              <a:gd name="connsiteY5" fmla="*/ 282222 h 536222"/>
              <a:gd name="connsiteX6" fmla="*/ 719667 w 753534"/>
              <a:gd name="connsiteY6" fmla="*/ 434622 h 536222"/>
              <a:gd name="connsiteX7" fmla="*/ 753534 w 753534"/>
              <a:gd name="connsiteY7" fmla="*/ 536222 h 53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534" h="536222">
                <a:moveTo>
                  <a:pt x="0" y="2822"/>
                </a:moveTo>
                <a:cubicBezTo>
                  <a:pt x="47978" y="1411"/>
                  <a:pt x="95956" y="0"/>
                  <a:pt x="143934" y="2822"/>
                </a:cubicBezTo>
                <a:cubicBezTo>
                  <a:pt x="191912" y="5644"/>
                  <a:pt x="244123" y="8466"/>
                  <a:pt x="287867" y="19755"/>
                </a:cubicBezTo>
                <a:cubicBezTo>
                  <a:pt x="331611" y="31044"/>
                  <a:pt x="365478" y="46566"/>
                  <a:pt x="406400" y="70555"/>
                </a:cubicBezTo>
                <a:cubicBezTo>
                  <a:pt x="447322" y="94544"/>
                  <a:pt x="495300" y="128410"/>
                  <a:pt x="533400" y="163688"/>
                </a:cubicBezTo>
                <a:cubicBezTo>
                  <a:pt x="571500" y="198966"/>
                  <a:pt x="603956" y="237066"/>
                  <a:pt x="635000" y="282222"/>
                </a:cubicBezTo>
                <a:cubicBezTo>
                  <a:pt x="666044" y="327378"/>
                  <a:pt x="699911" y="392289"/>
                  <a:pt x="719667" y="434622"/>
                </a:cubicBezTo>
                <a:cubicBezTo>
                  <a:pt x="739423" y="476955"/>
                  <a:pt x="746478" y="506588"/>
                  <a:pt x="753534" y="536222"/>
                </a:cubicBezTo>
              </a:path>
            </a:pathLst>
          </a:custGeom>
          <a:ln>
            <a:solidFill>
              <a:srgbClr val="0000FF"/>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defPPr>
              <a:defRPr lang="ja-JP"/>
            </a:defPPr>
            <a:lvl1pPr algn="l" rtl="0" fontAlgn="base">
              <a:spcBef>
                <a:spcPct val="0"/>
              </a:spcBef>
              <a:spcAft>
                <a:spcPct val="0"/>
              </a:spcAft>
              <a:defRPr kumimoji="1" sz="2400" kern="1200">
                <a:solidFill>
                  <a:schemeClr val="tx1"/>
                </a:solidFill>
                <a:latin typeface="+mn-lt"/>
                <a:ea typeface="+mn-ea"/>
                <a:cs typeface="+mn-cs"/>
              </a:defRPr>
            </a:lvl1pPr>
            <a:lvl2pPr marL="457200" algn="l" rtl="0" fontAlgn="base">
              <a:spcBef>
                <a:spcPct val="0"/>
              </a:spcBef>
              <a:spcAft>
                <a:spcPct val="0"/>
              </a:spcAft>
              <a:defRPr kumimoji="1" sz="2400" kern="1200">
                <a:solidFill>
                  <a:schemeClr val="tx1"/>
                </a:solidFill>
                <a:latin typeface="+mn-lt"/>
                <a:ea typeface="+mn-ea"/>
                <a:cs typeface="+mn-cs"/>
              </a:defRPr>
            </a:lvl2pPr>
            <a:lvl3pPr marL="914400" algn="l" rtl="0" fontAlgn="base">
              <a:spcBef>
                <a:spcPct val="0"/>
              </a:spcBef>
              <a:spcAft>
                <a:spcPct val="0"/>
              </a:spcAft>
              <a:defRPr kumimoji="1" sz="2400" kern="1200">
                <a:solidFill>
                  <a:schemeClr val="tx1"/>
                </a:solidFill>
                <a:latin typeface="+mn-lt"/>
                <a:ea typeface="+mn-ea"/>
                <a:cs typeface="+mn-cs"/>
              </a:defRPr>
            </a:lvl3pPr>
            <a:lvl4pPr marL="1371600" algn="l" rtl="0" fontAlgn="base">
              <a:spcBef>
                <a:spcPct val="0"/>
              </a:spcBef>
              <a:spcAft>
                <a:spcPct val="0"/>
              </a:spcAft>
              <a:defRPr kumimoji="1" sz="2400" kern="1200">
                <a:solidFill>
                  <a:schemeClr val="tx1"/>
                </a:solidFill>
                <a:latin typeface="+mn-lt"/>
                <a:ea typeface="+mn-ea"/>
                <a:cs typeface="+mn-cs"/>
              </a:defRPr>
            </a:lvl4pPr>
            <a:lvl5pPr marL="1828800" algn="l" rtl="0" fontAlgn="base">
              <a:spcBef>
                <a:spcPct val="0"/>
              </a:spcBef>
              <a:spcAft>
                <a:spcPct val="0"/>
              </a:spcAft>
              <a:defRPr kumimoji="1" sz="2400" kern="1200">
                <a:solidFill>
                  <a:schemeClr val="tx1"/>
                </a:solidFill>
                <a:latin typeface="+mn-lt"/>
                <a:ea typeface="+mn-ea"/>
                <a:cs typeface="+mn-cs"/>
              </a:defRPr>
            </a:lvl5pPr>
            <a:lvl6pPr marL="2286000" algn="l" defTabSz="457200" rtl="0" eaLnBrk="1" latinLnBrk="0" hangingPunct="1">
              <a:defRPr kumimoji="1" sz="2400" kern="1200">
                <a:solidFill>
                  <a:schemeClr val="tx1"/>
                </a:solidFill>
                <a:latin typeface="+mn-lt"/>
                <a:ea typeface="+mn-ea"/>
                <a:cs typeface="+mn-cs"/>
              </a:defRPr>
            </a:lvl6pPr>
            <a:lvl7pPr marL="2743200" algn="l" defTabSz="457200" rtl="0" eaLnBrk="1" latinLnBrk="0" hangingPunct="1">
              <a:defRPr kumimoji="1" sz="2400" kern="1200">
                <a:solidFill>
                  <a:schemeClr val="tx1"/>
                </a:solidFill>
                <a:latin typeface="+mn-lt"/>
                <a:ea typeface="+mn-ea"/>
                <a:cs typeface="+mn-cs"/>
              </a:defRPr>
            </a:lvl7pPr>
            <a:lvl8pPr marL="3200400" algn="l" defTabSz="457200" rtl="0" eaLnBrk="1" latinLnBrk="0" hangingPunct="1">
              <a:defRPr kumimoji="1" sz="2400" kern="1200">
                <a:solidFill>
                  <a:schemeClr val="tx1"/>
                </a:solidFill>
                <a:latin typeface="+mn-lt"/>
                <a:ea typeface="+mn-ea"/>
                <a:cs typeface="+mn-cs"/>
              </a:defRPr>
            </a:lvl8pPr>
            <a:lvl9pPr marL="3657600" algn="l" defTabSz="457200" rtl="0" eaLnBrk="1" latinLnBrk="0" hangingPunct="1">
              <a:defRPr kumimoji="1" sz="2400" kern="1200">
                <a:solidFill>
                  <a:schemeClr val="tx1"/>
                </a:solidFill>
                <a:latin typeface="+mn-lt"/>
                <a:ea typeface="+mn-ea"/>
                <a:cs typeface="+mn-cs"/>
              </a:defRPr>
            </a:lvl9pPr>
          </a:lstStyle>
          <a:p>
            <a:pPr algn="ctr"/>
            <a:endParaRPr lang="ja-JP" altLang="en-US" sz="1400" b="1">
              <a:latin typeface="Arial" charset="0"/>
              <a:ea typeface="ＭＳ Ｐゴシック" charset="0"/>
              <a:cs typeface="ＭＳ Ｐゴシック" charset="0"/>
            </a:endParaRPr>
          </a:p>
        </p:txBody>
      </p:sp>
      <p:sp>
        <p:nvSpPr>
          <p:cNvPr id="14" name="フリーフォーム 13"/>
          <p:cNvSpPr/>
          <p:nvPr/>
        </p:nvSpPr>
        <p:spPr>
          <a:xfrm rot="660000" flipV="1">
            <a:off x="3006163" y="5041057"/>
            <a:ext cx="1004172" cy="288925"/>
          </a:xfrm>
          <a:custGeom>
            <a:avLst/>
            <a:gdLst>
              <a:gd name="connsiteX0" fmla="*/ 812800 w 812800"/>
              <a:gd name="connsiteY0" fmla="*/ 287866 h 287866"/>
              <a:gd name="connsiteX1" fmla="*/ 795866 w 812800"/>
              <a:gd name="connsiteY1" fmla="*/ 194733 h 287866"/>
              <a:gd name="connsiteX2" fmla="*/ 795866 w 812800"/>
              <a:gd name="connsiteY2" fmla="*/ 118533 h 287866"/>
              <a:gd name="connsiteX3" fmla="*/ 753533 w 812800"/>
              <a:gd name="connsiteY3" fmla="*/ 84666 h 287866"/>
              <a:gd name="connsiteX4" fmla="*/ 651933 w 812800"/>
              <a:gd name="connsiteY4" fmla="*/ 59266 h 287866"/>
              <a:gd name="connsiteX5" fmla="*/ 338666 w 812800"/>
              <a:gd name="connsiteY5" fmla="*/ 33866 h 287866"/>
              <a:gd name="connsiteX6" fmla="*/ 0 w 812800"/>
              <a:gd name="connsiteY6" fmla="*/ 0 h 28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 h="287866">
                <a:moveTo>
                  <a:pt x="812800" y="287866"/>
                </a:moveTo>
                <a:cubicBezTo>
                  <a:pt x="805744" y="255410"/>
                  <a:pt x="798688" y="222955"/>
                  <a:pt x="795866" y="194733"/>
                </a:cubicBezTo>
                <a:cubicBezTo>
                  <a:pt x="793044" y="166511"/>
                  <a:pt x="802922" y="136878"/>
                  <a:pt x="795866" y="118533"/>
                </a:cubicBezTo>
                <a:cubicBezTo>
                  <a:pt x="788811" y="100189"/>
                  <a:pt x="777522" y="94544"/>
                  <a:pt x="753533" y="84666"/>
                </a:cubicBezTo>
                <a:cubicBezTo>
                  <a:pt x="729544" y="74788"/>
                  <a:pt x="721077" y="67733"/>
                  <a:pt x="651933" y="59266"/>
                </a:cubicBezTo>
                <a:cubicBezTo>
                  <a:pt x="582789" y="50799"/>
                  <a:pt x="338666" y="33866"/>
                  <a:pt x="338666" y="33866"/>
                </a:cubicBezTo>
                <a:lnTo>
                  <a:pt x="0" y="0"/>
                </a:lnTo>
              </a:path>
            </a:pathLst>
          </a:custGeom>
          <a:ln>
            <a:solidFill>
              <a:srgbClr val="0000FF"/>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defPPr>
              <a:defRPr lang="ja-JP"/>
            </a:defPPr>
            <a:lvl1pPr algn="l" rtl="0" fontAlgn="base">
              <a:spcBef>
                <a:spcPct val="0"/>
              </a:spcBef>
              <a:spcAft>
                <a:spcPct val="0"/>
              </a:spcAft>
              <a:defRPr kumimoji="1" sz="2400" kern="1200">
                <a:solidFill>
                  <a:schemeClr val="tx1"/>
                </a:solidFill>
                <a:latin typeface="+mn-lt"/>
                <a:ea typeface="+mn-ea"/>
                <a:cs typeface="+mn-cs"/>
              </a:defRPr>
            </a:lvl1pPr>
            <a:lvl2pPr marL="457200" algn="l" rtl="0" fontAlgn="base">
              <a:spcBef>
                <a:spcPct val="0"/>
              </a:spcBef>
              <a:spcAft>
                <a:spcPct val="0"/>
              </a:spcAft>
              <a:defRPr kumimoji="1" sz="2400" kern="1200">
                <a:solidFill>
                  <a:schemeClr val="tx1"/>
                </a:solidFill>
                <a:latin typeface="+mn-lt"/>
                <a:ea typeface="+mn-ea"/>
                <a:cs typeface="+mn-cs"/>
              </a:defRPr>
            </a:lvl2pPr>
            <a:lvl3pPr marL="914400" algn="l" rtl="0" fontAlgn="base">
              <a:spcBef>
                <a:spcPct val="0"/>
              </a:spcBef>
              <a:spcAft>
                <a:spcPct val="0"/>
              </a:spcAft>
              <a:defRPr kumimoji="1" sz="2400" kern="1200">
                <a:solidFill>
                  <a:schemeClr val="tx1"/>
                </a:solidFill>
                <a:latin typeface="+mn-lt"/>
                <a:ea typeface="+mn-ea"/>
                <a:cs typeface="+mn-cs"/>
              </a:defRPr>
            </a:lvl3pPr>
            <a:lvl4pPr marL="1371600" algn="l" rtl="0" fontAlgn="base">
              <a:spcBef>
                <a:spcPct val="0"/>
              </a:spcBef>
              <a:spcAft>
                <a:spcPct val="0"/>
              </a:spcAft>
              <a:defRPr kumimoji="1" sz="2400" kern="1200">
                <a:solidFill>
                  <a:schemeClr val="tx1"/>
                </a:solidFill>
                <a:latin typeface="+mn-lt"/>
                <a:ea typeface="+mn-ea"/>
                <a:cs typeface="+mn-cs"/>
              </a:defRPr>
            </a:lvl4pPr>
            <a:lvl5pPr marL="1828800" algn="l" rtl="0" fontAlgn="base">
              <a:spcBef>
                <a:spcPct val="0"/>
              </a:spcBef>
              <a:spcAft>
                <a:spcPct val="0"/>
              </a:spcAft>
              <a:defRPr kumimoji="1" sz="2400" kern="1200">
                <a:solidFill>
                  <a:schemeClr val="tx1"/>
                </a:solidFill>
                <a:latin typeface="+mn-lt"/>
                <a:ea typeface="+mn-ea"/>
                <a:cs typeface="+mn-cs"/>
              </a:defRPr>
            </a:lvl5pPr>
            <a:lvl6pPr marL="2286000" algn="l" defTabSz="457200" rtl="0" eaLnBrk="1" latinLnBrk="0" hangingPunct="1">
              <a:defRPr kumimoji="1" sz="2400" kern="1200">
                <a:solidFill>
                  <a:schemeClr val="tx1"/>
                </a:solidFill>
                <a:latin typeface="+mn-lt"/>
                <a:ea typeface="+mn-ea"/>
                <a:cs typeface="+mn-cs"/>
              </a:defRPr>
            </a:lvl6pPr>
            <a:lvl7pPr marL="2743200" algn="l" defTabSz="457200" rtl="0" eaLnBrk="1" latinLnBrk="0" hangingPunct="1">
              <a:defRPr kumimoji="1" sz="2400" kern="1200">
                <a:solidFill>
                  <a:schemeClr val="tx1"/>
                </a:solidFill>
                <a:latin typeface="+mn-lt"/>
                <a:ea typeface="+mn-ea"/>
                <a:cs typeface="+mn-cs"/>
              </a:defRPr>
            </a:lvl7pPr>
            <a:lvl8pPr marL="3200400" algn="l" defTabSz="457200" rtl="0" eaLnBrk="1" latinLnBrk="0" hangingPunct="1">
              <a:defRPr kumimoji="1" sz="2400" kern="1200">
                <a:solidFill>
                  <a:schemeClr val="tx1"/>
                </a:solidFill>
                <a:latin typeface="+mn-lt"/>
                <a:ea typeface="+mn-ea"/>
                <a:cs typeface="+mn-cs"/>
              </a:defRPr>
            </a:lvl8pPr>
            <a:lvl9pPr marL="3657600" algn="l" defTabSz="457200" rtl="0" eaLnBrk="1" latinLnBrk="0" hangingPunct="1">
              <a:defRPr kumimoji="1" sz="2400" kern="1200">
                <a:solidFill>
                  <a:schemeClr val="tx1"/>
                </a:solidFill>
                <a:latin typeface="+mn-lt"/>
                <a:ea typeface="+mn-ea"/>
                <a:cs typeface="+mn-cs"/>
              </a:defRPr>
            </a:lvl9pPr>
          </a:lstStyle>
          <a:p>
            <a:pPr algn="ctr"/>
            <a:endParaRPr lang="ja-JP" altLang="en-US" sz="1400" b="1">
              <a:latin typeface="Arial" charset="0"/>
              <a:ea typeface="ＭＳ Ｐゴシック" charset="0"/>
              <a:cs typeface="ＭＳ Ｐゴシック" charset="0"/>
            </a:endParaRPr>
          </a:p>
        </p:txBody>
      </p:sp>
      <p:sp>
        <p:nvSpPr>
          <p:cNvPr id="15" name="フリーフォーム 14"/>
          <p:cNvSpPr/>
          <p:nvPr/>
        </p:nvSpPr>
        <p:spPr>
          <a:xfrm rot="720000" flipV="1">
            <a:off x="85725" y="4692743"/>
            <a:ext cx="515938" cy="365125"/>
          </a:xfrm>
          <a:custGeom>
            <a:avLst/>
            <a:gdLst>
              <a:gd name="connsiteX0" fmla="*/ 517173 w 517173"/>
              <a:gd name="connsiteY0" fmla="*/ 261055 h 364066"/>
              <a:gd name="connsiteX1" fmla="*/ 381706 w 517173"/>
              <a:gd name="connsiteY1" fmla="*/ 244122 h 364066"/>
              <a:gd name="connsiteX2" fmla="*/ 335139 w 517173"/>
              <a:gd name="connsiteY2" fmla="*/ 252589 h 364066"/>
              <a:gd name="connsiteX3" fmla="*/ 305506 w 517173"/>
              <a:gd name="connsiteY3" fmla="*/ 282222 h 364066"/>
              <a:gd name="connsiteX4" fmla="*/ 280106 w 517173"/>
              <a:gd name="connsiteY4" fmla="*/ 320322 h 364066"/>
              <a:gd name="connsiteX5" fmla="*/ 233539 w 517173"/>
              <a:gd name="connsiteY5" fmla="*/ 354189 h 364066"/>
              <a:gd name="connsiteX6" fmla="*/ 170039 w 517173"/>
              <a:gd name="connsiteY6" fmla="*/ 362655 h 364066"/>
              <a:gd name="connsiteX7" fmla="*/ 93839 w 517173"/>
              <a:gd name="connsiteY7" fmla="*/ 345722 h 364066"/>
              <a:gd name="connsiteX8" fmla="*/ 34573 w 517173"/>
              <a:gd name="connsiteY8" fmla="*/ 299155 h 364066"/>
              <a:gd name="connsiteX9" fmla="*/ 4939 w 517173"/>
              <a:gd name="connsiteY9" fmla="*/ 239889 h 364066"/>
              <a:gd name="connsiteX10" fmla="*/ 4939 w 517173"/>
              <a:gd name="connsiteY10" fmla="*/ 172155 h 364066"/>
              <a:gd name="connsiteX11" fmla="*/ 21873 w 517173"/>
              <a:gd name="connsiteY11" fmla="*/ 112889 h 364066"/>
              <a:gd name="connsiteX12" fmla="*/ 51506 w 517173"/>
              <a:gd name="connsiteY12" fmla="*/ 70555 h 364066"/>
              <a:gd name="connsiteX13" fmla="*/ 106539 w 517173"/>
              <a:gd name="connsiteY13" fmla="*/ 32455 h 364066"/>
              <a:gd name="connsiteX14" fmla="*/ 208139 w 517173"/>
              <a:gd name="connsiteY14" fmla="*/ 7055 h 364066"/>
              <a:gd name="connsiteX15" fmla="*/ 322439 w 517173"/>
              <a:gd name="connsiteY15" fmla="*/ 2822 h 364066"/>
              <a:gd name="connsiteX16" fmla="*/ 491773 w 517173"/>
              <a:gd name="connsiteY16" fmla="*/ 23989 h 36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7173" h="364066">
                <a:moveTo>
                  <a:pt x="517173" y="261055"/>
                </a:moveTo>
                <a:cubicBezTo>
                  <a:pt x="464609" y="253294"/>
                  <a:pt x="412045" y="245533"/>
                  <a:pt x="381706" y="244122"/>
                </a:cubicBezTo>
                <a:cubicBezTo>
                  <a:pt x="351367" y="242711"/>
                  <a:pt x="347839" y="246239"/>
                  <a:pt x="335139" y="252589"/>
                </a:cubicBezTo>
                <a:cubicBezTo>
                  <a:pt x="322439" y="258939"/>
                  <a:pt x="314678" y="270933"/>
                  <a:pt x="305506" y="282222"/>
                </a:cubicBezTo>
                <a:cubicBezTo>
                  <a:pt x="296334" y="293511"/>
                  <a:pt x="292100" y="308328"/>
                  <a:pt x="280106" y="320322"/>
                </a:cubicBezTo>
                <a:cubicBezTo>
                  <a:pt x="268112" y="332316"/>
                  <a:pt x="251884" y="347134"/>
                  <a:pt x="233539" y="354189"/>
                </a:cubicBezTo>
                <a:cubicBezTo>
                  <a:pt x="215195" y="361245"/>
                  <a:pt x="193322" y="364066"/>
                  <a:pt x="170039" y="362655"/>
                </a:cubicBezTo>
                <a:cubicBezTo>
                  <a:pt x="146756" y="361244"/>
                  <a:pt x="116417" y="356305"/>
                  <a:pt x="93839" y="345722"/>
                </a:cubicBezTo>
                <a:cubicBezTo>
                  <a:pt x="71261" y="335139"/>
                  <a:pt x="49390" y="316794"/>
                  <a:pt x="34573" y="299155"/>
                </a:cubicBezTo>
                <a:cubicBezTo>
                  <a:pt x="19756" y="281516"/>
                  <a:pt x="9878" y="261056"/>
                  <a:pt x="4939" y="239889"/>
                </a:cubicBezTo>
                <a:cubicBezTo>
                  <a:pt x="0" y="218722"/>
                  <a:pt x="2117" y="193322"/>
                  <a:pt x="4939" y="172155"/>
                </a:cubicBezTo>
                <a:cubicBezTo>
                  <a:pt x="7761" y="150988"/>
                  <a:pt x="14112" y="129822"/>
                  <a:pt x="21873" y="112889"/>
                </a:cubicBezTo>
                <a:cubicBezTo>
                  <a:pt x="29634" y="95956"/>
                  <a:pt x="37395" y="83961"/>
                  <a:pt x="51506" y="70555"/>
                </a:cubicBezTo>
                <a:cubicBezTo>
                  <a:pt x="65617" y="57149"/>
                  <a:pt x="80434" y="43038"/>
                  <a:pt x="106539" y="32455"/>
                </a:cubicBezTo>
                <a:cubicBezTo>
                  <a:pt x="132644" y="21872"/>
                  <a:pt x="172156" y="11994"/>
                  <a:pt x="208139" y="7055"/>
                </a:cubicBezTo>
                <a:cubicBezTo>
                  <a:pt x="244122" y="2116"/>
                  <a:pt x="275167" y="0"/>
                  <a:pt x="322439" y="2822"/>
                </a:cubicBezTo>
                <a:cubicBezTo>
                  <a:pt x="369711" y="5644"/>
                  <a:pt x="430742" y="14816"/>
                  <a:pt x="491773" y="23989"/>
                </a:cubicBezTo>
              </a:path>
            </a:pathLst>
          </a:custGeom>
          <a:ln>
            <a:solidFill>
              <a:srgbClr val="0000FF"/>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defPPr>
              <a:defRPr lang="ja-JP"/>
            </a:defPPr>
            <a:lvl1pPr algn="l" rtl="0" fontAlgn="base">
              <a:spcBef>
                <a:spcPct val="0"/>
              </a:spcBef>
              <a:spcAft>
                <a:spcPct val="0"/>
              </a:spcAft>
              <a:defRPr kumimoji="1" sz="2400" kern="1200">
                <a:solidFill>
                  <a:schemeClr val="tx1"/>
                </a:solidFill>
                <a:latin typeface="+mn-lt"/>
                <a:ea typeface="+mn-ea"/>
                <a:cs typeface="+mn-cs"/>
              </a:defRPr>
            </a:lvl1pPr>
            <a:lvl2pPr marL="457200" algn="l" rtl="0" fontAlgn="base">
              <a:spcBef>
                <a:spcPct val="0"/>
              </a:spcBef>
              <a:spcAft>
                <a:spcPct val="0"/>
              </a:spcAft>
              <a:defRPr kumimoji="1" sz="2400" kern="1200">
                <a:solidFill>
                  <a:schemeClr val="tx1"/>
                </a:solidFill>
                <a:latin typeface="+mn-lt"/>
                <a:ea typeface="+mn-ea"/>
                <a:cs typeface="+mn-cs"/>
              </a:defRPr>
            </a:lvl2pPr>
            <a:lvl3pPr marL="914400" algn="l" rtl="0" fontAlgn="base">
              <a:spcBef>
                <a:spcPct val="0"/>
              </a:spcBef>
              <a:spcAft>
                <a:spcPct val="0"/>
              </a:spcAft>
              <a:defRPr kumimoji="1" sz="2400" kern="1200">
                <a:solidFill>
                  <a:schemeClr val="tx1"/>
                </a:solidFill>
                <a:latin typeface="+mn-lt"/>
                <a:ea typeface="+mn-ea"/>
                <a:cs typeface="+mn-cs"/>
              </a:defRPr>
            </a:lvl3pPr>
            <a:lvl4pPr marL="1371600" algn="l" rtl="0" fontAlgn="base">
              <a:spcBef>
                <a:spcPct val="0"/>
              </a:spcBef>
              <a:spcAft>
                <a:spcPct val="0"/>
              </a:spcAft>
              <a:defRPr kumimoji="1" sz="2400" kern="1200">
                <a:solidFill>
                  <a:schemeClr val="tx1"/>
                </a:solidFill>
                <a:latin typeface="+mn-lt"/>
                <a:ea typeface="+mn-ea"/>
                <a:cs typeface="+mn-cs"/>
              </a:defRPr>
            </a:lvl4pPr>
            <a:lvl5pPr marL="1828800" algn="l" rtl="0" fontAlgn="base">
              <a:spcBef>
                <a:spcPct val="0"/>
              </a:spcBef>
              <a:spcAft>
                <a:spcPct val="0"/>
              </a:spcAft>
              <a:defRPr kumimoji="1" sz="2400" kern="1200">
                <a:solidFill>
                  <a:schemeClr val="tx1"/>
                </a:solidFill>
                <a:latin typeface="+mn-lt"/>
                <a:ea typeface="+mn-ea"/>
                <a:cs typeface="+mn-cs"/>
              </a:defRPr>
            </a:lvl5pPr>
            <a:lvl6pPr marL="2286000" algn="l" defTabSz="457200" rtl="0" eaLnBrk="1" latinLnBrk="0" hangingPunct="1">
              <a:defRPr kumimoji="1" sz="2400" kern="1200">
                <a:solidFill>
                  <a:schemeClr val="tx1"/>
                </a:solidFill>
                <a:latin typeface="+mn-lt"/>
                <a:ea typeface="+mn-ea"/>
                <a:cs typeface="+mn-cs"/>
              </a:defRPr>
            </a:lvl6pPr>
            <a:lvl7pPr marL="2743200" algn="l" defTabSz="457200" rtl="0" eaLnBrk="1" latinLnBrk="0" hangingPunct="1">
              <a:defRPr kumimoji="1" sz="2400" kern="1200">
                <a:solidFill>
                  <a:schemeClr val="tx1"/>
                </a:solidFill>
                <a:latin typeface="+mn-lt"/>
                <a:ea typeface="+mn-ea"/>
                <a:cs typeface="+mn-cs"/>
              </a:defRPr>
            </a:lvl7pPr>
            <a:lvl8pPr marL="3200400" algn="l" defTabSz="457200" rtl="0" eaLnBrk="1" latinLnBrk="0" hangingPunct="1">
              <a:defRPr kumimoji="1" sz="2400" kern="1200">
                <a:solidFill>
                  <a:schemeClr val="tx1"/>
                </a:solidFill>
                <a:latin typeface="+mn-lt"/>
                <a:ea typeface="+mn-ea"/>
                <a:cs typeface="+mn-cs"/>
              </a:defRPr>
            </a:lvl8pPr>
            <a:lvl9pPr marL="3657600" algn="l" defTabSz="457200" rtl="0" eaLnBrk="1" latinLnBrk="0" hangingPunct="1">
              <a:defRPr kumimoji="1" sz="2400" kern="1200">
                <a:solidFill>
                  <a:schemeClr val="tx1"/>
                </a:solidFill>
                <a:latin typeface="+mn-lt"/>
                <a:ea typeface="+mn-ea"/>
                <a:cs typeface="+mn-cs"/>
              </a:defRPr>
            </a:lvl9pPr>
          </a:lstStyle>
          <a:p>
            <a:pPr algn="ctr"/>
            <a:endParaRPr lang="ja-JP" altLang="en-US" sz="1400" b="1">
              <a:latin typeface="Arial" charset="0"/>
              <a:ea typeface="ＭＳ Ｐゴシック" charset="0"/>
              <a:cs typeface="ＭＳ Ｐゴシック" charset="0"/>
            </a:endParaRPr>
          </a:p>
        </p:txBody>
      </p:sp>
      <p:sp>
        <p:nvSpPr>
          <p:cNvPr id="16" name="フリーフォーム 15"/>
          <p:cNvSpPr/>
          <p:nvPr/>
        </p:nvSpPr>
        <p:spPr>
          <a:xfrm rot="720000" flipV="1">
            <a:off x="3229902" y="5209430"/>
            <a:ext cx="1100019" cy="396321"/>
          </a:xfrm>
          <a:custGeom>
            <a:avLst/>
            <a:gdLst>
              <a:gd name="connsiteX0" fmla="*/ 0 w 1532467"/>
              <a:gd name="connsiteY0" fmla="*/ 0 h 715433"/>
              <a:gd name="connsiteX1" fmla="*/ 334433 w 1532467"/>
              <a:gd name="connsiteY1" fmla="*/ 42333 h 715433"/>
              <a:gd name="connsiteX2" fmla="*/ 660400 w 1532467"/>
              <a:gd name="connsiteY2" fmla="*/ 80433 h 715433"/>
              <a:gd name="connsiteX3" fmla="*/ 922867 w 1532467"/>
              <a:gd name="connsiteY3" fmla="*/ 110067 h 715433"/>
              <a:gd name="connsiteX4" fmla="*/ 1159933 w 1532467"/>
              <a:gd name="connsiteY4" fmla="*/ 139700 h 715433"/>
              <a:gd name="connsiteX5" fmla="*/ 1240367 w 1532467"/>
              <a:gd name="connsiteY5" fmla="*/ 160867 h 715433"/>
              <a:gd name="connsiteX6" fmla="*/ 1316567 w 1532467"/>
              <a:gd name="connsiteY6" fmla="*/ 190500 h 715433"/>
              <a:gd name="connsiteX7" fmla="*/ 1367367 w 1532467"/>
              <a:gd name="connsiteY7" fmla="*/ 270933 h 715433"/>
              <a:gd name="connsiteX8" fmla="*/ 1384300 w 1532467"/>
              <a:gd name="connsiteY8" fmla="*/ 364067 h 715433"/>
              <a:gd name="connsiteX9" fmla="*/ 1405467 w 1532467"/>
              <a:gd name="connsiteY9" fmla="*/ 495300 h 715433"/>
              <a:gd name="connsiteX10" fmla="*/ 1430867 w 1532467"/>
              <a:gd name="connsiteY10" fmla="*/ 579967 h 715433"/>
              <a:gd name="connsiteX11" fmla="*/ 1532467 w 1532467"/>
              <a:gd name="connsiteY11" fmla="*/ 715433 h 715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2467" h="715433">
                <a:moveTo>
                  <a:pt x="0" y="0"/>
                </a:moveTo>
                <a:lnTo>
                  <a:pt x="334433" y="42333"/>
                </a:lnTo>
                <a:lnTo>
                  <a:pt x="660400" y="80433"/>
                </a:lnTo>
                <a:lnTo>
                  <a:pt x="922867" y="110067"/>
                </a:lnTo>
                <a:cubicBezTo>
                  <a:pt x="1006123" y="119945"/>
                  <a:pt x="1107016" y="131233"/>
                  <a:pt x="1159933" y="139700"/>
                </a:cubicBezTo>
                <a:cubicBezTo>
                  <a:pt x="1212850" y="148167"/>
                  <a:pt x="1214261" y="152400"/>
                  <a:pt x="1240367" y="160867"/>
                </a:cubicBezTo>
                <a:cubicBezTo>
                  <a:pt x="1266473" y="169334"/>
                  <a:pt x="1295400" y="172156"/>
                  <a:pt x="1316567" y="190500"/>
                </a:cubicBezTo>
                <a:cubicBezTo>
                  <a:pt x="1337734" y="208844"/>
                  <a:pt x="1356078" y="242005"/>
                  <a:pt x="1367367" y="270933"/>
                </a:cubicBezTo>
                <a:cubicBezTo>
                  <a:pt x="1378656" y="299861"/>
                  <a:pt x="1377950" y="326673"/>
                  <a:pt x="1384300" y="364067"/>
                </a:cubicBezTo>
                <a:cubicBezTo>
                  <a:pt x="1390650" y="401461"/>
                  <a:pt x="1397706" y="459317"/>
                  <a:pt x="1405467" y="495300"/>
                </a:cubicBezTo>
                <a:cubicBezTo>
                  <a:pt x="1413228" y="531283"/>
                  <a:pt x="1409700" y="543278"/>
                  <a:pt x="1430867" y="579967"/>
                </a:cubicBezTo>
                <a:cubicBezTo>
                  <a:pt x="1452034" y="616656"/>
                  <a:pt x="1492250" y="666044"/>
                  <a:pt x="1532467" y="715433"/>
                </a:cubicBezTo>
              </a:path>
            </a:pathLst>
          </a:cu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defPPr>
              <a:defRPr lang="ja-JP"/>
            </a:defPPr>
            <a:lvl1pPr algn="l" rtl="0" fontAlgn="base">
              <a:spcBef>
                <a:spcPct val="0"/>
              </a:spcBef>
              <a:spcAft>
                <a:spcPct val="0"/>
              </a:spcAft>
              <a:defRPr kumimoji="1" sz="2400" kern="1200">
                <a:solidFill>
                  <a:schemeClr val="tx1"/>
                </a:solidFill>
                <a:latin typeface="+mn-lt"/>
                <a:ea typeface="+mn-ea"/>
                <a:cs typeface="+mn-cs"/>
              </a:defRPr>
            </a:lvl1pPr>
            <a:lvl2pPr marL="457200" algn="l" rtl="0" fontAlgn="base">
              <a:spcBef>
                <a:spcPct val="0"/>
              </a:spcBef>
              <a:spcAft>
                <a:spcPct val="0"/>
              </a:spcAft>
              <a:defRPr kumimoji="1" sz="2400" kern="1200">
                <a:solidFill>
                  <a:schemeClr val="tx1"/>
                </a:solidFill>
                <a:latin typeface="+mn-lt"/>
                <a:ea typeface="+mn-ea"/>
                <a:cs typeface="+mn-cs"/>
              </a:defRPr>
            </a:lvl2pPr>
            <a:lvl3pPr marL="914400" algn="l" rtl="0" fontAlgn="base">
              <a:spcBef>
                <a:spcPct val="0"/>
              </a:spcBef>
              <a:spcAft>
                <a:spcPct val="0"/>
              </a:spcAft>
              <a:defRPr kumimoji="1" sz="2400" kern="1200">
                <a:solidFill>
                  <a:schemeClr val="tx1"/>
                </a:solidFill>
                <a:latin typeface="+mn-lt"/>
                <a:ea typeface="+mn-ea"/>
                <a:cs typeface="+mn-cs"/>
              </a:defRPr>
            </a:lvl3pPr>
            <a:lvl4pPr marL="1371600" algn="l" rtl="0" fontAlgn="base">
              <a:spcBef>
                <a:spcPct val="0"/>
              </a:spcBef>
              <a:spcAft>
                <a:spcPct val="0"/>
              </a:spcAft>
              <a:defRPr kumimoji="1" sz="2400" kern="1200">
                <a:solidFill>
                  <a:schemeClr val="tx1"/>
                </a:solidFill>
                <a:latin typeface="+mn-lt"/>
                <a:ea typeface="+mn-ea"/>
                <a:cs typeface="+mn-cs"/>
              </a:defRPr>
            </a:lvl4pPr>
            <a:lvl5pPr marL="1828800" algn="l" rtl="0" fontAlgn="base">
              <a:spcBef>
                <a:spcPct val="0"/>
              </a:spcBef>
              <a:spcAft>
                <a:spcPct val="0"/>
              </a:spcAft>
              <a:defRPr kumimoji="1" sz="2400" kern="1200">
                <a:solidFill>
                  <a:schemeClr val="tx1"/>
                </a:solidFill>
                <a:latin typeface="+mn-lt"/>
                <a:ea typeface="+mn-ea"/>
                <a:cs typeface="+mn-cs"/>
              </a:defRPr>
            </a:lvl5pPr>
            <a:lvl6pPr marL="2286000" algn="l" defTabSz="457200" rtl="0" eaLnBrk="1" latinLnBrk="0" hangingPunct="1">
              <a:defRPr kumimoji="1" sz="2400" kern="1200">
                <a:solidFill>
                  <a:schemeClr val="tx1"/>
                </a:solidFill>
                <a:latin typeface="+mn-lt"/>
                <a:ea typeface="+mn-ea"/>
                <a:cs typeface="+mn-cs"/>
              </a:defRPr>
            </a:lvl6pPr>
            <a:lvl7pPr marL="2743200" algn="l" defTabSz="457200" rtl="0" eaLnBrk="1" latinLnBrk="0" hangingPunct="1">
              <a:defRPr kumimoji="1" sz="2400" kern="1200">
                <a:solidFill>
                  <a:schemeClr val="tx1"/>
                </a:solidFill>
                <a:latin typeface="+mn-lt"/>
                <a:ea typeface="+mn-ea"/>
                <a:cs typeface="+mn-cs"/>
              </a:defRPr>
            </a:lvl7pPr>
            <a:lvl8pPr marL="3200400" algn="l" defTabSz="457200" rtl="0" eaLnBrk="1" latinLnBrk="0" hangingPunct="1">
              <a:defRPr kumimoji="1" sz="2400" kern="1200">
                <a:solidFill>
                  <a:schemeClr val="tx1"/>
                </a:solidFill>
                <a:latin typeface="+mn-lt"/>
                <a:ea typeface="+mn-ea"/>
                <a:cs typeface="+mn-cs"/>
              </a:defRPr>
            </a:lvl8pPr>
            <a:lvl9pPr marL="3657600" algn="l" defTabSz="457200" rtl="0" eaLnBrk="1" latinLnBrk="0" hangingPunct="1">
              <a:defRPr kumimoji="1" sz="2400" kern="1200">
                <a:solidFill>
                  <a:schemeClr val="tx1"/>
                </a:solidFill>
                <a:latin typeface="+mn-lt"/>
                <a:ea typeface="+mn-ea"/>
                <a:cs typeface="+mn-cs"/>
              </a:defRPr>
            </a:lvl9pPr>
          </a:lstStyle>
          <a:p>
            <a:pPr algn="ctr"/>
            <a:endParaRPr lang="ja-JP" altLang="en-US" sz="1400" b="1">
              <a:latin typeface="Arial" charset="0"/>
              <a:ea typeface="ＭＳ Ｐゴシック" charset="0"/>
              <a:cs typeface="ＭＳ Ｐゴシック" charset="0"/>
            </a:endParaRPr>
          </a:p>
        </p:txBody>
      </p:sp>
      <p:sp>
        <p:nvSpPr>
          <p:cNvPr id="17" name="フリーフォーム 16"/>
          <p:cNvSpPr/>
          <p:nvPr/>
        </p:nvSpPr>
        <p:spPr>
          <a:xfrm>
            <a:off x="4788024" y="4947909"/>
            <a:ext cx="432048" cy="360040"/>
          </a:xfrm>
          <a:custGeom>
            <a:avLst/>
            <a:gdLst>
              <a:gd name="connsiteX0" fmla="*/ 0 w 1092200"/>
              <a:gd name="connsiteY0" fmla="*/ 503767 h 513645"/>
              <a:gd name="connsiteX1" fmla="*/ 270933 w 1092200"/>
              <a:gd name="connsiteY1" fmla="*/ 512234 h 513645"/>
              <a:gd name="connsiteX2" fmla="*/ 457200 w 1092200"/>
              <a:gd name="connsiteY2" fmla="*/ 512234 h 513645"/>
              <a:gd name="connsiteX3" fmla="*/ 579967 w 1092200"/>
              <a:gd name="connsiteY3" fmla="*/ 508000 h 513645"/>
              <a:gd name="connsiteX4" fmla="*/ 664633 w 1092200"/>
              <a:gd name="connsiteY4" fmla="*/ 486834 h 513645"/>
              <a:gd name="connsiteX5" fmla="*/ 749300 w 1092200"/>
              <a:gd name="connsiteY5" fmla="*/ 448734 h 513645"/>
              <a:gd name="connsiteX6" fmla="*/ 867833 w 1092200"/>
              <a:gd name="connsiteY6" fmla="*/ 376767 h 513645"/>
              <a:gd name="connsiteX7" fmla="*/ 956733 w 1092200"/>
              <a:gd name="connsiteY7" fmla="*/ 266700 h 513645"/>
              <a:gd name="connsiteX8" fmla="*/ 1028700 w 1092200"/>
              <a:gd name="connsiteY8" fmla="*/ 148167 h 513645"/>
              <a:gd name="connsiteX9" fmla="*/ 1092200 w 1092200"/>
              <a:gd name="connsiteY9" fmla="*/ 0 h 5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2200" h="513645">
                <a:moveTo>
                  <a:pt x="0" y="503767"/>
                </a:moveTo>
                <a:lnTo>
                  <a:pt x="270933" y="512234"/>
                </a:lnTo>
                <a:cubicBezTo>
                  <a:pt x="347133" y="513645"/>
                  <a:pt x="405694" y="512940"/>
                  <a:pt x="457200" y="512234"/>
                </a:cubicBezTo>
                <a:cubicBezTo>
                  <a:pt x="508706" y="511528"/>
                  <a:pt x="545395" y="512233"/>
                  <a:pt x="579967" y="508000"/>
                </a:cubicBezTo>
                <a:cubicBezTo>
                  <a:pt x="614539" y="503767"/>
                  <a:pt x="636411" y="496712"/>
                  <a:pt x="664633" y="486834"/>
                </a:cubicBezTo>
                <a:cubicBezTo>
                  <a:pt x="692855" y="476956"/>
                  <a:pt x="715433" y="467079"/>
                  <a:pt x="749300" y="448734"/>
                </a:cubicBezTo>
                <a:cubicBezTo>
                  <a:pt x="783167" y="430389"/>
                  <a:pt x="833261" y="407106"/>
                  <a:pt x="867833" y="376767"/>
                </a:cubicBezTo>
                <a:cubicBezTo>
                  <a:pt x="902405" y="346428"/>
                  <a:pt x="929922" y="304800"/>
                  <a:pt x="956733" y="266700"/>
                </a:cubicBezTo>
                <a:cubicBezTo>
                  <a:pt x="983544" y="228600"/>
                  <a:pt x="1006122" y="192617"/>
                  <a:pt x="1028700" y="148167"/>
                </a:cubicBezTo>
                <a:cubicBezTo>
                  <a:pt x="1051278" y="103717"/>
                  <a:pt x="1071739" y="51858"/>
                  <a:pt x="1092200" y="0"/>
                </a:cubicBezTo>
              </a:path>
            </a:pathLst>
          </a:cu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defPPr>
              <a:defRPr lang="ja-JP"/>
            </a:defPPr>
            <a:lvl1pPr algn="l" rtl="0" fontAlgn="base">
              <a:spcBef>
                <a:spcPct val="0"/>
              </a:spcBef>
              <a:spcAft>
                <a:spcPct val="0"/>
              </a:spcAft>
              <a:defRPr kumimoji="1" sz="2400" kern="1200">
                <a:solidFill>
                  <a:schemeClr val="tx1"/>
                </a:solidFill>
                <a:latin typeface="+mn-lt"/>
                <a:ea typeface="+mn-ea"/>
                <a:cs typeface="+mn-cs"/>
              </a:defRPr>
            </a:lvl1pPr>
            <a:lvl2pPr marL="457200" algn="l" rtl="0" fontAlgn="base">
              <a:spcBef>
                <a:spcPct val="0"/>
              </a:spcBef>
              <a:spcAft>
                <a:spcPct val="0"/>
              </a:spcAft>
              <a:defRPr kumimoji="1" sz="2400" kern="1200">
                <a:solidFill>
                  <a:schemeClr val="tx1"/>
                </a:solidFill>
                <a:latin typeface="+mn-lt"/>
                <a:ea typeface="+mn-ea"/>
                <a:cs typeface="+mn-cs"/>
              </a:defRPr>
            </a:lvl2pPr>
            <a:lvl3pPr marL="914400" algn="l" rtl="0" fontAlgn="base">
              <a:spcBef>
                <a:spcPct val="0"/>
              </a:spcBef>
              <a:spcAft>
                <a:spcPct val="0"/>
              </a:spcAft>
              <a:defRPr kumimoji="1" sz="2400" kern="1200">
                <a:solidFill>
                  <a:schemeClr val="tx1"/>
                </a:solidFill>
                <a:latin typeface="+mn-lt"/>
                <a:ea typeface="+mn-ea"/>
                <a:cs typeface="+mn-cs"/>
              </a:defRPr>
            </a:lvl3pPr>
            <a:lvl4pPr marL="1371600" algn="l" rtl="0" fontAlgn="base">
              <a:spcBef>
                <a:spcPct val="0"/>
              </a:spcBef>
              <a:spcAft>
                <a:spcPct val="0"/>
              </a:spcAft>
              <a:defRPr kumimoji="1" sz="2400" kern="1200">
                <a:solidFill>
                  <a:schemeClr val="tx1"/>
                </a:solidFill>
                <a:latin typeface="+mn-lt"/>
                <a:ea typeface="+mn-ea"/>
                <a:cs typeface="+mn-cs"/>
              </a:defRPr>
            </a:lvl4pPr>
            <a:lvl5pPr marL="1828800" algn="l" rtl="0" fontAlgn="base">
              <a:spcBef>
                <a:spcPct val="0"/>
              </a:spcBef>
              <a:spcAft>
                <a:spcPct val="0"/>
              </a:spcAft>
              <a:defRPr kumimoji="1" sz="2400" kern="1200">
                <a:solidFill>
                  <a:schemeClr val="tx1"/>
                </a:solidFill>
                <a:latin typeface="+mn-lt"/>
                <a:ea typeface="+mn-ea"/>
                <a:cs typeface="+mn-cs"/>
              </a:defRPr>
            </a:lvl5pPr>
            <a:lvl6pPr marL="2286000" algn="l" defTabSz="457200" rtl="0" eaLnBrk="1" latinLnBrk="0" hangingPunct="1">
              <a:defRPr kumimoji="1" sz="2400" kern="1200">
                <a:solidFill>
                  <a:schemeClr val="tx1"/>
                </a:solidFill>
                <a:latin typeface="+mn-lt"/>
                <a:ea typeface="+mn-ea"/>
                <a:cs typeface="+mn-cs"/>
              </a:defRPr>
            </a:lvl6pPr>
            <a:lvl7pPr marL="2743200" algn="l" defTabSz="457200" rtl="0" eaLnBrk="1" latinLnBrk="0" hangingPunct="1">
              <a:defRPr kumimoji="1" sz="2400" kern="1200">
                <a:solidFill>
                  <a:schemeClr val="tx1"/>
                </a:solidFill>
                <a:latin typeface="+mn-lt"/>
                <a:ea typeface="+mn-ea"/>
                <a:cs typeface="+mn-cs"/>
              </a:defRPr>
            </a:lvl7pPr>
            <a:lvl8pPr marL="3200400" algn="l" defTabSz="457200" rtl="0" eaLnBrk="1" latinLnBrk="0" hangingPunct="1">
              <a:defRPr kumimoji="1" sz="2400" kern="1200">
                <a:solidFill>
                  <a:schemeClr val="tx1"/>
                </a:solidFill>
                <a:latin typeface="+mn-lt"/>
                <a:ea typeface="+mn-ea"/>
                <a:cs typeface="+mn-cs"/>
              </a:defRPr>
            </a:lvl8pPr>
            <a:lvl9pPr marL="3657600" algn="l" defTabSz="457200" rtl="0" eaLnBrk="1" latinLnBrk="0" hangingPunct="1">
              <a:defRPr kumimoji="1" sz="2400" kern="1200">
                <a:solidFill>
                  <a:schemeClr val="tx1"/>
                </a:solidFill>
                <a:latin typeface="+mn-lt"/>
                <a:ea typeface="+mn-ea"/>
                <a:cs typeface="+mn-cs"/>
              </a:defRPr>
            </a:lvl9pPr>
          </a:lstStyle>
          <a:p>
            <a:pPr algn="ctr"/>
            <a:endParaRPr lang="ja-JP" altLang="en-US" sz="1400" b="1">
              <a:latin typeface="Arial" charset="0"/>
              <a:ea typeface="ＭＳ Ｐゴシック" charset="0"/>
              <a:cs typeface="ＭＳ Ｐゴシック" charset="0"/>
            </a:endParaRPr>
          </a:p>
        </p:txBody>
      </p:sp>
      <p:sp>
        <p:nvSpPr>
          <p:cNvPr id="18" name="フリーフォーム 17"/>
          <p:cNvSpPr/>
          <p:nvPr/>
        </p:nvSpPr>
        <p:spPr>
          <a:xfrm>
            <a:off x="4644009" y="4371845"/>
            <a:ext cx="576063" cy="360040"/>
          </a:xfrm>
          <a:custGeom>
            <a:avLst/>
            <a:gdLst>
              <a:gd name="connsiteX0" fmla="*/ 867834 w 867834"/>
              <a:gd name="connsiteY0" fmla="*/ 567267 h 567267"/>
              <a:gd name="connsiteX1" fmla="*/ 808567 w 867834"/>
              <a:gd name="connsiteY1" fmla="*/ 419100 h 567267"/>
              <a:gd name="connsiteX2" fmla="*/ 745067 w 867834"/>
              <a:gd name="connsiteY2" fmla="*/ 300567 h 567267"/>
              <a:gd name="connsiteX3" fmla="*/ 660400 w 867834"/>
              <a:gd name="connsiteY3" fmla="*/ 203200 h 567267"/>
              <a:gd name="connsiteX4" fmla="*/ 596900 w 867834"/>
              <a:gd name="connsiteY4" fmla="*/ 148167 h 567267"/>
              <a:gd name="connsiteX5" fmla="*/ 520700 w 867834"/>
              <a:gd name="connsiteY5" fmla="*/ 93134 h 567267"/>
              <a:gd name="connsiteX6" fmla="*/ 452967 w 867834"/>
              <a:gd name="connsiteY6" fmla="*/ 59267 h 567267"/>
              <a:gd name="connsiteX7" fmla="*/ 364067 w 867834"/>
              <a:gd name="connsiteY7" fmla="*/ 29634 h 567267"/>
              <a:gd name="connsiteX8" fmla="*/ 232834 w 867834"/>
              <a:gd name="connsiteY8" fmla="*/ 8467 h 567267"/>
              <a:gd name="connsiteX9" fmla="*/ 122767 w 867834"/>
              <a:gd name="connsiteY9" fmla="*/ 4234 h 567267"/>
              <a:gd name="connsiteX10" fmla="*/ 0 w 867834"/>
              <a:gd name="connsiteY10" fmla="*/ 0 h 56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7834" h="567267">
                <a:moveTo>
                  <a:pt x="867834" y="567267"/>
                </a:moveTo>
                <a:cubicBezTo>
                  <a:pt x="848431" y="515408"/>
                  <a:pt x="829028" y="463550"/>
                  <a:pt x="808567" y="419100"/>
                </a:cubicBezTo>
                <a:cubicBezTo>
                  <a:pt x="788106" y="374650"/>
                  <a:pt x="769761" y="336550"/>
                  <a:pt x="745067" y="300567"/>
                </a:cubicBezTo>
                <a:cubicBezTo>
                  <a:pt x="720373" y="264584"/>
                  <a:pt x="685095" y="228600"/>
                  <a:pt x="660400" y="203200"/>
                </a:cubicBezTo>
                <a:cubicBezTo>
                  <a:pt x="635705" y="177800"/>
                  <a:pt x="620183" y="166511"/>
                  <a:pt x="596900" y="148167"/>
                </a:cubicBezTo>
                <a:cubicBezTo>
                  <a:pt x="573617" y="129823"/>
                  <a:pt x="544689" y="107951"/>
                  <a:pt x="520700" y="93134"/>
                </a:cubicBezTo>
                <a:cubicBezTo>
                  <a:pt x="496711" y="78317"/>
                  <a:pt x="479072" y="69850"/>
                  <a:pt x="452967" y="59267"/>
                </a:cubicBezTo>
                <a:cubicBezTo>
                  <a:pt x="426862" y="48684"/>
                  <a:pt x="400756" y="38101"/>
                  <a:pt x="364067" y="29634"/>
                </a:cubicBezTo>
                <a:cubicBezTo>
                  <a:pt x="327378" y="21167"/>
                  <a:pt x="273051" y="12700"/>
                  <a:pt x="232834" y="8467"/>
                </a:cubicBezTo>
                <a:cubicBezTo>
                  <a:pt x="192617" y="4234"/>
                  <a:pt x="122767" y="4234"/>
                  <a:pt x="122767" y="4234"/>
                </a:cubicBezTo>
                <a:lnTo>
                  <a:pt x="0" y="0"/>
                </a:lnTo>
              </a:path>
            </a:pathLst>
          </a:cu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defPPr>
              <a:defRPr lang="ja-JP"/>
            </a:defPPr>
            <a:lvl1pPr algn="l" rtl="0" fontAlgn="base">
              <a:spcBef>
                <a:spcPct val="0"/>
              </a:spcBef>
              <a:spcAft>
                <a:spcPct val="0"/>
              </a:spcAft>
              <a:defRPr kumimoji="1" sz="2400" kern="1200">
                <a:solidFill>
                  <a:schemeClr val="tx1"/>
                </a:solidFill>
                <a:latin typeface="+mn-lt"/>
                <a:ea typeface="+mn-ea"/>
                <a:cs typeface="+mn-cs"/>
              </a:defRPr>
            </a:lvl1pPr>
            <a:lvl2pPr marL="457200" algn="l" rtl="0" fontAlgn="base">
              <a:spcBef>
                <a:spcPct val="0"/>
              </a:spcBef>
              <a:spcAft>
                <a:spcPct val="0"/>
              </a:spcAft>
              <a:defRPr kumimoji="1" sz="2400" kern="1200">
                <a:solidFill>
                  <a:schemeClr val="tx1"/>
                </a:solidFill>
                <a:latin typeface="+mn-lt"/>
                <a:ea typeface="+mn-ea"/>
                <a:cs typeface="+mn-cs"/>
              </a:defRPr>
            </a:lvl2pPr>
            <a:lvl3pPr marL="914400" algn="l" rtl="0" fontAlgn="base">
              <a:spcBef>
                <a:spcPct val="0"/>
              </a:spcBef>
              <a:spcAft>
                <a:spcPct val="0"/>
              </a:spcAft>
              <a:defRPr kumimoji="1" sz="2400" kern="1200">
                <a:solidFill>
                  <a:schemeClr val="tx1"/>
                </a:solidFill>
                <a:latin typeface="+mn-lt"/>
                <a:ea typeface="+mn-ea"/>
                <a:cs typeface="+mn-cs"/>
              </a:defRPr>
            </a:lvl3pPr>
            <a:lvl4pPr marL="1371600" algn="l" rtl="0" fontAlgn="base">
              <a:spcBef>
                <a:spcPct val="0"/>
              </a:spcBef>
              <a:spcAft>
                <a:spcPct val="0"/>
              </a:spcAft>
              <a:defRPr kumimoji="1" sz="2400" kern="1200">
                <a:solidFill>
                  <a:schemeClr val="tx1"/>
                </a:solidFill>
                <a:latin typeface="+mn-lt"/>
                <a:ea typeface="+mn-ea"/>
                <a:cs typeface="+mn-cs"/>
              </a:defRPr>
            </a:lvl4pPr>
            <a:lvl5pPr marL="1828800" algn="l" rtl="0" fontAlgn="base">
              <a:spcBef>
                <a:spcPct val="0"/>
              </a:spcBef>
              <a:spcAft>
                <a:spcPct val="0"/>
              </a:spcAft>
              <a:defRPr kumimoji="1" sz="2400" kern="1200">
                <a:solidFill>
                  <a:schemeClr val="tx1"/>
                </a:solidFill>
                <a:latin typeface="+mn-lt"/>
                <a:ea typeface="+mn-ea"/>
                <a:cs typeface="+mn-cs"/>
              </a:defRPr>
            </a:lvl5pPr>
            <a:lvl6pPr marL="2286000" algn="l" defTabSz="457200" rtl="0" eaLnBrk="1" latinLnBrk="0" hangingPunct="1">
              <a:defRPr kumimoji="1" sz="2400" kern="1200">
                <a:solidFill>
                  <a:schemeClr val="tx1"/>
                </a:solidFill>
                <a:latin typeface="+mn-lt"/>
                <a:ea typeface="+mn-ea"/>
                <a:cs typeface="+mn-cs"/>
              </a:defRPr>
            </a:lvl6pPr>
            <a:lvl7pPr marL="2743200" algn="l" defTabSz="457200" rtl="0" eaLnBrk="1" latinLnBrk="0" hangingPunct="1">
              <a:defRPr kumimoji="1" sz="2400" kern="1200">
                <a:solidFill>
                  <a:schemeClr val="tx1"/>
                </a:solidFill>
                <a:latin typeface="+mn-lt"/>
                <a:ea typeface="+mn-ea"/>
                <a:cs typeface="+mn-cs"/>
              </a:defRPr>
            </a:lvl7pPr>
            <a:lvl8pPr marL="3200400" algn="l" defTabSz="457200" rtl="0" eaLnBrk="1" latinLnBrk="0" hangingPunct="1">
              <a:defRPr kumimoji="1" sz="2400" kern="1200">
                <a:solidFill>
                  <a:schemeClr val="tx1"/>
                </a:solidFill>
                <a:latin typeface="+mn-lt"/>
                <a:ea typeface="+mn-ea"/>
                <a:cs typeface="+mn-cs"/>
              </a:defRPr>
            </a:lvl8pPr>
            <a:lvl9pPr marL="3657600" algn="l" defTabSz="457200" rtl="0" eaLnBrk="1" latinLnBrk="0" hangingPunct="1">
              <a:defRPr kumimoji="1" sz="2400" kern="1200">
                <a:solidFill>
                  <a:schemeClr val="tx1"/>
                </a:solidFill>
                <a:latin typeface="+mn-lt"/>
                <a:ea typeface="+mn-ea"/>
                <a:cs typeface="+mn-cs"/>
              </a:defRPr>
            </a:lvl9pPr>
          </a:lstStyle>
          <a:p>
            <a:pPr algn="ctr"/>
            <a:endParaRPr lang="ja-JP" altLang="en-US" sz="1400" b="1">
              <a:latin typeface="Arial" charset="0"/>
              <a:ea typeface="ＭＳ Ｐゴシック" charset="0"/>
              <a:cs typeface="ＭＳ Ｐゴシック" charset="0"/>
            </a:endParaRPr>
          </a:p>
        </p:txBody>
      </p:sp>
      <p:sp>
        <p:nvSpPr>
          <p:cNvPr id="19" name="フリーフォーム 18"/>
          <p:cNvSpPr/>
          <p:nvPr/>
        </p:nvSpPr>
        <p:spPr>
          <a:xfrm>
            <a:off x="3851920" y="4371845"/>
            <a:ext cx="584076" cy="446534"/>
          </a:xfrm>
          <a:custGeom>
            <a:avLst/>
            <a:gdLst>
              <a:gd name="connsiteX0" fmla="*/ 800100 w 800100"/>
              <a:gd name="connsiteY0" fmla="*/ 2117 h 590551"/>
              <a:gd name="connsiteX1" fmla="*/ 694267 w 800100"/>
              <a:gd name="connsiteY1" fmla="*/ 2117 h 590551"/>
              <a:gd name="connsiteX2" fmla="*/ 592667 w 800100"/>
              <a:gd name="connsiteY2" fmla="*/ 14817 h 590551"/>
              <a:gd name="connsiteX3" fmla="*/ 465667 w 800100"/>
              <a:gd name="connsiteY3" fmla="*/ 48684 h 590551"/>
              <a:gd name="connsiteX4" fmla="*/ 381000 w 800100"/>
              <a:gd name="connsiteY4" fmla="*/ 95251 h 590551"/>
              <a:gd name="connsiteX5" fmla="*/ 254000 w 800100"/>
              <a:gd name="connsiteY5" fmla="*/ 192617 h 590551"/>
              <a:gd name="connsiteX6" fmla="*/ 118534 w 800100"/>
              <a:gd name="connsiteY6" fmla="*/ 349251 h 590551"/>
              <a:gd name="connsiteX7" fmla="*/ 38100 w 800100"/>
              <a:gd name="connsiteY7" fmla="*/ 476251 h 590551"/>
              <a:gd name="connsiteX8" fmla="*/ 0 w 800100"/>
              <a:gd name="connsiteY8" fmla="*/ 590551 h 5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 h="590551">
                <a:moveTo>
                  <a:pt x="800100" y="2117"/>
                </a:moveTo>
                <a:cubicBezTo>
                  <a:pt x="764469" y="1058"/>
                  <a:pt x="728839" y="0"/>
                  <a:pt x="694267" y="2117"/>
                </a:cubicBezTo>
                <a:cubicBezTo>
                  <a:pt x="659695" y="4234"/>
                  <a:pt x="630767" y="7056"/>
                  <a:pt x="592667" y="14817"/>
                </a:cubicBezTo>
                <a:cubicBezTo>
                  <a:pt x="554567" y="22578"/>
                  <a:pt x="500945" y="35278"/>
                  <a:pt x="465667" y="48684"/>
                </a:cubicBezTo>
                <a:cubicBezTo>
                  <a:pt x="430389" y="62090"/>
                  <a:pt x="416278" y="71262"/>
                  <a:pt x="381000" y="95251"/>
                </a:cubicBezTo>
                <a:cubicBezTo>
                  <a:pt x="345722" y="119240"/>
                  <a:pt x="297744" y="150284"/>
                  <a:pt x="254000" y="192617"/>
                </a:cubicBezTo>
                <a:cubicBezTo>
                  <a:pt x="210256" y="234950"/>
                  <a:pt x="154517" y="301979"/>
                  <a:pt x="118534" y="349251"/>
                </a:cubicBezTo>
                <a:cubicBezTo>
                  <a:pt x="82551" y="396523"/>
                  <a:pt x="57856" y="436034"/>
                  <a:pt x="38100" y="476251"/>
                </a:cubicBezTo>
                <a:cubicBezTo>
                  <a:pt x="18344" y="516468"/>
                  <a:pt x="9172" y="553509"/>
                  <a:pt x="0" y="590551"/>
                </a:cubicBezTo>
              </a:path>
            </a:pathLst>
          </a:cu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defPPr>
              <a:defRPr lang="ja-JP"/>
            </a:defPPr>
            <a:lvl1pPr algn="l" rtl="0" fontAlgn="base">
              <a:spcBef>
                <a:spcPct val="0"/>
              </a:spcBef>
              <a:spcAft>
                <a:spcPct val="0"/>
              </a:spcAft>
              <a:defRPr kumimoji="1" sz="2400" kern="1200">
                <a:solidFill>
                  <a:schemeClr val="tx1"/>
                </a:solidFill>
                <a:latin typeface="+mn-lt"/>
                <a:ea typeface="+mn-ea"/>
                <a:cs typeface="+mn-cs"/>
              </a:defRPr>
            </a:lvl1pPr>
            <a:lvl2pPr marL="457200" algn="l" rtl="0" fontAlgn="base">
              <a:spcBef>
                <a:spcPct val="0"/>
              </a:spcBef>
              <a:spcAft>
                <a:spcPct val="0"/>
              </a:spcAft>
              <a:defRPr kumimoji="1" sz="2400" kern="1200">
                <a:solidFill>
                  <a:schemeClr val="tx1"/>
                </a:solidFill>
                <a:latin typeface="+mn-lt"/>
                <a:ea typeface="+mn-ea"/>
                <a:cs typeface="+mn-cs"/>
              </a:defRPr>
            </a:lvl2pPr>
            <a:lvl3pPr marL="914400" algn="l" rtl="0" fontAlgn="base">
              <a:spcBef>
                <a:spcPct val="0"/>
              </a:spcBef>
              <a:spcAft>
                <a:spcPct val="0"/>
              </a:spcAft>
              <a:defRPr kumimoji="1" sz="2400" kern="1200">
                <a:solidFill>
                  <a:schemeClr val="tx1"/>
                </a:solidFill>
                <a:latin typeface="+mn-lt"/>
                <a:ea typeface="+mn-ea"/>
                <a:cs typeface="+mn-cs"/>
              </a:defRPr>
            </a:lvl3pPr>
            <a:lvl4pPr marL="1371600" algn="l" rtl="0" fontAlgn="base">
              <a:spcBef>
                <a:spcPct val="0"/>
              </a:spcBef>
              <a:spcAft>
                <a:spcPct val="0"/>
              </a:spcAft>
              <a:defRPr kumimoji="1" sz="2400" kern="1200">
                <a:solidFill>
                  <a:schemeClr val="tx1"/>
                </a:solidFill>
                <a:latin typeface="+mn-lt"/>
                <a:ea typeface="+mn-ea"/>
                <a:cs typeface="+mn-cs"/>
              </a:defRPr>
            </a:lvl4pPr>
            <a:lvl5pPr marL="1828800" algn="l" rtl="0" fontAlgn="base">
              <a:spcBef>
                <a:spcPct val="0"/>
              </a:spcBef>
              <a:spcAft>
                <a:spcPct val="0"/>
              </a:spcAft>
              <a:defRPr kumimoji="1" sz="2400" kern="1200">
                <a:solidFill>
                  <a:schemeClr val="tx1"/>
                </a:solidFill>
                <a:latin typeface="+mn-lt"/>
                <a:ea typeface="+mn-ea"/>
                <a:cs typeface="+mn-cs"/>
              </a:defRPr>
            </a:lvl5pPr>
            <a:lvl6pPr marL="2286000" algn="l" defTabSz="457200" rtl="0" eaLnBrk="1" latinLnBrk="0" hangingPunct="1">
              <a:defRPr kumimoji="1" sz="2400" kern="1200">
                <a:solidFill>
                  <a:schemeClr val="tx1"/>
                </a:solidFill>
                <a:latin typeface="+mn-lt"/>
                <a:ea typeface="+mn-ea"/>
                <a:cs typeface="+mn-cs"/>
              </a:defRPr>
            </a:lvl6pPr>
            <a:lvl7pPr marL="2743200" algn="l" defTabSz="457200" rtl="0" eaLnBrk="1" latinLnBrk="0" hangingPunct="1">
              <a:defRPr kumimoji="1" sz="2400" kern="1200">
                <a:solidFill>
                  <a:schemeClr val="tx1"/>
                </a:solidFill>
                <a:latin typeface="+mn-lt"/>
                <a:ea typeface="+mn-ea"/>
                <a:cs typeface="+mn-cs"/>
              </a:defRPr>
            </a:lvl7pPr>
            <a:lvl8pPr marL="3200400" algn="l" defTabSz="457200" rtl="0" eaLnBrk="1" latinLnBrk="0" hangingPunct="1">
              <a:defRPr kumimoji="1" sz="2400" kern="1200">
                <a:solidFill>
                  <a:schemeClr val="tx1"/>
                </a:solidFill>
                <a:latin typeface="+mn-lt"/>
                <a:ea typeface="+mn-ea"/>
                <a:cs typeface="+mn-cs"/>
              </a:defRPr>
            </a:lvl8pPr>
            <a:lvl9pPr marL="3657600" algn="l" defTabSz="457200" rtl="0" eaLnBrk="1" latinLnBrk="0" hangingPunct="1">
              <a:defRPr kumimoji="1" sz="2400" kern="1200">
                <a:solidFill>
                  <a:schemeClr val="tx1"/>
                </a:solidFill>
                <a:latin typeface="+mn-lt"/>
                <a:ea typeface="+mn-ea"/>
                <a:cs typeface="+mn-cs"/>
              </a:defRPr>
            </a:lvl9pPr>
          </a:lstStyle>
          <a:p>
            <a:pPr algn="ctr"/>
            <a:endParaRPr lang="ja-JP" altLang="en-US" sz="1400" b="1">
              <a:latin typeface="Arial" charset="0"/>
              <a:ea typeface="ＭＳ Ｐゴシック" charset="0"/>
              <a:cs typeface="ＭＳ Ｐゴシック" charset="0"/>
            </a:endParaRPr>
          </a:p>
        </p:txBody>
      </p:sp>
      <p:sp>
        <p:nvSpPr>
          <p:cNvPr id="20" name="フリーフォーム 19"/>
          <p:cNvSpPr/>
          <p:nvPr/>
        </p:nvSpPr>
        <p:spPr>
          <a:xfrm rot="20880000" flipV="1">
            <a:off x="5229468" y="5116853"/>
            <a:ext cx="952500" cy="190500"/>
          </a:xfrm>
          <a:custGeom>
            <a:avLst/>
            <a:gdLst>
              <a:gd name="connsiteX0" fmla="*/ 0 w 952500"/>
              <a:gd name="connsiteY0" fmla="*/ 190500 h 190500"/>
              <a:gd name="connsiteX1" fmla="*/ 55033 w 952500"/>
              <a:gd name="connsiteY1" fmla="*/ 118533 h 190500"/>
              <a:gd name="connsiteX2" fmla="*/ 105833 w 952500"/>
              <a:gd name="connsiteY2" fmla="*/ 97366 h 190500"/>
              <a:gd name="connsiteX3" fmla="*/ 198967 w 952500"/>
              <a:gd name="connsiteY3" fmla="*/ 80433 h 190500"/>
              <a:gd name="connsiteX4" fmla="*/ 355600 w 952500"/>
              <a:gd name="connsiteY4" fmla="*/ 63500 h 190500"/>
              <a:gd name="connsiteX5" fmla="*/ 673100 w 952500"/>
              <a:gd name="connsiteY5" fmla="*/ 29633 h 190500"/>
              <a:gd name="connsiteX6" fmla="*/ 952500 w 952500"/>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0" h="190500">
                <a:moveTo>
                  <a:pt x="0" y="190500"/>
                </a:moveTo>
                <a:cubicBezTo>
                  <a:pt x="18697" y="162277"/>
                  <a:pt x="37394" y="134055"/>
                  <a:pt x="55033" y="118533"/>
                </a:cubicBezTo>
                <a:cubicBezTo>
                  <a:pt x="72672" y="103011"/>
                  <a:pt x="81844" y="103716"/>
                  <a:pt x="105833" y="97366"/>
                </a:cubicBezTo>
                <a:cubicBezTo>
                  <a:pt x="129822" y="91016"/>
                  <a:pt x="157339" y="86077"/>
                  <a:pt x="198967" y="80433"/>
                </a:cubicBezTo>
                <a:cubicBezTo>
                  <a:pt x="240595" y="74789"/>
                  <a:pt x="355600" y="63500"/>
                  <a:pt x="355600" y="63500"/>
                </a:cubicBezTo>
                <a:lnTo>
                  <a:pt x="673100" y="29633"/>
                </a:lnTo>
                <a:lnTo>
                  <a:pt x="952500" y="0"/>
                </a:lnTo>
              </a:path>
            </a:pathLst>
          </a:cu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defPPr>
              <a:defRPr lang="ja-JP"/>
            </a:defPPr>
            <a:lvl1pPr algn="l" rtl="0" fontAlgn="base">
              <a:spcBef>
                <a:spcPct val="0"/>
              </a:spcBef>
              <a:spcAft>
                <a:spcPct val="0"/>
              </a:spcAft>
              <a:defRPr kumimoji="1" sz="2400" kern="1200">
                <a:solidFill>
                  <a:schemeClr val="tx1"/>
                </a:solidFill>
                <a:latin typeface="+mn-lt"/>
                <a:ea typeface="+mn-ea"/>
                <a:cs typeface="+mn-cs"/>
              </a:defRPr>
            </a:lvl1pPr>
            <a:lvl2pPr marL="457200" algn="l" rtl="0" fontAlgn="base">
              <a:spcBef>
                <a:spcPct val="0"/>
              </a:spcBef>
              <a:spcAft>
                <a:spcPct val="0"/>
              </a:spcAft>
              <a:defRPr kumimoji="1" sz="2400" kern="1200">
                <a:solidFill>
                  <a:schemeClr val="tx1"/>
                </a:solidFill>
                <a:latin typeface="+mn-lt"/>
                <a:ea typeface="+mn-ea"/>
                <a:cs typeface="+mn-cs"/>
              </a:defRPr>
            </a:lvl2pPr>
            <a:lvl3pPr marL="914400" algn="l" rtl="0" fontAlgn="base">
              <a:spcBef>
                <a:spcPct val="0"/>
              </a:spcBef>
              <a:spcAft>
                <a:spcPct val="0"/>
              </a:spcAft>
              <a:defRPr kumimoji="1" sz="2400" kern="1200">
                <a:solidFill>
                  <a:schemeClr val="tx1"/>
                </a:solidFill>
                <a:latin typeface="+mn-lt"/>
                <a:ea typeface="+mn-ea"/>
                <a:cs typeface="+mn-cs"/>
              </a:defRPr>
            </a:lvl3pPr>
            <a:lvl4pPr marL="1371600" algn="l" rtl="0" fontAlgn="base">
              <a:spcBef>
                <a:spcPct val="0"/>
              </a:spcBef>
              <a:spcAft>
                <a:spcPct val="0"/>
              </a:spcAft>
              <a:defRPr kumimoji="1" sz="2400" kern="1200">
                <a:solidFill>
                  <a:schemeClr val="tx1"/>
                </a:solidFill>
                <a:latin typeface="+mn-lt"/>
                <a:ea typeface="+mn-ea"/>
                <a:cs typeface="+mn-cs"/>
              </a:defRPr>
            </a:lvl4pPr>
            <a:lvl5pPr marL="1828800" algn="l" rtl="0" fontAlgn="base">
              <a:spcBef>
                <a:spcPct val="0"/>
              </a:spcBef>
              <a:spcAft>
                <a:spcPct val="0"/>
              </a:spcAft>
              <a:defRPr kumimoji="1" sz="2400" kern="1200">
                <a:solidFill>
                  <a:schemeClr val="tx1"/>
                </a:solidFill>
                <a:latin typeface="+mn-lt"/>
                <a:ea typeface="+mn-ea"/>
                <a:cs typeface="+mn-cs"/>
              </a:defRPr>
            </a:lvl5pPr>
            <a:lvl6pPr marL="2286000" algn="l" defTabSz="457200" rtl="0" eaLnBrk="1" latinLnBrk="0" hangingPunct="1">
              <a:defRPr kumimoji="1" sz="2400" kern="1200">
                <a:solidFill>
                  <a:schemeClr val="tx1"/>
                </a:solidFill>
                <a:latin typeface="+mn-lt"/>
                <a:ea typeface="+mn-ea"/>
                <a:cs typeface="+mn-cs"/>
              </a:defRPr>
            </a:lvl6pPr>
            <a:lvl7pPr marL="2743200" algn="l" defTabSz="457200" rtl="0" eaLnBrk="1" latinLnBrk="0" hangingPunct="1">
              <a:defRPr kumimoji="1" sz="2400" kern="1200">
                <a:solidFill>
                  <a:schemeClr val="tx1"/>
                </a:solidFill>
                <a:latin typeface="+mn-lt"/>
                <a:ea typeface="+mn-ea"/>
                <a:cs typeface="+mn-cs"/>
              </a:defRPr>
            </a:lvl7pPr>
            <a:lvl8pPr marL="3200400" algn="l" defTabSz="457200" rtl="0" eaLnBrk="1" latinLnBrk="0" hangingPunct="1">
              <a:defRPr kumimoji="1" sz="2400" kern="1200">
                <a:solidFill>
                  <a:schemeClr val="tx1"/>
                </a:solidFill>
                <a:latin typeface="+mn-lt"/>
                <a:ea typeface="+mn-ea"/>
                <a:cs typeface="+mn-cs"/>
              </a:defRPr>
            </a:lvl8pPr>
            <a:lvl9pPr marL="3657600" algn="l" defTabSz="457200" rtl="0" eaLnBrk="1" latinLnBrk="0" hangingPunct="1">
              <a:defRPr kumimoji="1" sz="2400" kern="1200">
                <a:solidFill>
                  <a:schemeClr val="tx1"/>
                </a:solidFill>
                <a:latin typeface="+mn-lt"/>
                <a:ea typeface="+mn-ea"/>
                <a:cs typeface="+mn-cs"/>
              </a:defRPr>
            </a:lvl9pPr>
          </a:lstStyle>
          <a:p>
            <a:pPr algn="ctr"/>
            <a:endParaRPr lang="ja-JP" altLang="en-US" sz="1400" b="1">
              <a:latin typeface="Arial" charset="0"/>
              <a:ea typeface="ＭＳ Ｐゴシック" charset="0"/>
              <a:cs typeface="ＭＳ Ｐゴシック" charset="0"/>
            </a:endParaRPr>
          </a:p>
        </p:txBody>
      </p:sp>
      <p:sp>
        <p:nvSpPr>
          <p:cNvPr id="21" name="フリーフォーム 20"/>
          <p:cNvSpPr/>
          <p:nvPr/>
        </p:nvSpPr>
        <p:spPr>
          <a:xfrm rot="20880000" flipV="1">
            <a:off x="8199531" y="4815370"/>
            <a:ext cx="839787" cy="349250"/>
          </a:xfrm>
          <a:custGeom>
            <a:avLst/>
            <a:gdLst>
              <a:gd name="connsiteX0" fmla="*/ 283633 w 839611"/>
              <a:gd name="connsiteY0" fmla="*/ 325967 h 349250"/>
              <a:gd name="connsiteX1" fmla="*/ 368300 w 839611"/>
              <a:gd name="connsiteY1" fmla="*/ 313267 h 349250"/>
              <a:gd name="connsiteX2" fmla="*/ 440266 w 839611"/>
              <a:gd name="connsiteY2" fmla="*/ 304800 h 349250"/>
              <a:gd name="connsiteX3" fmla="*/ 503766 w 839611"/>
              <a:gd name="connsiteY3" fmla="*/ 300567 h 349250"/>
              <a:gd name="connsiteX4" fmla="*/ 567266 w 839611"/>
              <a:gd name="connsiteY4" fmla="*/ 309033 h 349250"/>
              <a:gd name="connsiteX5" fmla="*/ 626533 w 839611"/>
              <a:gd name="connsiteY5" fmla="*/ 334433 h 349250"/>
              <a:gd name="connsiteX6" fmla="*/ 673100 w 839611"/>
              <a:gd name="connsiteY6" fmla="*/ 347133 h 349250"/>
              <a:gd name="connsiteX7" fmla="*/ 732366 w 839611"/>
              <a:gd name="connsiteY7" fmla="*/ 342900 h 349250"/>
              <a:gd name="connsiteX8" fmla="*/ 791633 w 839611"/>
              <a:gd name="connsiteY8" fmla="*/ 309033 h 349250"/>
              <a:gd name="connsiteX9" fmla="*/ 821266 w 839611"/>
              <a:gd name="connsiteY9" fmla="*/ 262467 h 349250"/>
              <a:gd name="connsiteX10" fmla="*/ 838200 w 839611"/>
              <a:gd name="connsiteY10" fmla="*/ 198967 h 349250"/>
              <a:gd name="connsiteX11" fmla="*/ 829733 w 839611"/>
              <a:gd name="connsiteY11" fmla="*/ 131233 h 349250"/>
              <a:gd name="connsiteX12" fmla="*/ 804333 w 839611"/>
              <a:gd name="connsiteY12" fmla="*/ 93133 h 349250"/>
              <a:gd name="connsiteX13" fmla="*/ 762000 w 839611"/>
              <a:gd name="connsiteY13" fmla="*/ 55033 h 349250"/>
              <a:gd name="connsiteX14" fmla="*/ 685800 w 839611"/>
              <a:gd name="connsiteY14" fmla="*/ 12700 h 349250"/>
              <a:gd name="connsiteX15" fmla="*/ 592666 w 839611"/>
              <a:gd name="connsiteY15" fmla="*/ 4233 h 349250"/>
              <a:gd name="connsiteX16" fmla="*/ 478366 w 839611"/>
              <a:gd name="connsiteY16" fmla="*/ 4233 h 349250"/>
              <a:gd name="connsiteX17" fmla="*/ 287866 w 839611"/>
              <a:gd name="connsiteY17" fmla="*/ 29633 h 349250"/>
              <a:gd name="connsiteX18" fmla="*/ 0 w 839611"/>
              <a:gd name="connsiteY18" fmla="*/ 63500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9611" h="349250">
                <a:moveTo>
                  <a:pt x="283633" y="325967"/>
                </a:moveTo>
                <a:lnTo>
                  <a:pt x="368300" y="313267"/>
                </a:lnTo>
                <a:cubicBezTo>
                  <a:pt x="394405" y="309739"/>
                  <a:pt x="417688" y="306917"/>
                  <a:pt x="440266" y="304800"/>
                </a:cubicBezTo>
                <a:cubicBezTo>
                  <a:pt x="462844" y="302683"/>
                  <a:pt x="482599" y="299862"/>
                  <a:pt x="503766" y="300567"/>
                </a:cubicBezTo>
                <a:cubicBezTo>
                  <a:pt x="524933" y="301273"/>
                  <a:pt x="546805" y="303389"/>
                  <a:pt x="567266" y="309033"/>
                </a:cubicBezTo>
                <a:cubicBezTo>
                  <a:pt x="587727" y="314677"/>
                  <a:pt x="608894" y="328083"/>
                  <a:pt x="626533" y="334433"/>
                </a:cubicBezTo>
                <a:cubicBezTo>
                  <a:pt x="644172" y="340783"/>
                  <a:pt x="655461" y="345722"/>
                  <a:pt x="673100" y="347133"/>
                </a:cubicBezTo>
                <a:cubicBezTo>
                  <a:pt x="690739" y="348544"/>
                  <a:pt x="712611" y="349250"/>
                  <a:pt x="732366" y="342900"/>
                </a:cubicBezTo>
                <a:cubicBezTo>
                  <a:pt x="752121" y="336550"/>
                  <a:pt x="776816" y="322439"/>
                  <a:pt x="791633" y="309033"/>
                </a:cubicBezTo>
                <a:cubicBezTo>
                  <a:pt x="806450" y="295628"/>
                  <a:pt x="813505" y="280811"/>
                  <a:pt x="821266" y="262467"/>
                </a:cubicBezTo>
                <a:cubicBezTo>
                  <a:pt x="829027" y="244123"/>
                  <a:pt x="836789" y="220839"/>
                  <a:pt x="838200" y="198967"/>
                </a:cubicBezTo>
                <a:cubicBezTo>
                  <a:pt x="839611" y="177095"/>
                  <a:pt x="835378" y="148872"/>
                  <a:pt x="829733" y="131233"/>
                </a:cubicBezTo>
                <a:cubicBezTo>
                  <a:pt x="824088" y="113594"/>
                  <a:pt x="815622" y="105833"/>
                  <a:pt x="804333" y="93133"/>
                </a:cubicBezTo>
                <a:cubicBezTo>
                  <a:pt x="793044" y="80433"/>
                  <a:pt x="781756" y="68439"/>
                  <a:pt x="762000" y="55033"/>
                </a:cubicBezTo>
                <a:cubicBezTo>
                  <a:pt x="742244" y="41627"/>
                  <a:pt x="714022" y="21167"/>
                  <a:pt x="685800" y="12700"/>
                </a:cubicBezTo>
                <a:cubicBezTo>
                  <a:pt x="657578" y="4233"/>
                  <a:pt x="627238" y="5644"/>
                  <a:pt x="592666" y="4233"/>
                </a:cubicBezTo>
                <a:cubicBezTo>
                  <a:pt x="558094" y="2822"/>
                  <a:pt x="529166" y="0"/>
                  <a:pt x="478366" y="4233"/>
                </a:cubicBezTo>
                <a:cubicBezTo>
                  <a:pt x="427566" y="8466"/>
                  <a:pt x="287866" y="29633"/>
                  <a:pt x="287866" y="29633"/>
                </a:cubicBezTo>
                <a:lnTo>
                  <a:pt x="0" y="63500"/>
                </a:lnTo>
              </a:path>
            </a:pathLst>
          </a:cu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defPPr>
              <a:defRPr lang="ja-JP"/>
            </a:defPPr>
            <a:lvl1pPr algn="l" rtl="0" fontAlgn="base">
              <a:spcBef>
                <a:spcPct val="0"/>
              </a:spcBef>
              <a:spcAft>
                <a:spcPct val="0"/>
              </a:spcAft>
              <a:defRPr kumimoji="1" sz="2400" kern="1200">
                <a:solidFill>
                  <a:schemeClr val="tx1"/>
                </a:solidFill>
                <a:latin typeface="+mn-lt"/>
                <a:ea typeface="+mn-ea"/>
                <a:cs typeface="+mn-cs"/>
              </a:defRPr>
            </a:lvl1pPr>
            <a:lvl2pPr marL="457200" algn="l" rtl="0" fontAlgn="base">
              <a:spcBef>
                <a:spcPct val="0"/>
              </a:spcBef>
              <a:spcAft>
                <a:spcPct val="0"/>
              </a:spcAft>
              <a:defRPr kumimoji="1" sz="2400" kern="1200">
                <a:solidFill>
                  <a:schemeClr val="tx1"/>
                </a:solidFill>
                <a:latin typeface="+mn-lt"/>
                <a:ea typeface="+mn-ea"/>
                <a:cs typeface="+mn-cs"/>
              </a:defRPr>
            </a:lvl2pPr>
            <a:lvl3pPr marL="914400" algn="l" rtl="0" fontAlgn="base">
              <a:spcBef>
                <a:spcPct val="0"/>
              </a:spcBef>
              <a:spcAft>
                <a:spcPct val="0"/>
              </a:spcAft>
              <a:defRPr kumimoji="1" sz="2400" kern="1200">
                <a:solidFill>
                  <a:schemeClr val="tx1"/>
                </a:solidFill>
                <a:latin typeface="+mn-lt"/>
                <a:ea typeface="+mn-ea"/>
                <a:cs typeface="+mn-cs"/>
              </a:defRPr>
            </a:lvl3pPr>
            <a:lvl4pPr marL="1371600" algn="l" rtl="0" fontAlgn="base">
              <a:spcBef>
                <a:spcPct val="0"/>
              </a:spcBef>
              <a:spcAft>
                <a:spcPct val="0"/>
              </a:spcAft>
              <a:defRPr kumimoji="1" sz="2400" kern="1200">
                <a:solidFill>
                  <a:schemeClr val="tx1"/>
                </a:solidFill>
                <a:latin typeface="+mn-lt"/>
                <a:ea typeface="+mn-ea"/>
                <a:cs typeface="+mn-cs"/>
              </a:defRPr>
            </a:lvl4pPr>
            <a:lvl5pPr marL="1828800" algn="l" rtl="0" fontAlgn="base">
              <a:spcBef>
                <a:spcPct val="0"/>
              </a:spcBef>
              <a:spcAft>
                <a:spcPct val="0"/>
              </a:spcAft>
              <a:defRPr kumimoji="1" sz="2400" kern="1200">
                <a:solidFill>
                  <a:schemeClr val="tx1"/>
                </a:solidFill>
                <a:latin typeface="+mn-lt"/>
                <a:ea typeface="+mn-ea"/>
                <a:cs typeface="+mn-cs"/>
              </a:defRPr>
            </a:lvl5pPr>
            <a:lvl6pPr marL="2286000" algn="l" defTabSz="457200" rtl="0" eaLnBrk="1" latinLnBrk="0" hangingPunct="1">
              <a:defRPr kumimoji="1" sz="2400" kern="1200">
                <a:solidFill>
                  <a:schemeClr val="tx1"/>
                </a:solidFill>
                <a:latin typeface="+mn-lt"/>
                <a:ea typeface="+mn-ea"/>
                <a:cs typeface="+mn-cs"/>
              </a:defRPr>
            </a:lvl6pPr>
            <a:lvl7pPr marL="2743200" algn="l" defTabSz="457200" rtl="0" eaLnBrk="1" latinLnBrk="0" hangingPunct="1">
              <a:defRPr kumimoji="1" sz="2400" kern="1200">
                <a:solidFill>
                  <a:schemeClr val="tx1"/>
                </a:solidFill>
                <a:latin typeface="+mn-lt"/>
                <a:ea typeface="+mn-ea"/>
                <a:cs typeface="+mn-cs"/>
              </a:defRPr>
            </a:lvl7pPr>
            <a:lvl8pPr marL="3200400" algn="l" defTabSz="457200" rtl="0" eaLnBrk="1" latinLnBrk="0" hangingPunct="1">
              <a:defRPr kumimoji="1" sz="2400" kern="1200">
                <a:solidFill>
                  <a:schemeClr val="tx1"/>
                </a:solidFill>
                <a:latin typeface="+mn-lt"/>
                <a:ea typeface="+mn-ea"/>
                <a:cs typeface="+mn-cs"/>
              </a:defRPr>
            </a:lvl8pPr>
            <a:lvl9pPr marL="3657600" algn="l" defTabSz="457200" rtl="0" eaLnBrk="1" latinLnBrk="0" hangingPunct="1">
              <a:defRPr kumimoji="1" sz="2400" kern="1200">
                <a:solidFill>
                  <a:schemeClr val="tx1"/>
                </a:solidFill>
                <a:latin typeface="+mn-lt"/>
                <a:ea typeface="+mn-ea"/>
                <a:cs typeface="+mn-cs"/>
              </a:defRPr>
            </a:lvl9pPr>
          </a:lstStyle>
          <a:p>
            <a:pPr algn="ctr"/>
            <a:endParaRPr lang="ja-JP" altLang="en-US" sz="1400" b="1">
              <a:latin typeface="Arial" charset="0"/>
              <a:ea typeface="ＭＳ Ｐゴシック" charset="0"/>
              <a:cs typeface="ＭＳ Ｐゴシック" charset="0"/>
            </a:endParaRPr>
          </a:p>
        </p:txBody>
      </p:sp>
      <p:sp>
        <p:nvSpPr>
          <p:cNvPr id="22" name="フリーフォーム 21"/>
          <p:cNvSpPr/>
          <p:nvPr/>
        </p:nvSpPr>
        <p:spPr>
          <a:xfrm>
            <a:off x="6084168" y="5235941"/>
            <a:ext cx="1744663" cy="193675"/>
          </a:xfrm>
          <a:custGeom>
            <a:avLst/>
            <a:gdLst>
              <a:gd name="connsiteX0" fmla="*/ 1744133 w 1744133"/>
              <a:gd name="connsiteY0" fmla="*/ 0 h 194734"/>
              <a:gd name="connsiteX1" fmla="*/ 1621367 w 1744133"/>
              <a:gd name="connsiteY1" fmla="*/ 12700 h 194734"/>
              <a:gd name="connsiteX2" fmla="*/ 1439333 w 1744133"/>
              <a:gd name="connsiteY2" fmla="*/ 33867 h 194734"/>
              <a:gd name="connsiteX3" fmla="*/ 1244600 w 1744133"/>
              <a:gd name="connsiteY3" fmla="*/ 55034 h 194734"/>
              <a:gd name="connsiteX4" fmla="*/ 1079500 w 1744133"/>
              <a:gd name="connsiteY4" fmla="*/ 71967 h 194734"/>
              <a:gd name="connsiteX5" fmla="*/ 872067 w 1744133"/>
              <a:gd name="connsiteY5" fmla="*/ 97367 h 194734"/>
              <a:gd name="connsiteX6" fmla="*/ 643467 w 1744133"/>
              <a:gd name="connsiteY6" fmla="*/ 122767 h 194734"/>
              <a:gd name="connsiteX7" fmla="*/ 211667 w 1744133"/>
              <a:gd name="connsiteY7" fmla="*/ 173567 h 194734"/>
              <a:gd name="connsiteX8" fmla="*/ 0 w 1744133"/>
              <a:gd name="connsiteY8" fmla="*/ 194734 h 19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133" h="194734">
                <a:moveTo>
                  <a:pt x="1744133" y="0"/>
                </a:moveTo>
                <a:lnTo>
                  <a:pt x="1621367" y="12700"/>
                </a:lnTo>
                <a:lnTo>
                  <a:pt x="1439333" y="33867"/>
                </a:lnTo>
                <a:lnTo>
                  <a:pt x="1244600" y="55034"/>
                </a:lnTo>
                <a:lnTo>
                  <a:pt x="1079500" y="71967"/>
                </a:lnTo>
                <a:lnTo>
                  <a:pt x="872067" y="97367"/>
                </a:lnTo>
                <a:lnTo>
                  <a:pt x="643467" y="122767"/>
                </a:lnTo>
                <a:lnTo>
                  <a:pt x="211667" y="173567"/>
                </a:lnTo>
                <a:cubicBezTo>
                  <a:pt x="104423" y="185561"/>
                  <a:pt x="52211" y="190147"/>
                  <a:pt x="0" y="194734"/>
                </a:cubicBezTo>
              </a:path>
            </a:pathLst>
          </a:cu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defPPr>
              <a:defRPr lang="ja-JP"/>
            </a:defPPr>
            <a:lvl1pPr algn="l" rtl="0" fontAlgn="base">
              <a:spcBef>
                <a:spcPct val="0"/>
              </a:spcBef>
              <a:spcAft>
                <a:spcPct val="0"/>
              </a:spcAft>
              <a:defRPr kumimoji="1" sz="2400" kern="1200">
                <a:solidFill>
                  <a:schemeClr val="tx1"/>
                </a:solidFill>
                <a:latin typeface="+mn-lt"/>
                <a:ea typeface="+mn-ea"/>
                <a:cs typeface="+mn-cs"/>
              </a:defRPr>
            </a:lvl1pPr>
            <a:lvl2pPr marL="457200" algn="l" rtl="0" fontAlgn="base">
              <a:spcBef>
                <a:spcPct val="0"/>
              </a:spcBef>
              <a:spcAft>
                <a:spcPct val="0"/>
              </a:spcAft>
              <a:defRPr kumimoji="1" sz="2400" kern="1200">
                <a:solidFill>
                  <a:schemeClr val="tx1"/>
                </a:solidFill>
                <a:latin typeface="+mn-lt"/>
                <a:ea typeface="+mn-ea"/>
                <a:cs typeface="+mn-cs"/>
              </a:defRPr>
            </a:lvl2pPr>
            <a:lvl3pPr marL="914400" algn="l" rtl="0" fontAlgn="base">
              <a:spcBef>
                <a:spcPct val="0"/>
              </a:spcBef>
              <a:spcAft>
                <a:spcPct val="0"/>
              </a:spcAft>
              <a:defRPr kumimoji="1" sz="2400" kern="1200">
                <a:solidFill>
                  <a:schemeClr val="tx1"/>
                </a:solidFill>
                <a:latin typeface="+mn-lt"/>
                <a:ea typeface="+mn-ea"/>
                <a:cs typeface="+mn-cs"/>
              </a:defRPr>
            </a:lvl3pPr>
            <a:lvl4pPr marL="1371600" algn="l" rtl="0" fontAlgn="base">
              <a:spcBef>
                <a:spcPct val="0"/>
              </a:spcBef>
              <a:spcAft>
                <a:spcPct val="0"/>
              </a:spcAft>
              <a:defRPr kumimoji="1" sz="2400" kern="1200">
                <a:solidFill>
                  <a:schemeClr val="tx1"/>
                </a:solidFill>
                <a:latin typeface="+mn-lt"/>
                <a:ea typeface="+mn-ea"/>
                <a:cs typeface="+mn-cs"/>
              </a:defRPr>
            </a:lvl4pPr>
            <a:lvl5pPr marL="1828800" algn="l" rtl="0" fontAlgn="base">
              <a:spcBef>
                <a:spcPct val="0"/>
              </a:spcBef>
              <a:spcAft>
                <a:spcPct val="0"/>
              </a:spcAft>
              <a:defRPr kumimoji="1" sz="2400" kern="1200">
                <a:solidFill>
                  <a:schemeClr val="tx1"/>
                </a:solidFill>
                <a:latin typeface="+mn-lt"/>
                <a:ea typeface="+mn-ea"/>
                <a:cs typeface="+mn-cs"/>
              </a:defRPr>
            </a:lvl5pPr>
            <a:lvl6pPr marL="2286000" algn="l" defTabSz="457200" rtl="0" eaLnBrk="1" latinLnBrk="0" hangingPunct="1">
              <a:defRPr kumimoji="1" sz="2400" kern="1200">
                <a:solidFill>
                  <a:schemeClr val="tx1"/>
                </a:solidFill>
                <a:latin typeface="+mn-lt"/>
                <a:ea typeface="+mn-ea"/>
                <a:cs typeface="+mn-cs"/>
              </a:defRPr>
            </a:lvl6pPr>
            <a:lvl7pPr marL="2743200" algn="l" defTabSz="457200" rtl="0" eaLnBrk="1" latinLnBrk="0" hangingPunct="1">
              <a:defRPr kumimoji="1" sz="2400" kern="1200">
                <a:solidFill>
                  <a:schemeClr val="tx1"/>
                </a:solidFill>
                <a:latin typeface="+mn-lt"/>
                <a:ea typeface="+mn-ea"/>
                <a:cs typeface="+mn-cs"/>
              </a:defRPr>
            </a:lvl7pPr>
            <a:lvl8pPr marL="3200400" algn="l" defTabSz="457200" rtl="0" eaLnBrk="1" latinLnBrk="0" hangingPunct="1">
              <a:defRPr kumimoji="1" sz="2400" kern="1200">
                <a:solidFill>
                  <a:schemeClr val="tx1"/>
                </a:solidFill>
                <a:latin typeface="+mn-lt"/>
                <a:ea typeface="+mn-ea"/>
                <a:cs typeface="+mn-cs"/>
              </a:defRPr>
            </a:lvl8pPr>
            <a:lvl9pPr marL="3657600" algn="l" defTabSz="457200" rtl="0" eaLnBrk="1" latinLnBrk="0" hangingPunct="1">
              <a:defRPr kumimoji="1" sz="2400" kern="1200">
                <a:solidFill>
                  <a:schemeClr val="tx1"/>
                </a:solidFill>
                <a:latin typeface="+mn-lt"/>
                <a:ea typeface="+mn-ea"/>
                <a:cs typeface="+mn-cs"/>
              </a:defRPr>
            </a:lvl9pPr>
          </a:lstStyle>
          <a:p>
            <a:pPr algn="ctr"/>
            <a:endParaRPr lang="ja-JP" altLang="en-US" sz="1400" b="1">
              <a:latin typeface="Arial" charset="0"/>
              <a:ea typeface="ＭＳ Ｐゴシック" charset="0"/>
              <a:cs typeface="ＭＳ Ｐゴシック" charset="0"/>
            </a:endParaRPr>
          </a:p>
        </p:txBody>
      </p:sp>
      <p:sp>
        <p:nvSpPr>
          <p:cNvPr id="23" name="フリーフォーム 22"/>
          <p:cNvSpPr/>
          <p:nvPr/>
        </p:nvSpPr>
        <p:spPr>
          <a:xfrm>
            <a:off x="4644008" y="5379957"/>
            <a:ext cx="587375" cy="71438"/>
          </a:xfrm>
          <a:custGeom>
            <a:avLst/>
            <a:gdLst>
              <a:gd name="connsiteX0" fmla="*/ 588434 w 588434"/>
              <a:gd name="connsiteY0" fmla="*/ 0 h 71967"/>
              <a:gd name="connsiteX1" fmla="*/ 461434 w 588434"/>
              <a:gd name="connsiteY1" fmla="*/ 16933 h 71967"/>
              <a:gd name="connsiteX2" fmla="*/ 461434 w 588434"/>
              <a:gd name="connsiteY2" fmla="*/ 16933 h 71967"/>
              <a:gd name="connsiteX3" fmla="*/ 313267 w 588434"/>
              <a:gd name="connsiteY3" fmla="*/ 33867 h 71967"/>
              <a:gd name="connsiteX4" fmla="*/ 152400 w 588434"/>
              <a:gd name="connsiteY4" fmla="*/ 55033 h 71967"/>
              <a:gd name="connsiteX5" fmla="*/ 0 w 588434"/>
              <a:gd name="connsiteY5" fmla="*/ 71967 h 7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434" h="71967">
                <a:moveTo>
                  <a:pt x="588434" y="0"/>
                </a:moveTo>
                <a:lnTo>
                  <a:pt x="461434" y="16933"/>
                </a:lnTo>
                <a:lnTo>
                  <a:pt x="461434" y="16933"/>
                </a:lnTo>
                <a:lnTo>
                  <a:pt x="313267" y="33867"/>
                </a:lnTo>
                <a:lnTo>
                  <a:pt x="152400" y="55033"/>
                </a:lnTo>
                <a:cubicBezTo>
                  <a:pt x="100189" y="61383"/>
                  <a:pt x="50094" y="66675"/>
                  <a:pt x="0" y="71967"/>
                </a:cubicBezTo>
              </a:path>
            </a:pathLst>
          </a:custGeom>
          <a:ln>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defPPr>
              <a:defRPr lang="ja-JP"/>
            </a:defPPr>
            <a:lvl1pPr algn="l" rtl="0" fontAlgn="base">
              <a:spcBef>
                <a:spcPct val="0"/>
              </a:spcBef>
              <a:spcAft>
                <a:spcPct val="0"/>
              </a:spcAft>
              <a:defRPr kumimoji="1" sz="2400" kern="1200">
                <a:solidFill>
                  <a:schemeClr val="tx1"/>
                </a:solidFill>
                <a:latin typeface="+mn-lt"/>
                <a:ea typeface="+mn-ea"/>
                <a:cs typeface="+mn-cs"/>
              </a:defRPr>
            </a:lvl1pPr>
            <a:lvl2pPr marL="457200" algn="l" rtl="0" fontAlgn="base">
              <a:spcBef>
                <a:spcPct val="0"/>
              </a:spcBef>
              <a:spcAft>
                <a:spcPct val="0"/>
              </a:spcAft>
              <a:defRPr kumimoji="1" sz="2400" kern="1200">
                <a:solidFill>
                  <a:schemeClr val="tx1"/>
                </a:solidFill>
                <a:latin typeface="+mn-lt"/>
                <a:ea typeface="+mn-ea"/>
                <a:cs typeface="+mn-cs"/>
              </a:defRPr>
            </a:lvl2pPr>
            <a:lvl3pPr marL="914400" algn="l" rtl="0" fontAlgn="base">
              <a:spcBef>
                <a:spcPct val="0"/>
              </a:spcBef>
              <a:spcAft>
                <a:spcPct val="0"/>
              </a:spcAft>
              <a:defRPr kumimoji="1" sz="2400" kern="1200">
                <a:solidFill>
                  <a:schemeClr val="tx1"/>
                </a:solidFill>
                <a:latin typeface="+mn-lt"/>
                <a:ea typeface="+mn-ea"/>
                <a:cs typeface="+mn-cs"/>
              </a:defRPr>
            </a:lvl3pPr>
            <a:lvl4pPr marL="1371600" algn="l" rtl="0" fontAlgn="base">
              <a:spcBef>
                <a:spcPct val="0"/>
              </a:spcBef>
              <a:spcAft>
                <a:spcPct val="0"/>
              </a:spcAft>
              <a:defRPr kumimoji="1" sz="2400" kern="1200">
                <a:solidFill>
                  <a:schemeClr val="tx1"/>
                </a:solidFill>
                <a:latin typeface="+mn-lt"/>
                <a:ea typeface="+mn-ea"/>
                <a:cs typeface="+mn-cs"/>
              </a:defRPr>
            </a:lvl4pPr>
            <a:lvl5pPr marL="1828800" algn="l" rtl="0" fontAlgn="base">
              <a:spcBef>
                <a:spcPct val="0"/>
              </a:spcBef>
              <a:spcAft>
                <a:spcPct val="0"/>
              </a:spcAft>
              <a:defRPr kumimoji="1" sz="2400" kern="1200">
                <a:solidFill>
                  <a:schemeClr val="tx1"/>
                </a:solidFill>
                <a:latin typeface="+mn-lt"/>
                <a:ea typeface="+mn-ea"/>
                <a:cs typeface="+mn-cs"/>
              </a:defRPr>
            </a:lvl5pPr>
            <a:lvl6pPr marL="2286000" algn="l" defTabSz="457200" rtl="0" eaLnBrk="1" latinLnBrk="0" hangingPunct="1">
              <a:defRPr kumimoji="1" sz="2400" kern="1200">
                <a:solidFill>
                  <a:schemeClr val="tx1"/>
                </a:solidFill>
                <a:latin typeface="+mn-lt"/>
                <a:ea typeface="+mn-ea"/>
                <a:cs typeface="+mn-cs"/>
              </a:defRPr>
            </a:lvl6pPr>
            <a:lvl7pPr marL="2743200" algn="l" defTabSz="457200" rtl="0" eaLnBrk="1" latinLnBrk="0" hangingPunct="1">
              <a:defRPr kumimoji="1" sz="2400" kern="1200">
                <a:solidFill>
                  <a:schemeClr val="tx1"/>
                </a:solidFill>
                <a:latin typeface="+mn-lt"/>
                <a:ea typeface="+mn-ea"/>
                <a:cs typeface="+mn-cs"/>
              </a:defRPr>
            </a:lvl7pPr>
            <a:lvl8pPr marL="3200400" algn="l" defTabSz="457200" rtl="0" eaLnBrk="1" latinLnBrk="0" hangingPunct="1">
              <a:defRPr kumimoji="1" sz="2400" kern="1200">
                <a:solidFill>
                  <a:schemeClr val="tx1"/>
                </a:solidFill>
                <a:latin typeface="+mn-lt"/>
                <a:ea typeface="+mn-ea"/>
                <a:cs typeface="+mn-cs"/>
              </a:defRPr>
            </a:lvl8pPr>
            <a:lvl9pPr marL="3657600" algn="l" defTabSz="457200" rtl="0" eaLnBrk="1" latinLnBrk="0" hangingPunct="1">
              <a:defRPr kumimoji="1" sz="2400" kern="1200">
                <a:solidFill>
                  <a:schemeClr val="tx1"/>
                </a:solidFill>
                <a:latin typeface="+mn-lt"/>
                <a:ea typeface="+mn-ea"/>
                <a:cs typeface="+mn-cs"/>
              </a:defRPr>
            </a:lvl9pPr>
          </a:lstStyle>
          <a:p>
            <a:pPr algn="ctr"/>
            <a:endParaRPr lang="ja-JP" altLang="en-US" sz="1400" b="1">
              <a:latin typeface="Arial" charset="0"/>
              <a:ea typeface="ＭＳ Ｐゴシック" charset="0"/>
              <a:cs typeface="ＭＳ Ｐゴシック" charset="0"/>
            </a:endParaRPr>
          </a:p>
        </p:txBody>
      </p:sp>
      <p:sp>
        <p:nvSpPr>
          <p:cNvPr id="24" name="フリーフォーム 23"/>
          <p:cNvSpPr/>
          <p:nvPr/>
        </p:nvSpPr>
        <p:spPr>
          <a:xfrm>
            <a:off x="3851920" y="5379957"/>
            <a:ext cx="614362" cy="80963"/>
          </a:xfrm>
          <a:custGeom>
            <a:avLst/>
            <a:gdLst>
              <a:gd name="connsiteX0" fmla="*/ 0 w 613833"/>
              <a:gd name="connsiteY0" fmla="*/ 0 h 80433"/>
              <a:gd name="connsiteX1" fmla="*/ 118533 w 613833"/>
              <a:gd name="connsiteY1" fmla="*/ 16933 h 80433"/>
              <a:gd name="connsiteX2" fmla="*/ 237066 w 613833"/>
              <a:gd name="connsiteY2" fmla="*/ 33867 h 80433"/>
              <a:gd name="connsiteX3" fmla="*/ 465666 w 613833"/>
              <a:gd name="connsiteY3" fmla="*/ 63500 h 80433"/>
              <a:gd name="connsiteX4" fmla="*/ 563033 w 613833"/>
              <a:gd name="connsiteY4" fmla="*/ 76200 h 80433"/>
              <a:gd name="connsiteX5" fmla="*/ 613833 w 613833"/>
              <a:gd name="connsiteY5" fmla="*/ 80433 h 8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833" h="80433">
                <a:moveTo>
                  <a:pt x="0" y="0"/>
                </a:moveTo>
                <a:lnTo>
                  <a:pt x="118533" y="16933"/>
                </a:lnTo>
                <a:lnTo>
                  <a:pt x="237066" y="33867"/>
                </a:lnTo>
                <a:lnTo>
                  <a:pt x="465666" y="63500"/>
                </a:lnTo>
                <a:lnTo>
                  <a:pt x="563033" y="76200"/>
                </a:lnTo>
                <a:cubicBezTo>
                  <a:pt x="587727" y="79022"/>
                  <a:pt x="600780" y="79727"/>
                  <a:pt x="613833" y="80433"/>
                </a:cubicBezTo>
              </a:path>
            </a:pathLst>
          </a:custGeom>
          <a:ln>
            <a:solidFill>
              <a:srgbClr val="0000FF"/>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defPPr>
              <a:defRPr lang="ja-JP"/>
            </a:defPPr>
            <a:lvl1pPr algn="l" rtl="0" fontAlgn="base">
              <a:spcBef>
                <a:spcPct val="0"/>
              </a:spcBef>
              <a:spcAft>
                <a:spcPct val="0"/>
              </a:spcAft>
              <a:defRPr kumimoji="1" sz="2400" kern="1200">
                <a:solidFill>
                  <a:schemeClr val="tx1"/>
                </a:solidFill>
                <a:latin typeface="+mn-lt"/>
                <a:ea typeface="+mn-ea"/>
                <a:cs typeface="+mn-cs"/>
              </a:defRPr>
            </a:lvl1pPr>
            <a:lvl2pPr marL="457200" algn="l" rtl="0" fontAlgn="base">
              <a:spcBef>
                <a:spcPct val="0"/>
              </a:spcBef>
              <a:spcAft>
                <a:spcPct val="0"/>
              </a:spcAft>
              <a:defRPr kumimoji="1" sz="2400" kern="1200">
                <a:solidFill>
                  <a:schemeClr val="tx1"/>
                </a:solidFill>
                <a:latin typeface="+mn-lt"/>
                <a:ea typeface="+mn-ea"/>
                <a:cs typeface="+mn-cs"/>
              </a:defRPr>
            </a:lvl2pPr>
            <a:lvl3pPr marL="914400" algn="l" rtl="0" fontAlgn="base">
              <a:spcBef>
                <a:spcPct val="0"/>
              </a:spcBef>
              <a:spcAft>
                <a:spcPct val="0"/>
              </a:spcAft>
              <a:defRPr kumimoji="1" sz="2400" kern="1200">
                <a:solidFill>
                  <a:schemeClr val="tx1"/>
                </a:solidFill>
                <a:latin typeface="+mn-lt"/>
                <a:ea typeface="+mn-ea"/>
                <a:cs typeface="+mn-cs"/>
              </a:defRPr>
            </a:lvl3pPr>
            <a:lvl4pPr marL="1371600" algn="l" rtl="0" fontAlgn="base">
              <a:spcBef>
                <a:spcPct val="0"/>
              </a:spcBef>
              <a:spcAft>
                <a:spcPct val="0"/>
              </a:spcAft>
              <a:defRPr kumimoji="1" sz="2400" kern="1200">
                <a:solidFill>
                  <a:schemeClr val="tx1"/>
                </a:solidFill>
                <a:latin typeface="+mn-lt"/>
                <a:ea typeface="+mn-ea"/>
                <a:cs typeface="+mn-cs"/>
              </a:defRPr>
            </a:lvl4pPr>
            <a:lvl5pPr marL="1828800" algn="l" rtl="0" fontAlgn="base">
              <a:spcBef>
                <a:spcPct val="0"/>
              </a:spcBef>
              <a:spcAft>
                <a:spcPct val="0"/>
              </a:spcAft>
              <a:defRPr kumimoji="1" sz="2400" kern="1200">
                <a:solidFill>
                  <a:schemeClr val="tx1"/>
                </a:solidFill>
                <a:latin typeface="+mn-lt"/>
                <a:ea typeface="+mn-ea"/>
                <a:cs typeface="+mn-cs"/>
              </a:defRPr>
            </a:lvl5pPr>
            <a:lvl6pPr marL="2286000" algn="l" defTabSz="457200" rtl="0" eaLnBrk="1" latinLnBrk="0" hangingPunct="1">
              <a:defRPr kumimoji="1" sz="2400" kern="1200">
                <a:solidFill>
                  <a:schemeClr val="tx1"/>
                </a:solidFill>
                <a:latin typeface="+mn-lt"/>
                <a:ea typeface="+mn-ea"/>
                <a:cs typeface="+mn-cs"/>
              </a:defRPr>
            </a:lvl6pPr>
            <a:lvl7pPr marL="2743200" algn="l" defTabSz="457200" rtl="0" eaLnBrk="1" latinLnBrk="0" hangingPunct="1">
              <a:defRPr kumimoji="1" sz="2400" kern="1200">
                <a:solidFill>
                  <a:schemeClr val="tx1"/>
                </a:solidFill>
                <a:latin typeface="+mn-lt"/>
                <a:ea typeface="+mn-ea"/>
                <a:cs typeface="+mn-cs"/>
              </a:defRPr>
            </a:lvl7pPr>
            <a:lvl8pPr marL="3200400" algn="l" defTabSz="457200" rtl="0" eaLnBrk="1" latinLnBrk="0" hangingPunct="1">
              <a:defRPr kumimoji="1" sz="2400" kern="1200">
                <a:solidFill>
                  <a:schemeClr val="tx1"/>
                </a:solidFill>
                <a:latin typeface="+mn-lt"/>
                <a:ea typeface="+mn-ea"/>
                <a:cs typeface="+mn-cs"/>
              </a:defRPr>
            </a:lvl8pPr>
            <a:lvl9pPr marL="3657600" algn="l" defTabSz="457200" rtl="0" eaLnBrk="1" latinLnBrk="0" hangingPunct="1">
              <a:defRPr kumimoji="1" sz="2400" kern="1200">
                <a:solidFill>
                  <a:schemeClr val="tx1"/>
                </a:solidFill>
                <a:latin typeface="+mn-lt"/>
                <a:ea typeface="+mn-ea"/>
                <a:cs typeface="+mn-cs"/>
              </a:defRPr>
            </a:lvl9pPr>
          </a:lstStyle>
          <a:p>
            <a:pPr algn="ctr"/>
            <a:endParaRPr lang="ja-JP" altLang="en-US" sz="1400" b="1">
              <a:latin typeface="Arial" charset="0"/>
              <a:ea typeface="ＭＳ Ｐゴシック" charset="0"/>
              <a:cs typeface="ＭＳ Ｐゴシック" charset="0"/>
            </a:endParaRPr>
          </a:p>
        </p:txBody>
      </p:sp>
      <p:sp>
        <p:nvSpPr>
          <p:cNvPr id="25" name="TextBox 33"/>
          <p:cNvSpPr txBox="1">
            <a:spLocks noChangeArrowheads="1"/>
          </p:cNvSpPr>
          <p:nvPr/>
        </p:nvSpPr>
        <p:spPr bwMode="auto">
          <a:xfrm>
            <a:off x="5940425" y="5567456"/>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Arial" charset="0"/>
                <a:ea typeface="ＭＳ Ｐゴシック" charset="0"/>
                <a:cs typeface="ＭＳ Ｐゴシック" charset="0"/>
              </a:defRPr>
            </a:lvl9pPr>
          </a:lstStyle>
          <a:p>
            <a:r>
              <a:rPr lang="ja-JP" altLang="en-US" sz="1400" b="1" dirty="0" smtClean="0">
                <a:latin typeface="Calibri" charset="0"/>
              </a:rPr>
              <a:t>偏極</a:t>
            </a:r>
            <a:r>
              <a:rPr lang="ja-JP" altLang="en-US" sz="1400" b="1" dirty="0">
                <a:latin typeface="Calibri" charset="0"/>
              </a:rPr>
              <a:t>電子銃</a:t>
            </a:r>
          </a:p>
        </p:txBody>
      </p:sp>
      <p:sp>
        <p:nvSpPr>
          <p:cNvPr id="26" name="TextBox 34"/>
          <p:cNvSpPr txBox="1">
            <a:spLocks noChangeArrowheads="1"/>
          </p:cNvSpPr>
          <p:nvPr/>
        </p:nvSpPr>
        <p:spPr bwMode="auto">
          <a:xfrm>
            <a:off x="2627784" y="4155821"/>
            <a:ext cx="14879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Arial" charset="0"/>
                <a:ea typeface="ＭＳ Ｐゴシック" charset="0"/>
                <a:cs typeface="ＭＳ Ｐゴシック" charset="0"/>
              </a:defRPr>
            </a:lvl9pPr>
          </a:lstStyle>
          <a:p>
            <a:pPr algn="ctr"/>
            <a:r>
              <a:rPr lang="en-US" altLang="ja-JP" sz="1400" b="1" dirty="0">
                <a:latin typeface="Calibri" charset="0"/>
              </a:rPr>
              <a:t>5GeV </a:t>
            </a:r>
            <a:r>
              <a:rPr lang="ja-JP" altLang="en-US" sz="1400" b="1" dirty="0">
                <a:latin typeface="Calibri" charset="0"/>
              </a:rPr>
              <a:t>電子</a:t>
            </a:r>
            <a:endParaRPr lang="en-US" altLang="ja-JP" sz="1400" b="1" dirty="0">
              <a:latin typeface="Calibri" charset="0"/>
            </a:endParaRPr>
          </a:p>
          <a:p>
            <a:pPr algn="ctr"/>
            <a:r>
              <a:rPr lang="en-US" altLang="ja-JP" sz="1400" b="1" dirty="0">
                <a:latin typeface="Calibri" charset="0"/>
              </a:rPr>
              <a:t> </a:t>
            </a:r>
            <a:r>
              <a:rPr lang="ja-JP" altLang="en-US" sz="1400" b="1" dirty="0">
                <a:latin typeface="Calibri" charset="0"/>
              </a:rPr>
              <a:t>ダンピングリング</a:t>
            </a:r>
          </a:p>
        </p:txBody>
      </p:sp>
      <p:sp>
        <p:nvSpPr>
          <p:cNvPr id="27" name="TextBox 38"/>
          <p:cNvSpPr txBox="1">
            <a:spLocks noChangeArrowheads="1"/>
          </p:cNvSpPr>
          <p:nvPr/>
        </p:nvSpPr>
        <p:spPr bwMode="auto">
          <a:xfrm>
            <a:off x="2206156" y="5451965"/>
            <a:ext cx="16149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Arial" charset="0"/>
                <a:ea typeface="ＭＳ Ｐゴシック" charset="0"/>
                <a:cs typeface="ＭＳ Ｐゴシック" charset="0"/>
              </a:defRPr>
            </a:lvl9pPr>
          </a:lstStyle>
          <a:p>
            <a:pPr algn="ctr"/>
            <a:r>
              <a:rPr lang="ja-JP" altLang="en-US" sz="1400" b="1" dirty="0" smtClean="0">
                <a:latin typeface="Calibri" charset="0"/>
              </a:rPr>
              <a:t>偏極陽電子源</a:t>
            </a:r>
            <a:endParaRPr lang="en-US" altLang="ja-JP" sz="1400" b="1" dirty="0" smtClean="0">
              <a:latin typeface="Calibri" charset="0"/>
            </a:endParaRPr>
          </a:p>
          <a:p>
            <a:pPr algn="ctr"/>
            <a:r>
              <a:rPr lang="en-US" altLang="ja-JP" sz="1400" b="1" dirty="0" smtClean="0">
                <a:latin typeface="Calibri" charset="0"/>
              </a:rPr>
              <a:t>(Helical  </a:t>
            </a:r>
            <a:r>
              <a:rPr lang="en-US" altLang="ja-JP" sz="1400" b="1" dirty="0" err="1" smtClean="0">
                <a:latin typeface="Calibri" charset="0"/>
              </a:rPr>
              <a:t>undulator</a:t>
            </a:r>
            <a:r>
              <a:rPr lang="en-US" altLang="ja-JP" sz="1400" b="1" dirty="0" smtClean="0">
                <a:latin typeface="Calibri" charset="0"/>
              </a:rPr>
              <a:t>)</a:t>
            </a:r>
            <a:endParaRPr lang="ja-JP" altLang="en-US" sz="1400" b="1" dirty="0">
              <a:latin typeface="Calibri" charset="0"/>
            </a:endParaRPr>
          </a:p>
        </p:txBody>
      </p:sp>
      <p:sp>
        <p:nvSpPr>
          <p:cNvPr id="28" name="TextBox 39"/>
          <p:cNvSpPr txBox="1">
            <a:spLocks noChangeArrowheads="1"/>
          </p:cNvSpPr>
          <p:nvPr/>
        </p:nvSpPr>
        <p:spPr bwMode="auto">
          <a:xfrm>
            <a:off x="5148064" y="4155821"/>
            <a:ext cx="1447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Arial" charset="0"/>
                <a:ea typeface="ＭＳ Ｐゴシック" charset="0"/>
                <a:cs typeface="ＭＳ Ｐゴシック" charset="0"/>
              </a:defRPr>
            </a:lvl9pPr>
          </a:lstStyle>
          <a:p>
            <a:pPr algn="ctr"/>
            <a:r>
              <a:rPr lang="en-US" altLang="ja-JP" sz="1400" b="1" dirty="0">
                <a:latin typeface="Calibri" charset="0"/>
              </a:rPr>
              <a:t>5GeV </a:t>
            </a:r>
            <a:r>
              <a:rPr lang="ja-JP" altLang="en-US" sz="1400" b="1" dirty="0">
                <a:latin typeface="Calibri" charset="0"/>
              </a:rPr>
              <a:t>陽電子</a:t>
            </a:r>
            <a:r>
              <a:rPr lang="en-US" altLang="ja-JP" sz="1400" b="1" dirty="0" smtClean="0">
                <a:latin typeface="Calibri" charset="0"/>
              </a:rPr>
              <a:t> </a:t>
            </a:r>
            <a:endParaRPr lang="en-US" altLang="ja-JP" sz="1400" b="1" dirty="0">
              <a:latin typeface="Calibri" charset="0"/>
            </a:endParaRPr>
          </a:p>
          <a:p>
            <a:pPr algn="ctr"/>
            <a:r>
              <a:rPr lang="ja-JP" altLang="en-US" sz="1400" b="1" dirty="0" smtClean="0">
                <a:latin typeface="Calibri" charset="0"/>
              </a:rPr>
              <a:t>ダンピング</a:t>
            </a:r>
            <a:r>
              <a:rPr lang="ja-JP" altLang="en-US" sz="1400" b="1" dirty="0">
                <a:latin typeface="Calibri" charset="0"/>
              </a:rPr>
              <a:t>リング</a:t>
            </a:r>
          </a:p>
        </p:txBody>
      </p:sp>
      <p:sp>
        <p:nvSpPr>
          <p:cNvPr id="29" name="TextBox 41"/>
          <p:cNvSpPr txBox="1">
            <a:spLocks noChangeArrowheads="1"/>
          </p:cNvSpPr>
          <p:nvPr/>
        </p:nvSpPr>
        <p:spPr bwMode="auto">
          <a:xfrm>
            <a:off x="4139952" y="559598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Arial" charset="0"/>
                <a:ea typeface="ＭＳ Ｐゴシック" charset="0"/>
                <a:cs typeface="ＭＳ Ｐゴシック" charset="0"/>
              </a:defRPr>
            </a:lvl9pPr>
          </a:lstStyle>
          <a:p>
            <a:r>
              <a:rPr lang="ja-JP" altLang="en-US" sz="1400" b="1" dirty="0">
                <a:latin typeface="Calibri" charset="0"/>
              </a:rPr>
              <a:t>最終収束</a:t>
            </a:r>
          </a:p>
        </p:txBody>
      </p:sp>
      <p:sp>
        <p:nvSpPr>
          <p:cNvPr id="30" name="TextBox 42"/>
          <p:cNvSpPr txBox="1">
            <a:spLocks noChangeArrowheads="1"/>
          </p:cNvSpPr>
          <p:nvPr/>
        </p:nvSpPr>
        <p:spPr bwMode="auto">
          <a:xfrm>
            <a:off x="4240096" y="5812005"/>
            <a:ext cx="7232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Arial" charset="0"/>
                <a:ea typeface="ＭＳ Ｐゴシック" charset="0"/>
                <a:cs typeface="ＭＳ Ｐゴシック" charset="0"/>
              </a:defRPr>
            </a:lvl9pPr>
          </a:lstStyle>
          <a:p>
            <a:r>
              <a:rPr lang="ja-JP" altLang="en-US" sz="1400" b="1" dirty="0">
                <a:latin typeface="Calibri" charset="0"/>
              </a:rPr>
              <a:t>衝突点</a:t>
            </a:r>
          </a:p>
        </p:txBody>
      </p:sp>
      <p:sp>
        <p:nvSpPr>
          <p:cNvPr id="31" name="フリーフォーム 30"/>
          <p:cNvSpPr/>
          <p:nvPr/>
        </p:nvSpPr>
        <p:spPr>
          <a:xfrm>
            <a:off x="899592" y="5163933"/>
            <a:ext cx="1728192" cy="216024"/>
          </a:xfrm>
          <a:custGeom>
            <a:avLst/>
            <a:gdLst>
              <a:gd name="connsiteX0" fmla="*/ 0 w 613833"/>
              <a:gd name="connsiteY0" fmla="*/ 0 h 80433"/>
              <a:gd name="connsiteX1" fmla="*/ 118533 w 613833"/>
              <a:gd name="connsiteY1" fmla="*/ 16933 h 80433"/>
              <a:gd name="connsiteX2" fmla="*/ 237066 w 613833"/>
              <a:gd name="connsiteY2" fmla="*/ 33867 h 80433"/>
              <a:gd name="connsiteX3" fmla="*/ 465666 w 613833"/>
              <a:gd name="connsiteY3" fmla="*/ 63500 h 80433"/>
              <a:gd name="connsiteX4" fmla="*/ 563033 w 613833"/>
              <a:gd name="connsiteY4" fmla="*/ 76200 h 80433"/>
              <a:gd name="connsiteX5" fmla="*/ 613833 w 613833"/>
              <a:gd name="connsiteY5" fmla="*/ 80433 h 8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833" h="80433">
                <a:moveTo>
                  <a:pt x="0" y="0"/>
                </a:moveTo>
                <a:lnTo>
                  <a:pt x="118533" y="16933"/>
                </a:lnTo>
                <a:lnTo>
                  <a:pt x="237066" y="33867"/>
                </a:lnTo>
                <a:lnTo>
                  <a:pt x="465666" y="63500"/>
                </a:lnTo>
                <a:lnTo>
                  <a:pt x="563033" y="76200"/>
                </a:lnTo>
                <a:cubicBezTo>
                  <a:pt x="587727" y="79022"/>
                  <a:pt x="600780" y="79727"/>
                  <a:pt x="613833" y="80433"/>
                </a:cubicBezTo>
              </a:path>
            </a:pathLst>
          </a:custGeom>
          <a:ln>
            <a:solidFill>
              <a:srgbClr val="0000FF"/>
            </a:solidFill>
            <a:tailEnd type="stealth" w="lg" len="lg"/>
          </a:ln>
        </p:spPr>
        <p:style>
          <a:lnRef idx="2">
            <a:schemeClr val="accent1"/>
          </a:lnRef>
          <a:fillRef idx="0">
            <a:schemeClr val="accent1"/>
          </a:fillRef>
          <a:effectRef idx="1">
            <a:schemeClr val="accent1"/>
          </a:effectRef>
          <a:fontRef idx="minor">
            <a:schemeClr val="tx1"/>
          </a:fontRef>
        </p:style>
        <p:txBody>
          <a:bodyPr anchor="ctr"/>
          <a:lstStyle>
            <a:defPPr>
              <a:defRPr lang="ja-JP"/>
            </a:defPPr>
            <a:lvl1pPr algn="l" rtl="0" fontAlgn="base">
              <a:spcBef>
                <a:spcPct val="0"/>
              </a:spcBef>
              <a:spcAft>
                <a:spcPct val="0"/>
              </a:spcAft>
              <a:defRPr kumimoji="1" sz="2400" kern="1200">
                <a:solidFill>
                  <a:schemeClr val="tx1"/>
                </a:solidFill>
                <a:latin typeface="+mn-lt"/>
                <a:ea typeface="+mn-ea"/>
                <a:cs typeface="+mn-cs"/>
              </a:defRPr>
            </a:lvl1pPr>
            <a:lvl2pPr marL="457200" algn="l" rtl="0" fontAlgn="base">
              <a:spcBef>
                <a:spcPct val="0"/>
              </a:spcBef>
              <a:spcAft>
                <a:spcPct val="0"/>
              </a:spcAft>
              <a:defRPr kumimoji="1" sz="2400" kern="1200">
                <a:solidFill>
                  <a:schemeClr val="tx1"/>
                </a:solidFill>
                <a:latin typeface="+mn-lt"/>
                <a:ea typeface="+mn-ea"/>
                <a:cs typeface="+mn-cs"/>
              </a:defRPr>
            </a:lvl2pPr>
            <a:lvl3pPr marL="914400" algn="l" rtl="0" fontAlgn="base">
              <a:spcBef>
                <a:spcPct val="0"/>
              </a:spcBef>
              <a:spcAft>
                <a:spcPct val="0"/>
              </a:spcAft>
              <a:defRPr kumimoji="1" sz="2400" kern="1200">
                <a:solidFill>
                  <a:schemeClr val="tx1"/>
                </a:solidFill>
                <a:latin typeface="+mn-lt"/>
                <a:ea typeface="+mn-ea"/>
                <a:cs typeface="+mn-cs"/>
              </a:defRPr>
            </a:lvl3pPr>
            <a:lvl4pPr marL="1371600" algn="l" rtl="0" fontAlgn="base">
              <a:spcBef>
                <a:spcPct val="0"/>
              </a:spcBef>
              <a:spcAft>
                <a:spcPct val="0"/>
              </a:spcAft>
              <a:defRPr kumimoji="1" sz="2400" kern="1200">
                <a:solidFill>
                  <a:schemeClr val="tx1"/>
                </a:solidFill>
                <a:latin typeface="+mn-lt"/>
                <a:ea typeface="+mn-ea"/>
                <a:cs typeface="+mn-cs"/>
              </a:defRPr>
            </a:lvl4pPr>
            <a:lvl5pPr marL="1828800" algn="l" rtl="0" fontAlgn="base">
              <a:spcBef>
                <a:spcPct val="0"/>
              </a:spcBef>
              <a:spcAft>
                <a:spcPct val="0"/>
              </a:spcAft>
              <a:defRPr kumimoji="1" sz="2400" kern="1200">
                <a:solidFill>
                  <a:schemeClr val="tx1"/>
                </a:solidFill>
                <a:latin typeface="+mn-lt"/>
                <a:ea typeface="+mn-ea"/>
                <a:cs typeface="+mn-cs"/>
              </a:defRPr>
            </a:lvl5pPr>
            <a:lvl6pPr marL="2286000" algn="l" defTabSz="457200" rtl="0" eaLnBrk="1" latinLnBrk="0" hangingPunct="1">
              <a:defRPr kumimoji="1" sz="2400" kern="1200">
                <a:solidFill>
                  <a:schemeClr val="tx1"/>
                </a:solidFill>
                <a:latin typeface="+mn-lt"/>
                <a:ea typeface="+mn-ea"/>
                <a:cs typeface="+mn-cs"/>
              </a:defRPr>
            </a:lvl6pPr>
            <a:lvl7pPr marL="2743200" algn="l" defTabSz="457200" rtl="0" eaLnBrk="1" latinLnBrk="0" hangingPunct="1">
              <a:defRPr kumimoji="1" sz="2400" kern="1200">
                <a:solidFill>
                  <a:schemeClr val="tx1"/>
                </a:solidFill>
                <a:latin typeface="+mn-lt"/>
                <a:ea typeface="+mn-ea"/>
                <a:cs typeface="+mn-cs"/>
              </a:defRPr>
            </a:lvl7pPr>
            <a:lvl8pPr marL="3200400" algn="l" defTabSz="457200" rtl="0" eaLnBrk="1" latinLnBrk="0" hangingPunct="1">
              <a:defRPr kumimoji="1" sz="2400" kern="1200">
                <a:solidFill>
                  <a:schemeClr val="tx1"/>
                </a:solidFill>
                <a:latin typeface="+mn-lt"/>
                <a:ea typeface="+mn-ea"/>
                <a:cs typeface="+mn-cs"/>
              </a:defRPr>
            </a:lvl8pPr>
            <a:lvl9pPr marL="3657600" algn="l" defTabSz="457200" rtl="0" eaLnBrk="1" latinLnBrk="0" hangingPunct="1">
              <a:defRPr kumimoji="1" sz="2400" kern="1200">
                <a:solidFill>
                  <a:schemeClr val="tx1"/>
                </a:solidFill>
                <a:latin typeface="+mn-lt"/>
                <a:ea typeface="+mn-ea"/>
                <a:cs typeface="+mn-cs"/>
              </a:defRPr>
            </a:lvl9pPr>
          </a:lstStyle>
          <a:p>
            <a:pPr algn="ctr"/>
            <a:endParaRPr lang="ja-JP" altLang="en-US" sz="1400" b="1">
              <a:latin typeface="Arial" charset="0"/>
              <a:ea typeface="ＭＳ Ｐゴシック" charset="0"/>
              <a:cs typeface="ＭＳ Ｐゴシック" charset="0"/>
            </a:endParaRPr>
          </a:p>
        </p:txBody>
      </p:sp>
      <p:sp>
        <p:nvSpPr>
          <p:cNvPr id="32" name="TextBox 35"/>
          <p:cNvSpPr txBox="1">
            <a:spLocks noChangeArrowheads="1"/>
          </p:cNvSpPr>
          <p:nvPr/>
        </p:nvSpPr>
        <p:spPr bwMode="auto">
          <a:xfrm>
            <a:off x="1547664" y="5163933"/>
            <a:ext cx="402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Arial" charset="0"/>
                <a:ea typeface="ＭＳ Ｐゴシック" charset="0"/>
                <a:cs typeface="ＭＳ Ｐゴシック" charset="0"/>
              </a:defRPr>
            </a:lvl9pPr>
          </a:lstStyle>
          <a:p>
            <a:r>
              <a:rPr lang="en-US" altLang="ja-JP" b="1">
                <a:solidFill>
                  <a:srgbClr val="3366FF"/>
                </a:solidFill>
                <a:latin typeface="Calibri" charset="0"/>
              </a:rPr>
              <a:t>e</a:t>
            </a:r>
            <a:r>
              <a:rPr lang="en-US" altLang="ja-JP" b="1" baseline="30000">
                <a:solidFill>
                  <a:srgbClr val="3366FF"/>
                </a:solidFill>
                <a:latin typeface="Calibri" charset="0"/>
              </a:rPr>
              <a:t>-</a:t>
            </a:r>
            <a:endParaRPr lang="ja-JP" altLang="en-US" b="1" baseline="30000">
              <a:solidFill>
                <a:srgbClr val="3366FF"/>
              </a:solidFill>
              <a:latin typeface="Calibri" charset="0"/>
            </a:endParaRPr>
          </a:p>
        </p:txBody>
      </p:sp>
      <p:sp>
        <p:nvSpPr>
          <p:cNvPr id="33" name="TextBox 35"/>
          <p:cNvSpPr txBox="1">
            <a:spLocks noChangeArrowheads="1"/>
          </p:cNvSpPr>
          <p:nvPr/>
        </p:nvSpPr>
        <p:spPr bwMode="auto">
          <a:xfrm>
            <a:off x="7164288" y="5163933"/>
            <a:ext cx="4417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umimoji="1"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sz="2400" kern="1200">
                <a:solidFill>
                  <a:schemeClr val="tx1"/>
                </a:solidFill>
                <a:latin typeface="Arial" charset="0"/>
                <a:ea typeface="ＭＳ Ｐゴシック" charset="0"/>
                <a:cs typeface="ＭＳ Ｐゴシック" charset="0"/>
              </a:defRPr>
            </a:lvl9pPr>
          </a:lstStyle>
          <a:p>
            <a:r>
              <a:rPr lang="en-US" altLang="ja-JP" b="1">
                <a:solidFill>
                  <a:srgbClr val="EC1B0A"/>
                </a:solidFill>
                <a:latin typeface="Calibri" charset="0"/>
              </a:rPr>
              <a:t>e</a:t>
            </a:r>
            <a:r>
              <a:rPr lang="en-US" altLang="ja-JP" b="1" baseline="30000">
                <a:solidFill>
                  <a:srgbClr val="EC1B0A"/>
                </a:solidFill>
                <a:latin typeface="Calibri" charset="0"/>
              </a:rPr>
              <a:t>+</a:t>
            </a:r>
            <a:endParaRPr lang="ja-JP" altLang="en-US" b="1" baseline="30000">
              <a:solidFill>
                <a:srgbClr val="EC1B0A"/>
              </a:solidFill>
              <a:latin typeface="Calibri" charset="0"/>
            </a:endParaRPr>
          </a:p>
        </p:txBody>
      </p:sp>
      <p:pic>
        <p:nvPicPr>
          <p:cNvPr id="34" name="図 33" descr="ILC2011_01color_110716.pdf"/>
          <p:cNvPicPr>
            <a:picLocks noChangeAspect="1"/>
          </p:cNvPicPr>
          <p:nvPr/>
        </p:nvPicPr>
        <p:blipFill rotWithShape="1">
          <a:blip r:embed="rId2" cstate="print">
            <a:extLst>
              <a:ext uri="{28A0092B-C50C-407E-A947-70E740481C1C}">
                <a14:useLocalDpi xmlns:a14="http://schemas.microsoft.com/office/drawing/2010/main" val="0"/>
              </a:ext>
            </a:extLst>
          </a:blip>
          <a:srcRect t="14583" b="21449"/>
          <a:stretch/>
        </p:blipFill>
        <p:spPr>
          <a:xfrm>
            <a:off x="0" y="4051300"/>
            <a:ext cx="9144000" cy="2068482"/>
          </a:xfrm>
          <a:prstGeom prst="rect">
            <a:avLst/>
          </a:prstGeom>
        </p:spPr>
      </p:pic>
      <p:sp>
        <p:nvSpPr>
          <p:cNvPr id="35" name="スライド番号プレースホルダー 34"/>
          <p:cNvSpPr>
            <a:spLocks noGrp="1"/>
          </p:cNvSpPr>
          <p:nvPr>
            <p:ph type="sldNum" sz="quarter" idx="12"/>
          </p:nvPr>
        </p:nvSpPr>
        <p:spPr/>
        <p:txBody>
          <a:bodyPr/>
          <a:lstStyle/>
          <a:p>
            <a:fld id="{7D9210D9-BD3C-41C6-A8CC-434A797B901C}" type="slidenum">
              <a:rPr kumimoji="1" lang="ja-JP" altLang="en-US" smtClean="0"/>
              <a:pPr/>
              <a:t>1</a:t>
            </a:fld>
            <a:endParaRPr kumimoji="1" lang="ja-JP" altLang="en-US" dirty="0"/>
          </a:p>
        </p:txBody>
      </p:sp>
    </p:spTree>
    <p:extLst>
      <p:ext uri="{BB962C8B-B14F-4D97-AF65-F5344CB8AC3E}">
        <p14:creationId xmlns:p14="http://schemas.microsoft.com/office/powerpoint/2010/main" val="4097605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トラックファインディング </a:t>
            </a:r>
            <a:r>
              <a:rPr lang="en-US" altLang="ja-JP" dirty="0"/>
              <a:t>– </a:t>
            </a:r>
            <a:r>
              <a:rPr lang="ja-JP" altLang="en-US" dirty="0"/>
              <a:t>ベクトルヒット</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コンテンツ プレースホルダー 5"/>
          <p:cNvSpPr>
            <a:spLocks noGrp="1"/>
          </p:cNvSpPr>
          <p:nvPr>
            <p:ph sz="quarter" idx="1"/>
          </p:nvPr>
        </p:nvSpPr>
        <p:spPr/>
        <p:txBody>
          <a:bodyPr/>
          <a:lstStyle/>
          <a:p>
            <a:r>
              <a:rPr lang="ja-JP" altLang="en-US" dirty="0"/>
              <a:t>ペア</a:t>
            </a:r>
            <a:r>
              <a:rPr lang="en-US" altLang="ja-JP" dirty="0"/>
              <a:t>2</a:t>
            </a:r>
            <a:r>
              <a:rPr lang="ja-JP" altLang="en-US" dirty="0"/>
              <a:t>層で</a:t>
            </a:r>
            <a:r>
              <a:rPr lang="ja-JP" altLang="en-US" dirty="0">
                <a:solidFill>
                  <a:srgbClr val="2003F3"/>
                </a:solidFill>
              </a:rPr>
              <a:t>ベクトルヒット</a:t>
            </a:r>
            <a:r>
              <a:rPr lang="ja-JP" altLang="en-US" dirty="0"/>
              <a:t>を作る。</a:t>
            </a:r>
            <a:endParaRPr lang="en-US" altLang="ja-JP" dirty="0"/>
          </a:p>
          <a:p>
            <a:r>
              <a:rPr lang="ja-JP" altLang="en-US" dirty="0"/>
              <a:t>クラスター形状によってフィルタリングを行う</a:t>
            </a:r>
            <a:r>
              <a:rPr lang="ja-JP" altLang="en-US" dirty="0" smtClean="0"/>
              <a:t>。</a:t>
            </a:r>
            <a:endParaRPr lang="ja-JP" altLang="en-US" dirty="0"/>
          </a:p>
        </p:txBody>
      </p:sp>
      <p:cxnSp>
        <p:nvCxnSpPr>
          <p:cNvPr id="7" name="直線コネクタ 6"/>
          <p:cNvCxnSpPr/>
          <p:nvPr/>
        </p:nvCxnSpPr>
        <p:spPr>
          <a:xfrm>
            <a:off x="4859338" y="5842000"/>
            <a:ext cx="2779712"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859338" y="6088063"/>
            <a:ext cx="2779712"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円/楕円 8"/>
          <p:cNvSpPr/>
          <p:nvPr/>
        </p:nvSpPr>
        <p:spPr>
          <a:xfrm>
            <a:off x="7397750" y="5811838"/>
            <a:ext cx="166688"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p:cNvSpPr/>
          <p:nvPr/>
        </p:nvSpPr>
        <p:spPr>
          <a:xfrm>
            <a:off x="5041900" y="6040438"/>
            <a:ext cx="166688"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p:cNvSpPr/>
          <p:nvPr/>
        </p:nvSpPr>
        <p:spPr>
          <a:xfrm>
            <a:off x="7007225" y="5786438"/>
            <a:ext cx="168275"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円/楕円 11"/>
          <p:cNvSpPr/>
          <p:nvPr/>
        </p:nvSpPr>
        <p:spPr>
          <a:xfrm>
            <a:off x="6711950" y="6032500"/>
            <a:ext cx="168275" cy="1111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円/楕円 12"/>
          <p:cNvSpPr/>
          <p:nvPr/>
        </p:nvSpPr>
        <p:spPr>
          <a:xfrm>
            <a:off x="5746750" y="5765800"/>
            <a:ext cx="168275" cy="1127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p:cNvSpPr/>
          <p:nvPr/>
        </p:nvSpPr>
        <p:spPr>
          <a:xfrm>
            <a:off x="6492875" y="5781675"/>
            <a:ext cx="168275" cy="1127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円/楕円 14"/>
          <p:cNvSpPr/>
          <p:nvPr/>
        </p:nvSpPr>
        <p:spPr>
          <a:xfrm>
            <a:off x="7429500" y="6027738"/>
            <a:ext cx="166688"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円/楕円 15"/>
          <p:cNvSpPr/>
          <p:nvPr/>
        </p:nvSpPr>
        <p:spPr>
          <a:xfrm>
            <a:off x="6011863" y="6027738"/>
            <a:ext cx="168275"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7" name="直線矢印コネクタ 16"/>
          <p:cNvCxnSpPr/>
          <p:nvPr/>
        </p:nvCxnSpPr>
        <p:spPr>
          <a:xfrm flipH="1" flipV="1">
            <a:off x="7380288" y="5657850"/>
            <a:ext cx="153987" cy="57943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flipV="1">
            <a:off x="6978650" y="5751513"/>
            <a:ext cx="617538" cy="41433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6677025" y="5751513"/>
            <a:ext cx="584200" cy="4349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5722938" y="5686425"/>
            <a:ext cx="492125" cy="5111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6397625" y="5661025"/>
            <a:ext cx="492125" cy="5111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2" name="グループ化 95"/>
          <p:cNvGrpSpPr>
            <a:grpSpLocks/>
          </p:cNvGrpSpPr>
          <p:nvPr/>
        </p:nvGrpSpPr>
        <p:grpSpPr bwMode="auto">
          <a:xfrm>
            <a:off x="4859338" y="2420938"/>
            <a:ext cx="2779712" cy="2316162"/>
            <a:chOff x="6156176" y="2639070"/>
            <a:chExt cx="1296144" cy="1438002"/>
          </a:xfrm>
        </p:grpSpPr>
        <p:cxnSp>
          <p:nvCxnSpPr>
            <p:cNvPr id="23" name="直線コネクタ 22"/>
            <p:cNvCxnSpPr/>
            <p:nvPr/>
          </p:nvCxnSpPr>
          <p:spPr>
            <a:xfrm>
              <a:off x="6156176" y="2755372"/>
              <a:ext cx="129614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156176" y="2908141"/>
              <a:ext cx="129614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156176" y="3827713"/>
              <a:ext cx="129614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156176" y="3979497"/>
              <a:ext cx="129614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6256847" y="2736645"/>
              <a:ext cx="7846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円/楕円 27"/>
            <p:cNvSpPr/>
            <p:nvPr/>
          </p:nvSpPr>
          <p:spPr>
            <a:xfrm>
              <a:off x="6382687" y="2886457"/>
              <a:ext cx="7846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円/楕円 28"/>
            <p:cNvSpPr/>
            <p:nvPr/>
          </p:nvSpPr>
          <p:spPr>
            <a:xfrm>
              <a:off x="6996338" y="2720875"/>
              <a:ext cx="77724" cy="689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円/楕円 29"/>
            <p:cNvSpPr/>
            <p:nvPr/>
          </p:nvSpPr>
          <p:spPr>
            <a:xfrm>
              <a:off x="6911211" y="2872659"/>
              <a:ext cx="7772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円/楕円 30"/>
            <p:cNvSpPr/>
            <p:nvPr/>
          </p:nvSpPr>
          <p:spPr>
            <a:xfrm>
              <a:off x="6335312" y="3798145"/>
              <a:ext cx="7772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円/楕円 31"/>
            <p:cNvSpPr/>
            <p:nvPr/>
          </p:nvSpPr>
          <p:spPr>
            <a:xfrm>
              <a:off x="6389348" y="3945001"/>
              <a:ext cx="7772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円/楕円 32"/>
            <p:cNvSpPr/>
            <p:nvPr/>
          </p:nvSpPr>
          <p:spPr>
            <a:xfrm>
              <a:off x="6990416" y="3806030"/>
              <a:ext cx="7772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円/楕円 33"/>
            <p:cNvSpPr/>
            <p:nvPr/>
          </p:nvSpPr>
          <p:spPr>
            <a:xfrm>
              <a:off x="7071841" y="3960770"/>
              <a:ext cx="7846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5" name="直線矢印コネクタ 34"/>
            <p:cNvCxnSpPr/>
            <p:nvPr/>
          </p:nvCxnSpPr>
          <p:spPr>
            <a:xfrm flipH="1" flipV="1">
              <a:off x="6189486" y="2683422"/>
              <a:ext cx="287950" cy="2877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flipV="1">
              <a:off x="6319027" y="3710426"/>
              <a:ext cx="143605" cy="36073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flipV="1">
              <a:off x="6974131" y="3717325"/>
              <a:ext cx="160630" cy="35974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6916393" y="2639070"/>
              <a:ext cx="179876" cy="32623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テキスト ボックス 112"/>
          <p:cNvSpPr txBox="1">
            <a:spLocks noChangeArrowheads="1"/>
          </p:cNvSpPr>
          <p:nvPr/>
        </p:nvSpPr>
        <p:spPr bwMode="auto">
          <a:xfrm>
            <a:off x="7956550" y="2528888"/>
            <a:ext cx="792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a:t>Outer</a:t>
            </a:r>
            <a:endParaRPr lang="ja-JP" altLang="en-US"/>
          </a:p>
        </p:txBody>
      </p:sp>
      <p:sp>
        <p:nvSpPr>
          <p:cNvPr id="40" name="テキスト ボックス 113"/>
          <p:cNvSpPr txBox="1">
            <a:spLocks noChangeArrowheads="1"/>
          </p:cNvSpPr>
          <p:nvPr/>
        </p:nvSpPr>
        <p:spPr bwMode="auto">
          <a:xfrm>
            <a:off x="7956550" y="4292600"/>
            <a:ext cx="1008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a:t>Middle</a:t>
            </a:r>
            <a:endParaRPr lang="ja-JP" altLang="en-US"/>
          </a:p>
        </p:txBody>
      </p:sp>
      <p:sp>
        <p:nvSpPr>
          <p:cNvPr id="41" name="テキスト ボックス 114"/>
          <p:cNvSpPr txBox="1">
            <a:spLocks noChangeArrowheads="1"/>
          </p:cNvSpPr>
          <p:nvPr/>
        </p:nvSpPr>
        <p:spPr bwMode="auto">
          <a:xfrm>
            <a:off x="7956550" y="5732463"/>
            <a:ext cx="792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a:t>Inner</a:t>
            </a:r>
            <a:endParaRPr lang="ja-JP" altLang="en-US"/>
          </a:p>
        </p:txBody>
      </p:sp>
      <p:sp>
        <p:nvSpPr>
          <p:cNvPr id="42" name="フローチャート: データ 41"/>
          <p:cNvSpPr/>
          <p:nvPr/>
        </p:nvSpPr>
        <p:spPr>
          <a:xfrm>
            <a:off x="622994" y="2277170"/>
            <a:ext cx="2641987" cy="36036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Tracker Hit</a:t>
            </a:r>
            <a:endParaRPr lang="ja-JP" altLang="en-US" dirty="0"/>
          </a:p>
        </p:txBody>
      </p:sp>
      <p:sp>
        <p:nvSpPr>
          <p:cNvPr id="43" name="フローチャート: 処理 42"/>
          <p:cNvSpPr/>
          <p:nvPr/>
        </p:nvSpPr>
        <p:spPr>
          <a:xfrm>
            <a:off x="611560" y="3371308"/>
            <a:ext cx="2656359" cy="431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Cluster shape based filter</a:t>
            </a:r>
            <a:endParaRPr lang="ja-JP" altLang="en-US" dirty="0"/>
          </a:p>
        </p:txBody>
      </p:sp>
      <p:sp>
        <p:nvSpPr>
          <p:cNvPr id="44" name="フローチャート: 処理 43"/>
          <p:cNvSpPr/>
          <p:nvPr/>
        </p:nvSpPr>
        <p:spPr>
          <a:xfrm>
            <a:off x="613092" y="2722790"/>
            <a:ext cx="2653863" cy="5762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Create vector hits</a:t>
            </a:r>
            <a:endParaRPr lang="ja-JP" altLang="en-US" dirty="0"/>
          </a:p>
        </p:txBody>
      </p:sp>
      <p:cxnSp>
        <p:nvCxnSpPr>
          <p:cNvPr id="45" name="直線矢印コネクタ 44"/>
          <p:cNvCxnSpPr/>
          <p:nvPr/>
        </p:nvCxnSpPr>
        <p:spPr>
          <a:xfrm flipH="1" flipV="1">
            <a:off x="8172399" y="1253639"/>
            <a:ext cx="1" cy="38405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5643234" y="1196752"/>
            <a:ext cx="2875281" cy="489607"/>
          </a:xfrm>
          <a:prstGeom prst="rect">
            <a:avLst/>
          </a:prstGeom>
          <a:noFill/>
          <a:ln>
            <a:solidFill>
              <a:srgbClr val="2003F3"/>
            </a:solidFill>
          </a:ln>
        </p:spPr>
        <p:txBody>
          <a:bodyPr wrap="square" rtlCol="0">
            <a:spAutoFit/>
          </a:bodyPr>
          <a:lstStyle/>
          <a:p>
            <a:r>
              <a:rPr kumimoji="1" lang="en-US" altLang="ja-JP" sz="2800" dirty="0" smtClean="0">
                <a:latin typeface="Calibri" pitchFamily="34" charset="0"/>
                <a:cs typeface="Calibri" pitchFamily="34" charset="0"/>
              </a:rPr>
              <a:t> </a:t>
            </a:r>
            <a:r>
              <a:rPr kumimoji="1" lang="ja-JP" altLang="en-US" sz="2800" dirty="0" smtClean="0">
                <a:latin typeface="Calibri" pitchFamily="34" charset="0"/>
                <a:cs typeface="Calibri" pitchFamily="34" charset="0"/>
              </a:rPr>
              <a:t>ベクトルヒット</a:t>
            </a:r>
            <a:r>
              <a:rPr kumimoji="1" lang="en-US" altLang="ja-JP" sz="2800" dirty="0" smtClean="0">
                <a:latin typeface="Calibri" pitchFamily="34" charset="0"/>
                <a:cs typeface="Calibri" pitchFamily="34" charset="0"/>
              </a:rPr>
              <a:t> :</a:t>
            </a:r>
            <a:endParaRPr kumimoji="1" lang="ja-JP" altLang="en-US" sz="2800" dirty="0">
              <a:latin typeface="Calibri" pitchFamily="34" charset="0"/>
              <a:cs typeface="Calibri" pitchFamily="34" charset="0"/>
            </a:endParaRPr>
          </a:p>
        </p:txBody>
      </p:sp>
      <p:sp>
        <p:nvSpPr>
          <p:cNvPr id="47" name="スライド番号プレースホルダー 46"/>
          <p:cNvSpPr>
            <a:spLocks noGrp="1"/>
          </p:cNvSpPr>
          <p:nvPr>
            <p:ph type="sldNum" sz="quarter" idx="12"/>
          </p:nvPr>
        </p:nvSpPr>
        <p:spPr/>
        <p:txBody>
          <a:bodyPr/>
          <a:lstStyle/>
          <a:p>
            <a:fld id="{7D9210D9-BD3C-41C6-A8CC-434A797B901C}" type="slidenum">
              <a:rPr kumimoji="1" lang="ja-JP" altLang="en-US" smtClean="0"/>
              <a:pPr/>
              <a:t>19</a:t>
            </a:fld>
            <a:endParaRPr kumimoji="1" lang="ja-JP" altLang="en-US" dirty="0"/>
          </a:p>
        </p:txBody>
      </p:sp>
    </p:spTree>
    <p:extLst>
      <p:ext uri="{BB962C8B-B14F-4D97-AF65-F5344CB8AC3E}">
        <p14:creationId xmlns:p14="http://schemas.microsoft.com/office/powerpoint/2010/main" val="1661975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トラックファインディング </a:t>
            </a:r>
            <a:r>
              <a:rPr lang="en-US" altLang="ja-JP" dirty="0"/>
              <a:t>– </a:t>
            </a:r>
            <a:r>
              <a:rPr lang="ja-JP" altLang="en-US" dirty="0"/>
              <a:t>ベクトルヒット</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コンテンツ プレースホルダー 5"/>
          <p:cNvSpPr>
            <a:spLocks noGrp="1"/>
          </p:cNvSpPr>
          <p:nvPr>
            <p:ph sz="quarter" idx="1"/>
          </p:nvPr>
        </p:nvSpPr>
        <p:spPr/>
        <p:txBody>
          <a:bodyPr/>
          <a:lstStyle/>
          <a:p>
            <a:r>
              <a:rPr lang="ja-JP" altLang="en-US" dirty="0"/>
              <a:t>外側</a:t>
            </a:r>
            <a:r>
              <a:rPr lang="en-US" altLang="ja-JP" dirty="0"/>
              <a:t>2</a:t>
            </a:r>
            <a:r>
              <a:rPr lang="ja-JP" altLang="en-US" dirty="0"/>
              <a:t>層でだけでヘリックスを作る</a:t>
            </a:r>
            <a:r>
              <a:rPr lang="en-US" altLang="ja-JP" dirty="0"/>
              <a:t>(</a:t>
            </a:r>
            <a:r>
              <a:rPr lang="ja-JP" altLang="en-US" dirty="0"/>
              <a:t>最内層はバックグラウンドが多いため</a:t>
            </a:r>
            <a:r>
              <a:rPr lang="en-US" altLang="ja-JP" dirty="0"/>
              <a:t>)</a:t>
            </a:r>
            <a:r>
              <a:rPr lang="ja-JP" altLang="en-US" dirty="0" err="1"/>
              <a:t>。</a:t>
            </a:r>
            <a:r>
              <a:rPr lang="ja-JP" altLang="en-US" dirty="0"/>
              <a:t> </a:t>
            </a:r>
            <a:r>
              <a:rPr lang="en-US" altLang="ja-JP" dirty="0">
                <a:sym typeface="Wingdings" pitchFamily="2" charset="2"/>
              </a:rPr>
              <a:t> </a:t>
            </a:r>
            <a:r>
              <a:rPr lang="ja-JP" altLang="en-US" dirty="0">
                <a:solidFill>
                  <a:srgbClr val="2003F3"/>
                </a:solidFill>
                <a:sym typeface="Wingdings" pitchFamily="2" charset="2"/>
              </a:rPr>
              <a:t>スピードアップが期待</a:t>
            </a:r>
            <a:r>
              <a:rPr lang="ja-JP" altLang="en-US" dirty="0" smtClean="0">
                <a:solidFill>
                  <a:srgbClr val="2003F3"/>
                </a:solidFill>
                <a:sym typeface="Wingdings" pitchFamily="2" charset="2"/>
              </a:rPr>
              <a:t>できる</a:t>
            </a:r>
            <a:endParaRPr lang="ja-JP" altLang="en-US" dirty="0">
              <a:solidFill>
                <a:srgbClr val="2003F3"/>
              </a:solidFill>
            </a:endParaRPr>
          </a:p>
        </p:txBody>
      </p:sp>
      <p:grpSp>
        <p:nvGrpSpPr>
          <p:cNvPr id="7" name="グループ化 5"/>
          <p:cNvGrpSpPr>
            <a:grpSpLocks/>
          </p:cNvGrpSpPr>
          <p:nvPr/>
        </p:nvGrpSpPr>
        <p:grpSpPr bwMode="auto">
          <a:xfrm>
            <a:off x="4859338" y="2420938"/>
            <a:ext cx="2779712" cy="2316162"/>
            <a:chOff x="6156176" y="2639070"/>
            <a:chExt cx="1296144" cy="1438002"/>
          </a:xfrm>
        </p:grpSpPr>
        <p:cxnSp>
          <p:nvCxnSpPr>
            <p:cNvPr id="8" name="直線コネクタ 7"/>
            <p:cNvCxnSpPr/>
            <p:nvPr/>
          </p:nvCxnSpPr>
          <p:spPr>
            <a:xfrm>
              <a:off x="6156176" y="2755372"/>
              <a:ext cx="129614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6156176" y="2908141"/>
              <a:ext cx="129614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6156176" y="3827713"/>
              <a:ext cx="129614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6156176" y="3979497"/>
              <a:ext cx="129614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6256847" y="2736645"/>
              <a:ext cx="7846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円/楕円 12"/>
            <p:cNvSpPr/>
            <p:nvPr/>
          </p:nvSpPr>
          <p:spPr>
            <a:xfrm>
              <a:off x="6382687" y="2886457"/>
              <a:ext cx="7846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p:cNvSpPr/>
            <p:nvPr/>
          </p:nvSpPr>
          <p:spPr>
            <a:xfrm>
              <a:off x="6996338" y="2720875"/>
              <a:ext cx="77724" cy="689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円/楕円 14"/>
            <p:cNvSpPr/>
            <p:nvPr/>
          </p:nvSpPr>
          <p:spPr>
            <a:xfrm>
              <a:off x="6911211" y="2872659"/>
              <a:ext cx="7772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円/楕円 15"/>
            <p:cNvSpPr/>
            <p:nvPr/>
          </p:nvSpPr>
          <p:spPr>
            <a:xfrm>
              <a:off x="6335312" y="3798145"/>
              <a:ext cx="7772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円/楕円 16"/>
            <p:cNvSpPr/>
            <p:nvPr/>
          </p:nvSpPr>
          <p:spPr>
            <a:xfrm>
              <a:off x="6389348" y="3945001"/>
              <a:ext cx="7772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円/楕円 17"/>
            <p:cNvSpPr/>
            <p:nvPr/>
          </p:nvSpPr>
          <p:spPr>
            <a:xfrm>
              <a:off x="6990416" y="3806030"/>
              <a:ext cx="7772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円/楕円 18"/>
            <p:cNvSpPr/>
            <p:nvPr/>
          </p:nvSpPr>
          <p:spPr>
            <a:xfrm>
              <a:off x="7071841" y="3960770"/>
              <a:ext cx="7846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0" name="直線矢印コネクタ 19"/>
            <p:cNvCxnSpPr/>
            <p:nvPr/>
          </p:nvCxnSpPr>
          <p:spPr>
            <a:xfrm flipH="1" flipV="1">
              <a:off x="6189486" y="2683422"/>
              <a:ext cx="287950" cy="2877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6319027" y="3710426"/>
              <a:ext cx="143605" cy="36073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6974131" y="3717325"/>
              <a:ext cx="160630" cy="35974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6916393" y="2639070"/>
              <a:ext cx="179876" cy="32623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4" name="フローチャート: 処理 23"/>
          <p:cNvSpPr/>
          <p:nvPr/>
        </p:nvSpPr>
        <p:spPr>
          <a:xfrm>
            <a:off x="611188" y="3861048"/>
            <a:ext cx="2665412" cy="5762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Matching outer and mid vector </a:t>
            </a:r>
            <a:endParaRPr lang="ja-JP" altLang="en-US" dirty="0"/>
          </a:p>
        </p:txBody>
      </p:sp>
      <p:sp>
        <p:nvSpPr>
          <p:cNvPr id="25" name="フローチャート: 処理 24"/>
          <p:cNvSpPr/>
          <p:nvPr/>
        </p:nvSpPr>
        <p:spPr>
          <a:xfrm>
            <a:off x="611188" y="4495052"/>
            <a:ext cx="2665412" cy="57626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Create helix</a:t>
            </a:r>
            <a:endParaRPr lang="ja-JP" altLang="en-US" dirty="0"/>
          </a:p>
        </p:txBody>
      </p:sp>
      <p:cxnSp>
        <p:nvCxnSpPr>
          <p:cNvPr id="26" name="直線コネクタ 25"/>
          <p:cNvCxnSpPr/>
          <p:nvPr/>
        </p:nvCxnSpPr>
        <p:spPr>
          <a:xfrm>
            <a:off x="4859338" y="5842000"/>
            <a:ext cx="2779712"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859338" y="6088063"/>
            <a:ext cx="2779712"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円/楕円 27"/>
          <p:cNvSpPr/>
          <p:nvPr/>
        </p:nvSpPr>
        <p:spPr>
          <a:xfrm>
            <a:off x="7397750" y="5811838"/>
            <a:ext cx="166688"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円/楕円 28"/>
          <p:cNvSpPr/>
          <p:nvPr/>
        </p:nvSpPr>
        <p:spPr>
          <a:xfrm>
            <a:off x="5041900" y="6040438"/>
            <a:ext cx="166688"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円/楕円 29"/>
          <p:cNvSpPr/>
          <p:nvPr/>
        </p:nvSpPr>
        <p:spPr>
          <a:xfrm>
            <a:off x="7007225" y="5786438"/>
            <a:ext cx="168275"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円/楕円 30"/>
          <p:cNvSpPr/>
          <p:nvPr/>
        </p:nvSpPr>
        <p:spPr>
          <a:xfrm>
            <a:off x="6711950" y="6032500"/>
            <a:ext cx="168275" cy="1111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円/楕円 31"/>
          <p:cNvSpPr/>
          <p:nvPr/>
        </p:nvSpPr>
        <p:spPr>
          <a:xfrm>
            <a:off x="5746750" y="5765800"/>
            <a:ext cx="168275" cy="1127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円/楕円 32"/>
          <p:cNvSpPr/>
          <p:nvPr/>
        </p:nvSpPr>
        <p:spPr>
          <a:xfrm>
            <a:off x="6492875" y="5781675"/>
            <a:ext cx="168275" cy="1127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円/楕円 33"/>
          <p:cNvSpPr/>
          <p:nvPr/>
        </p:nvSpPr>
        <p:spPr>
          <a:xfrm>
            <a:off x="7429500" y="6027738"/>
            <a:ext cx="166688"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円/楕円 34"/>
          <p:cNvSpPr/>
          <p:nvPr/>
        </p:nvSpPr>
        <p:spPr>
          <a:xfrm>
            <a:off x="6011863" y="6027738"/>
            <a:ext cx="168275"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6" name="直線矢印コネクタ 35"/>
          <p:cNvCxnSpPr/>
          <p:nvPr/>
        </p:nvCxnSpPr>
        <p:spPr>
          <a:xfrm flipH="1" flipV="1">
            <a:off x="7380288" y="5657850"/>
            <a:ext cx="153987" cy="57943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flipV="1">
            <a:off x="6978650" y="5751513"/>
            <a:ext cx="617538" cy="41433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6677025" y="5751513"/>
            <a:ext cx="584200" cy="4349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flipV="1">
            <a:off x="5722938" y="5686425"/>
            <a:ext cx="492125" cy="5111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flipV="1">
            <a:off x="6397625" y="5661025"/>
            <a:ext cx="492125" cy="5111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70"/>
          <p:cNvSpPr txBox="1">
            <a:spLocks noChangeArrowheads="1"/>
          </p:cNvSpPr>
          <p:nvPr/>
        </p:nvSpPr>
        <p:spPr bwMode="auto">
          <a:xfrm>
            <a:off x="7956550" y="2528888"/>
            <a:ext cx="792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a:t>Outer</a:t>
            </a:r>
            <a:endParaRPr lang="ja-JP" altLang="en-US"/>
          </a:p>
        </p:txBody>
      </p:sp>
      <p:sp>
        <p:nvSpPr>
          <p:cNvPr id="42" name="テキスト ボックス 71"/>
          <p:cNvSpPr txBox="1">
            <a:spLocks noChangeArrowheads="1"/>
          </p:cNvSpPr>
          <p:nvPr/>
        </p:nvSpPr>
        <p:spPr bwMode="auto">
          <a:xfrm>
            <a:off x="7956550" y="4292600"/>
            <a:ext cx="1008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a:t>Middle</a:t>
            </a:r>
            <a:endParaRPr lang="ja-JP" altLang="en-US"/>
          </a:p>
        </p:txBody>
      </p:sp>
      <p:sp>
        <p:nvSpPr>
          <p:cNvPr id="43" name="テキスト ボックス 72"/>
          <p:cNvSpPr txBox="1">
            <a:spLocks noChangeArrowheads="1"/>
          </p:cNvSpPr>
          <p:nvPr/>
        </p:nvSpPr>
        <p:spPr bwMode="auto">
          <a:xfrm>
            <a:off x="7956550" y="5732463"/>
            <a:ext cx="792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a:t>Inner</a:t>
            </a:r>
            <a:endParaRPr lang="ja-JP" altLang="en-US"/>
          </a:p>
        </p:txBody>
      </p:sp>
      <p:sp>
        <p:nvSpPr>
          <p:cNvPr id="44" name="フローチャート: データ 43"/>
          <p:cNvSpPr/>
          <p:nvPr/>
        </p:nvSpPr>
        <p:spPr>
          <a:xfrm>
            <a:off x="622994" y="2277170"/>
            <a:ext cx="2641987" cy="36036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Tracker Hit</a:t>
            </a:r>
            <a:endParaRPr lang="ja-JP" altLang="en-US" dirty="0"/>
          </a:p>
        </p:txBody>
      </p:sp>
      <p:sp>
        <p:nvSpPr>
          <p:cNvPr id="45" name="フローチャート: 処理 44"/>
          <p:cNvSpPr/>
          <p:nvPr/>
        </p:nvSpPr>
        <p:spPr>
          <a:xfrm>
            <a:off x="609230" y="3371308"/>
            <a:ext cx="2656359" cy="431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Cluster shape based filter</a:t>
            </a:r>
            <a:endParaRPr lang="ja-JP" altLang="en-US" dirty="0"/>
          </a:p>
        </p:txBody>
      </p:sp>
      <p:sp>
        <p:nvSpPr>
          <p:cNvPr id="46" name="フローチャート: 処理 45"/>
          <p:cNvSpPr/>
          <p:nvPr/>
        </p:nvSpPr>
        <p:spPr>
          <a:xfrm>
            <a:off x="610762" y="2722790"/>
            <a:ext cx="2653863" cy="5762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Create vector hits</a:t>
            </a:r>
            <a:endParaRPr lang="ja-JP" altLang="en-US" dirty="0"/>
          </a:p>
        </p:txBody>
      </p:sp>
      <p:sp>
        <p:nvSpPr>
          <p:cNvPr id="47" name="円弧 46"/>
          <p:cNvSpPr/>
          <p:nvPr/>
        </p:nvSpPr>
        <p:spPr>
          <a:xfrm>
            <a:off x="-2844800" y="1773238"/>
            <a:ext cx="10593388" cy="12285662"/>
          </a:xfrm>
          <a:prstGeom prst="arc">
            <a:avLst>
              <a:gd name="adj1" fmla="val 17308905"/>
              <a:gd name="adj2" fmla="val 19726701"/>
            </a:avLst>
          </a:prstGeom>
          <a:ln w="22225">
            <a:solidFill>
              <a:srgbClr val="0033CC"/>
            </a:solidFill>
            <a:prstDash val="sysDash"/>
            <a:headEnd type="arrow" w="lg" len="lg"/>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48" name="スライド番号プレースホルダー 47"/>
          <p:cNvSpPr>
            <a:spLocks noGrp="1"/>
          </p:cNvSpPr>
          <p:nvPr>
            <p:ph type="sldNum" sz="quarter" idx="12"/>
          </p:nvPr>
        </p:nvSpPr>
        <p:spPr/>
        <p:txBody>
          <a:bodyPr/>
          <a:lstStyle/>
          <a:p>
            <a:fld id="{7D9210D9-BD3C-41C6-A8CC-434A797B901C}" type="slidenum">
              <a:rPr kumimoji="1" lang="ja-JP" altLang="en-US" smtClean="0"/>
              <a:pPr/>
              <a:t>20</a:t>
            </a:fld>
            <a:endParaRPr kumimoji="1" lang="ja-JP" altLang="en-US" dirty="0"/>
          </a:p>
        </p:txBody>
      </p:sp>
    </p:spTree>
    <p:extLst>
      <p:ext uri="{BB962C8B-B14F-4D97-AF65-F5344CB8AC3E}">
        <p14:creationId xmlns:p14="http://schemas.microsoft.com/office/powerpoint/2010/main" val="2985994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トラックファインディング </a:t>
            </a:r>
            <a:r>
              <a:rPr lang="en-US" altLang="ja-JP" dirty="0"/>
              <a:t>– </a:t>
            </a:r>
            <a:r>
              <a:rPr lang="ja-JP" altLang="en-US" dirty="0"/>
              <a:t>ベクトルヒット</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コンテンツ プレースホルダー 5"/>
          <p:cNvSpPr>
            <a:spLocks noGrp="1"/>
          </p:cNvSpPr>
          <p:nvPr>
            <p:ph sz="quarter" idx="1"/>
          </p:nvPr>
        </p:nvSpPr>
        <p:spPr/>
        <p:txBody>
          <a:bodyPr/>
          <a:lstStyle/>
          <a:p>
            <a:r>
              <a:rPr lang="ja-JP" altLang="en-US" dirty="0"/>
              <a:t>最内層までヘリックスを伸ばし、トラック</a:t>
            </a:r>
            <a:r>
              <a:rPr lang="ja-JP" altLang="en-US" dirty="0" smtClean="0"/>
              <a:t>を</a:t>
            </a:r>
            <a:r>
              <a:rPr lang="ja-JP" altLang="en-US" dirty="0"/>
              <a:t>決定</a:t>
            </a:r>
            <a:r>
              <a:rPr lang="ja-JP" altLang="en-US" dirty="0" smtClean="0"/>
              <a:t>する</a:t>
            </a:r>
            <a:r>
              <a:rPr lang="ja-JP" altLang="en-US" dirty="0"/>
              <a:t>。</a:t>
            </a:r>
            <a:endParaRPr lang="en-US" altLang="ja-JP" dirty="0"/>
          </a:p>
        </p:txBody>
      </p:sp>
      <p:cxnSp>
        <p:nvCxnSpPr>
          <p:cNvPr id="34" name="直線コネクタ 33"/>
          <p:cNvCxnSpPr/>
          <p:nvPr/>
        </p:nvCxnSpPr>
        <p:spPr>
          <a:xfrm>
            <a:off x="4859338" y="5842000"/>
            <a:ext cx="2779712"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859338" y="6088063"/>
            <a:ext cx="2779712"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7397750" y="5811838"/>
            <a:ext cx="166688"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円/楕円 36"/>
          <p:cNvSpPr/>
          <p:nvPr/>
        </p:nvSpPr>
        <p:spPr>
          <a:xfrm>
            <a:off x="5041900" y="6040438"/>
            <a:ext cx="166688"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円/楕円 37"/>
          <p:cNvSpPr/>
          <p:nvPr/>
        </p:nvSpPr>
        <p:spPr>
          <a:xfrm>
            <a:off x="7007225" y="5786438"/>
            <a:ext cx="168275"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円/楕円 38"/>
          <p:cNvSpPr/>
          <p:nvPr/>
        </p:nvSpPr>
        <p:spPr>
          <a:xfrm>
            <a:off x="6711950" y="6032500"/>
            <a:ext cx="168275" cy="1111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円/楕円 39"/>
          <p:cNvSpPr/>
          <p:nvPr/>
        </p:nvSpPr>
        <p:spPr>
          <a:xfrm>
            <a:off x="5746750" y="5765800"/>
            <a:ext cx="168275" cy="1127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円/楕円 40"/>
          <p:cNvSpPr/>
          <p:nvPr/>
        </p:nvSpPr>
        <p:spPr>
          <a:xfrm>
            <a:off x="6492875" y="5781675"/>
            <a:ext cx="168275" cy="1127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円/楕円 41"/>
          <p:cNvSpPr/>
          <p:nvPr/>
        </p:nvSpPr>
        <p:spPr>
          <a:xfrm>
            <a:off x="7429500" y="6027738"/>
            <a:ext cx="166688"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円/楕円 42"/>
          <p:cNvSpPr/>
          <p:nvPr/>
        </p:nvSpPr>
        <p:spPr>
          <a:xfrm>
            <a:off x="6011863" y="6027738"/>
            <a:ext cx="168275" cy="1127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4" name="直線矢印コネクタ 43"/>
          <p:cNvCxnSpPr/>
          <p:nvPr/>
        </p:nvCxnSpPr>
        <p:spPr>
          <a:xfrm flipH="1" flipV="1">
            <a:off x="7380288" y="5657850"/>
            <a:ext cx="153987" cy="57943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フローチャート: 処理 44"/>
          <p:cNvSpPr/>
          <p:nvPr/>
        </p:nvSpPr>
        <p:spPr>
          <a:xfrm>
            <a:off x="611188" y="5141456"/>
            <a:ext cx="2665412" cy="5224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Matching in inner-vector</a:t>
            </a:r>
            <a:endParaRPr lang="ja-JP" altLang="en-US" dirty="0"/>
          </a:p>
        </p:txBody>
      </p:sp>
      <p:cxnSp>
        <p:nvCxnSpPr>
          <p:cNvPr id="46" name="直線矢印コネクタ 45"/>
          <p:cNvCxnSpPr/>
          <p:nvPr/>
        </p:nvCxnSpPr>
        <p:spPr>
          <a:xfrm flipH="1" flipV="1">
            <a:off x="6978650" y="5751513"/>
            <a:ext cx="617538" cy="41433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6677025" y="5751513"/>
            <a:ext cx="584200" cy="4349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flipV="1">
            <a:off x="5722938" y="5686425"/>
            <a:ext cx="492125" cy="5111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flipV="1">
            <a:off x="6397625" y="5661025"/>
            <a:ext cx="492125" cy="5111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0" name="グループ化 58"/>
          <p:cNvGrpSpPr>
            <a:grpSpLocks/>
          </p:cNvGrpSpPr>
          <p:nvPr/>
        </p:nvGrpSpPr>
        <p:grpSpPr bwMode="auto">
          <a:xfrm>
            <a:off x="4859338" y="2420938"/>
            <a:ext cx="2779712" cy="2316162"/>
            <a:chOff x="6156176" y="2639070"/>
            <a:chExt cx="1296144" cy="1438002"/>
          </a:xfrm>
        </p:grpSpPr>
        <p:cxnSp>
          <p:nvCxnSpPr>
            <p:cNvPr id="51" name="直線コネクタ 50"/>
            <p:cNvCxnSpPr/>
            <p:nvPr/>
          </p:nvCxnSpPr>
          <p:spPr>
            <a:xfrm>
              <a:off x="6156176" y="2755372"/>
              <a:ext cx="129614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6156176" y="2908141"/>
              <a:ext cx="129614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156176" y="3827713"/>
              <a:ext cx="129614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6156176" y="3979497"/>
              <a:ext cx="1296144" cy="0"/>
            </a:xfrm>
            <a:prstGeom prst="line">
              <a:avLst/>
            </a:prstGeom>
            <a:ln w="349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円/楕円 54"/>
            <p:cNvSpPr/>
            <p:nvPr/>
          </p:nvSpPr>
          <p:spPr>
            <a:xfrm>
              <a:off x="6256847" y="2736645"/>
              <a:ext cx="7846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円/楕円 55"/>
            <p:cNvSpPr/>
            <p:nvPr/>
          </p:nvSpPr>
          <p:spPr>
            <a:xfrm>
              <a:off x="6382687" y="2886457"/>
              <a:ext cx="7846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円/楕円 56"/>
            <p:cNvSpPr/>
            <p:nvPr/>
          </p:nvSpPr>
          <p:spPr>
            <a:xfrm>
              <a:off x="6996338" y="2720875"/>
              <a:ext cx="77724" cy="6899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円/楕円 57"/>
            <p:cNvSpPr/>
            <p:nvPr/>
          </p:nvSpPr>
          <p:spPr>
            <a:xfrm>
              <a:off x="6911211" y="2872659"/>
              <a:ext cx="7772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円/楕円 58"/>
            <p:cNvSpPr/>
            <p:nvPr/>
          </p:nvSpPr>
          <p:spPr>
            <a:xfrm>
              <a:off x="6335312" y="3798145"/>
              <a:ext cx="7772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円/楕円 59"/>
            <p:cNvSpPr/>
            <p:nvPr/>
          </p:nvSpPr>
          <p:spPr>
            <a:xfrm>
              <a:off x="6389348" y="3945001"/>
              <a:ext cx="7772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円/楕円 60"/>
            <p:cNvSpPr/>
            <p:nvPr/>
          </p:nvSpPr>
          <p:spPr>
            <a:xfrm>
              <a:off x="6990416" y="3806030"/>
              <a:ext cx="7772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 name="円/楕円 61"/>
            <p:cNvSpPr/>
            <p:nvPr/>
          </p:nvSpPr>
          <p:spPr>
            <a:xfrm>
              <a:off x="7071841" y="3960770"/>
              <a:ext cx="78464" cy="699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3" name="直線矢印コネクタ 62"/>
            <p:cNvCxnSpPr/>
            <p:nvPr/>
          </p:nvCxnSpPr>
          <p:spPr>
            <a:xfrm flipH="1" flipV="1">
              <a:off x="6189486" y="2683422"/>
              <a:ext cx="287950" cy="2877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H="1" flipV="1">
              <a:off x="6319027" y="3710426"/>
              <a:ext cx="143605" cy="36073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H="1" flipV="1">
              <a:off x="6974131" y="3717325"/>
              <a:ext cx="160630" cy="35974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6916393" y="2639070"/>
              <a:ext cx="179876" cy="32623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7" name="テキスト ボックス 75"/>
          <p:cNvSpPr txBox="1">
            <a:spLocks noChangeArrowheads="1"/>
          </p:cNvSpPr>
          <p:nvPr/>
        </p:nvSpPr>
        <p:spPr bwMode="auto">
          <a:xfrm>
            <a:off x="7956550" y="2528888"/>
            <a:ext cx="792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a:t>Outer</a:t>
            </a:r>
            <a:endParaRPr lang="ja-JP" altLang="en-US"/>
          </a:p>
        </p:txBody>
      </p:sp>
      <p:sp>
        <p:nvSpPr>
          <p:cNvPr id="68" name="テキスト ボックス 76"/>
          <p:cNvSpPr txBox="1">
            <a:spLocks noChangeArrowheads="1"/>
          </p:cNvSpPr>
          <p:nvPr/>
        </p:nvSpPr>
        <p:spPr bwMode="auto">
          <a:xfrm>
            <a:off x="7956550" y="4292600"/>
            <a:ext cx="1008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a:t>Middle</a:t>
            </a:r>
            <a:endParaRPr lang="ja-JP" altLang="en-US"/>
          </a:p>
        </p:txBody>
      </p:sp>
      <p:sp>
        <p:nvSpPr>
          <p:cNvPr id="69" name="テキスト ボックス 77"/>
          <p:cNvSpPr txBox="1">
            <a:spLocks noChangeArrowheads="1"/>
          </p:cNvSpPr>
          <p:nvPr/>
        </p:nvSpPr>
        <p:spPr bwMode="auto">
          <a:xfrm>
            <a:off x="7956550" y="5732463"/>
            <a:ext cx="792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a:t>Inner</a:t>
            </a:r>
            <a:endParaRPr lang="ja-JP" altLang="en-US"/>
          </a:p>
        </p:txBody>
      </p:sp>
      <p:sp>
        <p:nvSpPr>
          <p:cNvPr id="70" name="フローチャート: 処理 69"/>
          <p:cNvSpPr/>
          <p:nvPr/>
        </p:nvSpPr>
        <p:spPr>
          <a:xfrm>
            <a:off x="611188" y="3861048"/>
            <a:ext cx="2665412" cy="5762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Matching outer and mid vector </a:t>
            </a:r>
            <a:endParaRPr lang="ja-JP" altLang="en-US" dirty="0"/>
          </a:p>
        </p:txBody>
      </p:sp>
      <p:sp>
        <p:nvSpPr>
          <p:cNvPr id="71" name="フローチャート: 処理 70"/>
          <p:cNvSpPr/>
          <p:nvPr/>
        </p:nvSpPr>
        <p:spPr>
          <a:xfrm>
            <a:off x="611188" y="4495052"/>
            <a:ext cx="2665412" cy="57626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Create helix</a:t>
            </a:r>
            <a:endParaRPr lang="ja-JP" altLang="en-US" dirty="0"/>
          </a:p>
        </p:txBody>
      </p:sp>
      <p:sp>
        <p:nvSpPr>
          <p:cNvPr id="72" name="フローチャート: データ 71"/>
          <p:cNvSpPr/>
          <p:nvPr/>
        </p:nvSpPr>
        <p:spPr>
          <a:xfrm>
            <a:off x="622994" y="2277170"/>
            <a:ext cx="2641987" cy="36036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Tracker Hit</a:t>
            </a:r>
            <a:endParaRPr lang="ja-JP" altLang="en-US" dirty="0"/>
          </a:p>
        </p:txBody>
      </p:sp>
      <p:sp>
        <p:nvSpPr>
          <p:cNvPr id="73" name="フローチャート: 処理 72"/>
          <p:cNvSpPr/>
          <p:nvPr/>
        </p:nvSpPr>
        <p:spPr>
          <a:xfrm>
            <a:off x="609230" y="3371308"/>
            <a:ext cx="2656359" cy="431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Cluster shape based filter</a:t>
            </a:r>
            <a:endParaRPr lang="ja-JP" altLang="en-US" dirty="0"/>
          </a:p>
        </p:txBody>
      </p:sp>
      <p:sp>
        <p:nvSpPr>
          <p:cNvPr id="74" name="フローチャート: 処理 73"/>
          <p:cNvSpPr/>
          <p:nvPr/>
        </p:nvSpPr>
        <p:spPr>
          <a:xfrm>
            <a:off x="610762" y="2722790"/>
            <a:ext cx="2653863" cy="5762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t>Create vector hits</a:t>
            </a:r>
            <a:endParaRPr lang="ja-JP" altLang="en-US" dirty="0"/>
          </a:p>
        </p:txBody>
      </p:sp>
      <p:sp>
        <p:nvSpPr>
          <p:cNvPr id="75" name="円弧 74"/>
          <p:cNvSpPr/>
          <p:nvPr/>
        </p:nvSpPr>
        <p:spPr>
          <a:xfrm>
            <a:off x="-2844800" y="1773238"/>
            <a:ext cx="10593388" cy="12285662"/>
          </a:xfrm>
          <a:prstGeom prst="arc">
            <a:avLst>
              <a:gd name="adj1" fmla="val 17308905"/>
              <a:gd name="adj2" fmla="val 20603815"/>
            </a:avLst>
          </a:prstGeom>
          <a:ln w="22225">
            <a:solidFill>
              <a:srgbClr val="0033CC"/>
            </a:solidFill>
            <a:prstDash val="sysDash"/>
            <a:headEnd type="arrow" w="lg" len="lg"/>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76" name="スライド番号プレースホルダー 75"/>
          <p:cNvSpPr>
            <a:spLocks noGrp="1"/>
          </p:cNvSpPr>
          <p:nvPr>
            <p:ph type="sldNum" sz="quarter" idx="12"/>
          </p:nvPr>
        </p:nvSpPr>
        <p:spPr/>
        <p:txBody>
          <a:bodyPr/>
          <a:lstStyle/>
          <a:p>
            <a:fld id="{7D9210D9-BD3C-41C6-A8CC-434A797B901C}" type="slidenum">
              <a:rPr kumimoji="1" lang="ja-JP" altLang="en-US" smtClean="0"/>
              <a:pPr/>
              <a:t>21</a:t>
            </a:fld>
            <a:endParaRPr kumimoji="1" lang="ja-JP" altLang="en-US" dirty="0"/>
          </a:p>
        </p:txBody>
      </p:sp>
    </p:spTree>
    <p:extLst>
      <p:ext uri="{BB962C8B-B14F-4D97-AF65-F5344CB8AC3E}">
        <p14:creationId xmlns:p14="http://schemas.microsoft.com/office/powerpoint/2010/main" val="436160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トラックファインディング</a:t>
            </a:r>
            <a:r>
              <a:rPr lang="en-US" altLang="ja-JP" sz="3200" dirty="0"/>
              <a:t> – </a:t>
            </a:r>
            <a:r>
              <a:rPr lang="ja-JP" altLang="en-US" sz="3200" dirty="0"/>
              <a:t>クラスター形状フィルタ</a:t>
            </a:r>
            <a:endParaRPr kumimoji="1" lang="ja-JP" altLang="en-US" sz="3200"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コンテンツ プレースホルダー 5"/>
          <p:cNvSpPr>
            <a:spLocks noGrp="1"/>
          </p:cNvSpPr>
          <p:nvPr>
            <p:ph sz="quarter" idx="1"/>
          </p:nvPr>
        </p:nvSpPr>
        <p:spPr/>
        <p:txBody>
          <a:bodyPr/>
          <a:lstStyle/>
          <a:p>
            <a:r>
              <a:rPr lang="ja-JP" altLang="en-US" dirty="0" smtClean="0"/>
              <a:t>ベクトルヒットを</a:t>
            </a:r>
            <a:r>
              <a:rPr lang="ja-JP" altLang="en-US" dirty="0"/>
              <a:t>作る際に</a:t>
            </a:r>
            <a:r>
              <a:rPr lang="ja-JP" altLang="en-US" dirty="0" smtClean="0"/>
              <a:t>クラスター形状により整合</a:t>
            </a:r>
            <a:r>
              <a:rPr lang="ja-JP" altLang="en-US" dirty="0"/>
              <a:t>をとる。</a:t>
            </a:r>
            <a:endParaRPr lang="en-US" altLang="ja-JP" dirty="0"/>
          </a:p>
          <a:p>
            <a:pPr lvl="1"/>
            <a:r>
              <a:rPr lang="ja-JP" altLang="en-US" dirty="0">
                <a:solidFill>
                  <a:srgbClr val="2003F3"/>
                </a:solidFill>
              </a:rPr>
              <a:t>より正確</a:t>
            </a:r>
            <a:r>
              <a:rPr lang="ja-JP" altLang="en-US" dirty="0" smtClean="0">
                <a:solidFill>
                  <a:srgbClr val="2003F3"/>
                </a:solidFill>
              </a:rPr>
              <a:t>なトラックファインディングが</a:t>
            </a:r>
            <a:r>
              <a:rPr lang="ja-JP" altLang="en-US" dirty="0">
                <a:solidFill>
                  <a:srgbClr val="2003F3"/>
                </a:solidFill>
              </a:rPr>
              <a:t>期待できる</a:t>
            </a:r>
          </a:p>
          <a:p>
            <a:endParaRPr kumimoji="1" lang="ja-JP" altLang="en-US" dirty="0"/>
          </a:p>
        </p:txBody>
      </p:sp>
      <p:sp>
        <p:nvSpPr>
          <p:cNvPr id="7" name="直方体 6"/>
          <p:cNvSpPr/>
          <p:nvPr/>
        </p:nvSpPr>
        <p:spPr>
          <a:xfrm>
            <a:off x="4860032" y="4353395"/>
            <a:ext cx="3392488" cy="1736725"/>
          </a:xfrm>
          <a:prstGeom prst="cube">
            <a:avLst>
              <a:gd name="adj" fmla="val 8994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平行四辺形 7"/>
          <p:cNvSpPr/>
          <p:nvPr/>
        </p:nvSpPr>
        <p:spPr>
          <a:xfrm>
            <a:off x="6005041" y="5318670"/>
            <a:ext cx="530225" cy="142875"/>
          </a:xfrm>
          <a:prstGeom prst="parallelogram">
            <a:avLst>
              <a:gd name="adj" fmla="val 100369"/>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9" name="直線​​コネクタ 67"/>
          <p:cNvCxnSpPr/>
          <p:nvPr/>
        </p:nvCxnSpPr>
        <p:spPr>
          <a:xfrm flipH="1">
            <a:off x="5549007" y="4353395"/>
            <a:ext cx="1563688" cy="15716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68"/>
          <p:cNvCxnSpPr/>
          <p:nvPr/>
        </p:nvCxnSpPr>
        <p:spPr>
          <a:xfrm flipH="1">
            <a:off x="5956995" y="4353395"/>
            <a:ext cx="1520825" cy="1562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69"/>
          <p:cNvCxnSpPr/>
          <p:nvPr/>
        </p:nvCxnSpPr>
        <p:spPr>
          <a:xfrm>
            <a:off x="5166420" y="5612283"/>
            <a:ext cx="18684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70"/>
          <p:cNvCxnSpPr/>
          <p:nvPr/>
        </p:nvCxnSpPr>
        <p:spPr>
          <a:xfrm flipV="1">
            <a:off x="5306120" y="5467820"/>
            <a:ext cx="183991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2"/>
          <p:cNvSpPr txBox="1">
            <a:spLocks noChangeArrowheads="1"/>
          </p:cNvSpPr>
          <p:nvPr/>
        </p:nvSpPr>
        <p:spPr bwMode="auto">
          <a:xfrm>
            <a:off x="7236296" y="5721820"/>
            <a:ext cx="805029"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a:t>ラダー</a:t>
            </a:r>
            <a:endParaRPr lang="ja-JP" altLang="en-US" dirty="0"/>
          </a:p>
        </p:txBody>
      </p:sp>
      <p:sp>
        <p:nvSpPr>
          <p:cNvPr id="14" name="平行四辺形 13"/>
          <p:cNvSpPr/>
          <p:nvPr/>
        </p:nvSpPr>
        <p:spPr>
          <a:xfrm>
            <a:off x="6161782" y="5169370"/>
            <a:ext cx="530225" cy="142875"/>
          </a:xfrm>
          <a:prstGeom prst="parallelogram">
            <a:avLst>
              <a:gd name="adj" fmla="val 100369"/>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平行四辺形 14"/>
          <p:cNvSpPr/>
          <p:nvPr/>
        </p:nvSpPr>
        <p:spPr>
          <a:xfrm>
            <a:off x="6320532" y="5013795"/>
            <a:ext cx="530225" cy="142875"/>
          </a:xfrm>
          <a:prstGeom prst="parallelogram">
            <a:avLst>
              <a:gd name="adj" fmla="val 100369"/>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6" name="直線​​コネクタ 25"/>
          <p:cNvCxnSpPr/>
          <p:nvPr/>
        </p:nvCxnSpPr>
        <p:spPr>
          <a:xfrm flipV="1">
            <a:off x="5433120" y="5296370"/>
            <a:ext cx="1892300" cy="15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26"/>
          <p:cNvCxnSpPr/>
          <p:nvPr/>
        </p:nvCxnSpPr>
        <p:spPr>
          <a:xfrm>
            <a:off x="5623620" y="5169370"/>
            <a:ext cx="184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28"/>
          <p:cNvCxnSpPr/>
          <p:nvPr/>
        </p:nvCxnSpPr>
        <p:spPr>
          <a:xfrm flipH="1">
            <a:off x="5179120" y="4353395"/>
            <a:ext cx="1538287" cy="15700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29"/>
          <p:cNvCxnSpPr/>
          <p:nvPr/>
        </p:nvCxnSpPr>
        <p:spPr>
          <a:xfrm flipH="1">
            <a:off x="6325295" y="4353395"/>
            <a:ext cx="1573212" cy="1562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31"/>
          <p:cNvCxnSpPr/>
          <p:nvPr/>
        </p:nvCxnSpPr>
        <p:spPr>
          <a:xfrm>
            <a:off x="4996557" y="5764683"/>
            <a:ext cx="18684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32"/>
          <p:cNvCxnSpPr/>
          <p:nvPr/>
        </p:nvCxnSpPr>
        <p:spPr>
          <a:xfrm>
            <a:off x="5798245" y="5001095"/>
            <a:ext cx="18256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33"/>
          <p:cNvCxnSpPr/>
          <p:nvPr/>
        </p:nvCxnSpPr>
        <p:spPr>
          <a:xfrm>
            <a:off x="5925245" y="4835995"/>
            <a:ext cx="18319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48"/>
          <p:cNvCxnSpPr/>
          <p:nvPr/>
        </p:nvCxnSpPr>
        <p:spPr>
          <a:xfrm>
            <a:off x="6112570" y="4664545"/>
            <a:ext cx="1785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64"/>
          <p:cNvCxnSpPr/>
          <p:nvPr/>
        </p:nvCxnSpPr>
        <p:spPr>
          <a:xfrm>
            <a:off x="6277670" y="4512145"/>
            <a:ext cx="17637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直方体 24"/>
          <p:cNvSpPr/>
          <p:nvPr/>
        </p:nvSpPr>
        <p:spPr>
          <a:xfrm>
            <a:off x="5292080" y="3067372"/>
            <a:ext cx="3392488" cy="1736725"/>
          </a:xfrm>
          <a:prstGeom prst="cube">
            <a:avLst>
              <a:gd name="adj" fmla="val 8994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 name="平行四辺形 25"/>
          <p:cNvSpPr/>
          <p:nvPr/>
        </p:nvSpPr>
        <p:spPr>
          <a:xfrm>
            <a:off x="6362923" y="3728144"/>
            <a:ext cx="530225" cy="142875"/>
          </a:xfrm>
          <a:prstGeom prst="parallelogram">
            <a:avLst>
              <a:gd name="adj" fmla="val 100369"/>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27" name="直線​​コネクタ 67"/>
          <p:cNvCxnSpPr/>
          <p:nvPr/>
        </p:nvCxnSpPr>
        <p:spPr>
          <a:xfrm flipH="1">
            <a:off x="5981055" y="3067372"/>
            <a:ext cx="1563688" cy="15716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68"/>
          <p:cNvCxnSpPr/>
          <p:nvPr/>
        </p:nvCxnSpPr>
        <p:spPr>
          <a:xfrm flipH="1">
            <a:off x="6389043" y="3067372"/>
            <a:ext cx="1520825" cy="1562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69"/>
          <p:cNvCxnSpPr/>
          <p:nvPr/>
        </p:nvCxnSpPr>
        <p:spPr>
          <a:xfrm>
            <a:off x="5598468" y="4326260"/>
            <a:ext cx="18684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70"/>
          <p:cNvCxnSpPr/>
          <p:nvPr/>
        </p:nvCxnSpPr>
        <p:spPr>
          <a:xfrm flipV="1">
            <a:off x="5738168" y="4181797"/>
            <a:ext cx="183991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平行四辺形 30"/>
          <p:cNvSpPr/>
          <p:nvPr/>
        </p:nvSpPr>
        <p:spPr>
          <a:xfrm>
            <a:off x="6737821" y="3729285"/>
            <a:ext cx="530225" cy="142875"/>
          </a:xfrm>
          <a:prstGeom prst="parallelogram">
            <a:avLst>
              <a:gd name="adj" fmla="val 100369"/>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平行四辺形 31"/>
          <p:cNvSpPr/>
          <p:nvPr/>
        </p:nvSpPr>
        <p:spPr>
          <a:xfrm>
            <a:off x="7133580" y="3727772"/>
            <a:ext cx="530225" cy="142875"/>
          </a:xfrm>
          <a:prstGeom prst="parallelogram">
            <a:avLst>
              <a:gd name="adj" fmla="val 100369"/>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3" name="直線​​コネクタ 25"/>
          <p:cNvCxnSpPr/>
          <p:nvPr/>
        </p:nvCxnSpPr>
        <p:spPr>
          <a:xfrm flipV="1">
            <a:off x="5865168" y="4010347"/>
            <a:ext cx="1892300" cy="15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26"/>
          <p:cNvCxnSpPr/>
          <p:nvPr/>
        </p:nvCxnSpPr>
        <p:spPr>
          <a:xfrm>
            <a:off x="6055668" y="3883347"/>
            <a:ext cx="184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28"/>
          <p:cNvCxnSpPr/>
          <p:nvPr/>
        </p:nvCxnSpPr>
        <p:spPr>
          <a:xfrm flipH="1">
            <a:off x="5611168" y="3067372"/>
            <a:ext cx="1538287" cy="15700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29"/>
          <p:cNvCxnSpPr/>
          <p:nvPr/>
        </p:nvCxnSpPr>
        <p:spPr>
          <a:xfrm flipH="1">
            <a:off x="6757343" y="3067372"/>
            <a:ext cx="1573212" cy="1562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1"/>
          <p:cNvCxnSpPr/>
          <p:nvPr/>
        </p:nvCxnSpPr>
        <p:spPr>
          <a:xfrm>
            <a:off x="5428605" y="4478660"/>
            <a:ext cx="18684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2"/>
          <p:cNvCxnSpPr/>
          <p:nvPr/>
        </p:nvCxnSpPr>
        <p:spPr>
          <a:xfrm>
            <a:off x="6230293" y="3715072"/>
            <a:ext cx="18256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3"/>
          <p:cNvCxnSpPr/>
          <p:nvPr/>
        </p:nvCxnSpPr>
        <p:spPr>
          <a:xfrm>
            <a:off x="6357293" y="3549972"/>
            <a:ext cx="18319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48"/>
          <p:cNvCxnSpPr/>
          <p:nvPr/>
        </p:nvCxnSpPr>
        <p:spPr>
          <a:xfrm>
            <a:off x="6544618" y="3378522"/>
            <a:ext cx="1785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64"/>
          <p:cNvCxnSpPr/>
          <p:nvPr/>
        </p:nvCxnSpPr>
        <p:spPr>
          <a:xfrm>
            <a:off x="6709718" y="3226122"/>
            <a:ext cx="17637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直方体 41"/>
          <p:cNvSpPr/>
          <p:nvPr/>
        </p:nvSpPr>
        <p:spPr>
          <a:xfrm>
            <a:off x="251520" y="4354983"/>
            <a:ext cx="3392488" cy="1736725"/>
          </a:xfrm>
          <a:prstGeom prst="cube">
            <a:avLst>
              <a:gd name="adj" fmla="val 8994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3" name="平行四辺形 42"/>
          <p:cNvSpPr/>
          <p:nvPr/>
        </p:nvSpPr>
        <p:spPr>
          <a:xfrm>
            <a:off x="1396529" y="5320258"/>
            <a:ext cx="530225" cy="142875"/>
          </a:xfrm>
          <a:prstGeom prst="parallelogram">
            <a:avLst>
              <a:gd name="adj" fmla="val 100369"/>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4" name="直線​​コネクタ 67"/>
          <p:cNvCxnSpPr/>
          <p:nvPr/>
        </p:nvCxnSpPr>
        <p:spPr>
          <a:xfrm flipH="1">
            <a:off x="940495" y="4354983"/>
            <a:ext cx="1563688" cy="15716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68"/>
          <p:cNvCxnSpPr/>
          <p:nvPr/>
        </p:nvCxnSpPr>
        <p:spPr>
          <a:xfrm flipH="1">
            <a:off x="1348483" y="4354983"/>
            <a:ext cx="1520825" cy="1562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69"/>
          <p:cNvCxnSpPr/>
          <p:nvPr/>
        </p:nvCxnSpPr>
        <p:spPr>
          <a:xfrm>
            <a:off x="557908" y="5613871"/>
            <a:ext cx="18684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70"/>
          <p:cNvCxnSpPr/>
          <p:nvPr/>
        </p:nvCxnSpPr>
        <p:spPr>
          <a:xfrm flipV="1">
            <a:off x="697608" y="5469408"/>
            <a:ext cx="183991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テキスト ボックス 2"/>
          <p:cNvSpPr txBox="1">
            <a:spLocks noChangeArrowheads="1"/>
          </p:cNvSpPr>
          <p:nvPr/>
        </p:nvSpPr>
        <p:spPr bwMode="auto">
          <a:xfrm>
            <a:off x="2555776" y="5723408"/>
            <a:ext cx="805029"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t>ラダー</a:t>
            </a:r>
          </a:p>
        </p:txBody>
      </p:sp>
      <p:sp>
        <p:nvSpPr>
          <p:cNvPr id="49" name="平行四辺形 48"/>
          <p:cNvSpPr/>
          <p:nvPr/>
        </p:nvSpPr>
        <p:spPr>
          <a:xfrm>
            <a:off x="1553270" y="5170958"/>
            <a:ext cx="530225" cy="142875"/>
          </a:xfrm>
          <a:prstGeom prst="parallelogram">
            <a:avLst>
              <a:gd name="adj" fmla="val 100369"/>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0" name="平行四辺形 49"/>
          <p:cNvSpPr/>
          <p:nvPr/>
        </p:nvSpPr>
        <p:spPr>
          <a:xfrm>
            <a:off x="1712020" y="5015383"/>
            <a:ext cx="530225" cy="142875"/>
          </a:xfrm>
          <a:prstGeom prst="parallelogram">
            <a:avLst>
              <a:gd name="adj" fmla="val 100369"/>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51" name="直線​​コネクタ 25"/>
          <p:cNvCxnSpPr/>
          <p:nvPr/>
        </p:nvCxnSpPr>
        <p:spPr>
          <a:xfrm flipV="1">
            <a:off x="824608" y="5297958"/>
            <a:ext cx="1892300" cy="15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26"/>
          <p:cNvCxnSpPr/>
          <p:nvPr/>
        </p:nvCxnSpPr>
        <p:spPr>
          <a:xfrm>
            <a:off x="1015108" y="5170958"/>
            <a:ext cx="184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28"/>
          <p:cNvCxnSpPr/>
          <p:nvPr/>
        </p:nvCxnSpPr>
        <p:spPr>
          <a:xfrm flipH="1">
            <a:off x="570608" y="4354983"/>
            <a:ext cx="1538287" cy="15700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29"/>
          <p:cNvCxnSpPr/>
          <p:nvPr/>
        </p:nvCxnSpPr>
        <p:spPr>
          <a:xfrm flipH="1">
            <a:off x="1716783" y="4354983"/>
            <a:ext cx="1573212" cy="1562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31"/>
          <p:cNvCxnSpPr/>
          <p:nvPr/>
        </p:nvCxnSpPr>
        <p:spPr>
          <a:xfrm>
            <a:off x="388045" y="5766271"/>
            <a:ext cx="18684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32"/>
          <p:cNvCxnSpPr/>
          <p:nvPr/>
        </p:nvCxnSpPr>
        <p:spPr>
          <a:xfrm>
            <a:off x="1189733" y="5002683"/>
            <a:ext cx="18256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33"/>
          <p:cNvCxnSpPr/>
          <p:nvPr/>
        </p:nvCxnSpPr>
        <p:spPr>
          <a:xfrm>
            <a:off x="1323135" y="4840132"/>
            <a:ext cx="18319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48"/>
          <p:cNvCxnSpPr/>
          <p:nvPr/>
        </p:nvCxnSpPr>
        <p:spPr>
          <a:xfrm>
            <a:off x="1510460" y="4668682"/>
            <a:ext cx="1785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64"/>
          <p:cNvCxnSpPr/>
          <p:nvPr/>
        </p:nvCxnSpPr>
        <p:spPr>
          <a:xfrm>
            <a:off x="1675560" y="4516282"/>
            <a:ext cx="17637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直方体 59"/>
          <p:cNvSpPr/>
          <p:nvPr/>
        </p:nvSpPr>
        <p:spPr>
          <a:xfrm>
            <a:off x="689970" y="3071509"/>
            <a:ext cx="3392488" cy="1736725"/>
          </a:xfrm>
          <a:prstGeom prst="cube">
            <a:avLst>
              <a:gd name="adj" fmla="val 8994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1" name="平行四辺形 60"/>
          <p:cNvSpPr/>
          <p:nvPr/>
        </p:nvSpPr>
        <p:spPr>
          <a:xfrm>
            <a:off x="1998045" y="3879978"/>
            <a:ext cx="530225" cy="142875"/>
          </a:xfrm>
          <a:prstGeom prst="parallelogram">
            <a:avLst>
              <a:gd name="adj" fmla="val 100369"/>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62" name="直線​​コネクタ 67"/>
          <p:cNvCxnSpPr/>
          <p:nvPr/>
        </p:nvCxnSpPr>
        <p:spPr>
          <a:xfrm flipH="1">
            <a:off x="1378945" y="3071509"/>
            <a:ext cx="1563688" cy="15716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8"/>
          <p:cNvCxnSpPr/>
          <p:nvPr/>
        </p:nvCxnSpPr>
        <p:spPr>
          <a:xfrm flipH="1">
            <a:off x="1786933" y="3071509"/>
            <a:ext cx="1520825" cy="1562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9"/>
          <p:cNvCxnSpPr/>
          <p:nvPr/>
        </p:nvCxnSpPr>
        <p:spPr>
          <a:xfrm>
            <a:off x="996358" y="4330397"/>
            <a:ext cx="18684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70"/>
          <p:cNvCxnSpPr/>
          <p:nvPr/>
        </p:nvCxnSpPr>
        <p:spPr>
          <a:xfrm flipV="1">
            <a:off x="1136058" y="4185934"/>
            <a:ext cx="183991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平行四辺形 65"/>
          <p:cNvSpPr/>
          <p:nvPr/>
        </p:nvSpPr>
        <p:spPr>
          <a:xfrm>
            <a:off x="2135711" y="3725802"/>
            <a:ext cx="530225" cy="142875"/>
          </a:xfrm>
          <a:prstGeom prst="parallelogram">
            <a:avLst>
              <a:gd name="adj" fmla="val 100369"/>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7" name="平行四辺形 66"/>
          <p:cNvSpPr/>
          <p:nvPr/>
        </p:nvSpPr>
        <p:spPr>
          <a:xfrm>
            <a:off x="2285194" y="3567945"/>
            <a:ext cx="530225" cy="142875"/>
          </a:xfrm>
          <a:prstGeom prst="parallelogram">
            <a:avLst>
              <a:gd name="adj" fmla="val 100369"/>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68" name="直線​​コネクタ 25"/>
          <p:cNvCxnSpPr/>
          <p:nvPr/>
        </p:nvCxnSpPr>
        <p:spPr>
          <a:xfrm flipV="1">
            <a:off x="1263058" y="4014484"/>
            <a:ext cx="1892300" cy="15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26"/>
          <p:cNvCxnSpPr/>
          <p:nvPr/>
        </p:nvCxnSpPr>
        <p:spPr>
          <a:xfrm>
            <a:off x="1453558" y="3887484"/>
            <a:ext cx="1841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28"/>
          <p:cNvCxnSpPr/>
          <p:nvPr/>
        </p:nvCxnSpPr>
        <p:spPr>
          <a:xfrm flipH="1">
            <a:off x="1009058" y="3071509"/>
            <a:ext cx="1538287" cy="15700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29"/>
          <p:cNvCxnSpPr/>
          <p:nvPr/>
        </p:nvCxnSpPr>
        <p:spPr>
          <a:xfrm flipH="1">
            <a:off x="2155233" y="3071509"/>
            <a:ext cx="1573212" cy="1562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31"/>
          <p:cNvCxnSpPr/>
          <p:nvPr/>
        </p:nvCxnSpPr>
        <p:spPr>
          <a:xfrm>
            <a:off x="826495" y="4482797"/>
            <a:ext cx="18684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32"/>
          <p:cNvCxnSpPr/>
          <p:nvPr/>
        </p:nvCxnSpPr>
        <p:spPr>
          <a:xfrm>
            <a:off x="1628183" y="3719209"/>
            <a:ext cx="18256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33"/>
          <p:cNvCxnSpPr/>
          <p:nvPr/>
        </p:nvCxnSpPr>
        <p:spPr>
          <a:xfrm>
            <a:off x="1755183" y="3554109"/>
            <a:ext cx="18319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48"/>
          <p:cNvCxnSpPr/>
          <p:nvPr/>
        </p:nvCxnSpPr>
        <p:spPr>
          <a:xfrm>
            <a:off x="1942508" y="3382659"/>
            <a:ext cx="1785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64"/>
          <p:cNvCxnSpPr/>
          <p:nvPr/>
        </p:nvCxnSpPr>
        <p:spPr>
          <a:xfrm>
            <a:off x="2107608" y="3230259"/>
            <a:ext cx="17637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a:stCxn id="49" idx="3"/>
          </p:cNvCxnSpPr>
          <p:nvPr/>
        </p:nvCxnSpPr>
        <p:spPr>
          <a:xfrm flipV="1">
            <a:off x="1746681" y="4804099"/>
            <a:ext cx="230451" cy="509734"/>
          </a:xfrm>
          <a:prstGeom prst="straightConnector1">
            <a:avLst/>
          </a:prstGeom>
          <a:ln w="635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683568" y="2636912"/>
            <a:ext cx="1445719" cy="523220"/>
          </a:xfrm>
          <a:prstGeom prst="rect">
            <a:avLst/>
          </a:prstGeom>
          <a:noFill/>
        </p:spPr>
        <p:txBody>
          <a:bodyPr wrap="square" rtlCol="0">
            <a:spAutoFit/>
          </a:bodyPr>
          <a:lstStyle/>
          <a:p>
            <a:pPr algn="ctr"/>
            <a:r>
              <a:rPr kumimoji="1" lang="en-US" altLang="ja-JP" sz="2800" dirty="0" smtClean="0">
                <a:latin typeface="Calibri" pitchFamily="34" charset="0"/>
                <a:cs typeface="Calibri" pitchFamily="34" charset="0"/>
              </a:rPr>
              <a:t>Match</a:t>
            </a:r>
            <a:endParaRPr kumimoji="1" lang="ja-JP" altLang="en-US" sz="2800" dirty="0">
              <a:latin typeface="Calibri" pitchFamily="34" charset="0"/>
              <a:cs typeface="Calibri" pitchFamily="34" charset="0"/>
            </a:endParaRPr>
          </a:p>
        </p:txBody>
      </p:sp>
      <p:sp>
        <p:nvSpPr>
          <p:cNvPr id="81" name="テキスト ボックス 80"/>
          <p:cNvSpPr txBox="1"/>
          <p:nvPr/>
        </p:nvSpPr>
        <p:spPr>
          <a:xfrm>
            <a:off x="4763935" y="2636912"/>
            <a:ext cx="2328345" cy="523220"/>
          </a:xfrm>
          <a:prstGeom prst="rect">
            <a:avLst/>
          </a:prstGeom>
          <a:noFill/>
        </p:spPr>
        <p:txBody>
          <a:bodyPr wrap="square" rtlCol="0">
            <a:spAutoFit/>
          </a:bodyPr>
          <a:lstStyle/>
          <a:p>
            <a:pPr algn="ctr"/>
            <a:r>
              <a:rPr kumimoji="1" lang="en-US" altLang="ja-JP" sz="2800" dirty="0" smtClean="0">
                <a:latin typeface="Calibri" pitchFamily="34" charset="0"/>
                <a:cs typeface="Calibri" pitchFamily="34" charset="0"/>
              </a:rPr>
              <a:t>Miss Match</a:t>
            </a:r>
          </a:p>
        </p:txBody>
      </p:sp>
      <p:sp>
        <p:nvSpPr>
          <p:cNvPr id="82" name="テキスト ボックス 81"/>
          <p:cNvSpPr txBox="1"/>
          <p:nvPr/>
        </p:nvSpPr>
        <p:spPr>
          <a:xfrm>
            <a:off x="2950841" y="2132856"/>
            <a:ext cx="1981199" cy="461665"/>
          </a:xfrm>
          <a:prstGeom prst="rect">
            <a:avLst/>
          </a:prstGeom>
          <a:noFill/>
        </p:spPr>
        <p:txBody>
          <a:bodyPr wrap="square" rtlCol="0">
            <a:spAutoFit/>
          </a:bodyPr>
          <a:lstStyle/>
          <a:p>
            <a:pPr algn="ctr"/>
            <a:r>
              <a:rPr lang="ja-JP" altLang="en-US" sz="2400" dirty="0">
                <a:solidFill>
                  <a:srgbClr val="00B050"/>
                </a:solidFill>
              </a:rPr>
              <a:t>ベクトルヒット</a:t>
            </a:r>
            <a:endParaRPr kumimoji="1" lang="ja-JP" altLang="en-US" sz="2400" dirty="0">
              <a:solidFill>
                <a:srgbClr val="00B050"/>
              </a:solidFill>
            </a:endParaRPr>
          </a:p>
        </p:txBody>
      </p:sp>
      <p:sp>
        <p:nvSpPr>
          <p:cNvPr id="83" name="テキスト ボックス 82"/>
          <p:cNvSpPr txBox="1"/>
          <p:nvPr/>
        </p:nvSpPr>
        <p:spPr>
          <a:xfrm>
            <a:off x="7343329" y="2132856"/>
            <a:ext cx="1981199" cy="461665"/>
          </a:xfrm>
          <a:prstGeom prst="rect">
            <a:avLst/>
          </a:prstGeom>
          <a:noFill/>
        </p:spPr>
        <p:txBody>
          <a:bodyPr wrap="square" rtlCol="0">
            <a:spAutoFit/>
          </a:bodyPr>
          <a:lstStyle/>
          <a:p>
            <a:pPr algn="ctr"/>
            <a:r>
              <a:rPr kumimoji="1" lang="ja-JP" altLang="en-US" sz="2400" smtClean="0">
                <a:solidFill>
                  <a:srgbClr val="00B050"/>
                </a:solidFill>
              </a:rPr>
              <a:t>ベクトルヒット</a:t>
            </a:r>
            <a:endParaRPr kumimoji="1" lang="ja-JP" altLang="en-US" sz="2400" dirty="0">
              <a:solidFill>
                <a:srgbClr val="00B050"/>
              </a:solidFill>
            </a:endParaRPr>
          </a:p>
        </p:txBody>
      </p:sp>
      <p:sp>
        <p:nvSpPr>
          <p:cNvPr id="84" name="正方形/長方形 83"/>
          <p:cNvSpPr/>
          <p:nvPr/>
        </p:nvSpPr>
        <p:spPr>
          <a:xfrm>
            <a:off x="4369504" y="3212976"/>
            <a:ext cx="2108269" cy="646331"/>
          </a:xfrm>
          <a:prstGeom prst="rect">
            <a:avLst/>
          </a:prstGeom>
        </p:spPr>
        <p:txBody>
          <a:bodyPr wrap="none">
            <a:spAutoFit/>
          </a:bodyPr>
          <a:lstStyle/>
          <a:p>
            <a:pPr algn="ctr"/>
            <a:r>
              <a:rPr lang="ja-JP" altLang="en-US" dirty="0" smtClean="0">
                <a:latin typeface="Calibri" pitchFamily="34" charset="0"/>
                <a:cs typeface="Calibri" pitchFamily="34" charset="0"/>
              </a:rPr>
              <a:t>この</a:t>
            </a:r>
            <a:r>
              <a:rPr lang="ja-JP" altLang="en-US" dirty="0">
                <a:latin typeface="Calibri" pitchFamily="34" charset="0"/>
                <a:cs typeface="Calibri" pitchFamily="34" charset="0"/>
              </a:rPr>
              <a:t>ベクトルヒット</a:t>
            </a:r>
            <a:r>
              <a:rPr lang="ja-JP" altLang="en-US" dirty="0" smtClean="0">
                <a:latin typeface="Calibri" pitchFamily="34" charset="0"/>
                <a:cs typeface="Calibri" pitchFamily="34" charset="0"/>
              </a:rPr>
              <a:t>は</a:t>
            </a:r>
            <a:endParaRPr lang="en-US" altLang="ja-JP" dirty="0" smtClean="0">
              <a:latin typeface="Calibri" pitchFamily="34" charset="0"/>
              <a:cs typeface="Calibri" pitchFamily="34" charset="0"/>
            </a:endParaRPr>
          </a:p>
          <a:p>
            <a:pPr algn="ctr"/>
            <a:r>
              <a:rPr lang="ja-JP" altLang="en-US" dirty="0" smtClean="0">
                <a:latin typeface="Calibri" pitchFamily="34" charset="0"/>
                <a:cs typeface="Calibri" pitchFamily="34" charset="0"/>
              </a:rPr>
              <a:t>作られない</a:t>
            </a:r>
            <a:endParaRPr lang="ja-JP" altLang="en-US" dirty="0">
              <a:latin typeface="Calibri" pitchFamily="34" charset="0"/>
              <a:cs typeface="Calibri" pitchFamily="34" charset="0"/>
            </a:endParaRPr>
          </a:p>
        </p:txBody>
      </p:sp>
      <p:cxnSp>
        <p:nvCxnSpPr>
          <p:cNvPr id="85" name="直線矢印コネクタ 84"/>
          <p:cNvCxnSpPr>
            <a:stCxn id="66" idx="0"/>
          </p:cNvCxnSpPr>
          <p:nvPr/>
        </p:nvCxnSpPr>
        <p:spPr>
          <a:xfrm flipV="1">
            <a:off x="2400824" y="2420888"/>
            <a:ext cx="560874" cy="1304914"/>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V="1">
            <a:off x="1828925" y="3382659"/>
            <a:ext cx="699345" cy="1767266"/>
          </a:xfrm>
          <a:prstGeom prst="straightConnector1">
            <a:avLst/>
          </a:prstGeom>
          <a:ln w="63500">
            <a:solidFill>
              <a:srgbClr val="00B05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1298743" y="6092740"/>
            <a:ext cx="167282" cy="399534"/>
          </a:xfrm>
          <a:prstGeom prst="straightConnector1">
            <a:avLst/>
          </a:prstGeom>
          <a:ln w="635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a:endCxn id="49" idx="3"/>
          </p:cNvCxnSpPr>
          <p:nvPr/>
        </p:nvCxnSpPr>
        <p:spPr>
          <a:xfrm flipV="1">
            <a:off x="1453558" y="5313833"/>
            <a:ext cx="293123" cy="778907"/>
          </a:xfrm>
          <a:prstGeom prst="straightConnector1">
            <a:avLst/>
          </a:prstGeom>
          <a:ln w="63500">
            <a:solidFill>
              <a:srgbClr val="00B05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V="1">
            <a:off x="6361516" y="4788619"/>
            <a:ext cx="230451" cy="509734"/>
          </a:xfrm>
          <a:prstGeom prst="straightConnector1">
            <a:avLst/>
          </a:prstGeom>
          <a:ln w="635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V="1">
            <a:off x="7015659" y="2405408"/>
            <a:ext cx="560874" cy="1304914"/>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flipV="1">
            <a:off x="6443760" y="3367179"/>
            <a:ext cx="699345" cy="1767266"/>
          </a:xfrm>
          <a:prstGeom prst="straightConnector1">
            <a:avLst/>
          </a:prstGeom>
          <a:ln w="63500">
            <a:solidFill>
              <a:srgbClr val="00B05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flipV="1">
            <a:off x="5913578" y="6077260"/>
            <a:ext cx="167282" cy="399534"/>
          </a:xfrm>
          <a:prstGeom prst="straightConnector1">
            <a:avLst/>
          </a:prstGeom>
          <a:ln w="635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flipV="1">
            <a:off x="6068393" y="5298353"/>
            <a:ext cx="293123" cy="778907"/>
          </a:xfrm>
          <a:prstGeom prst="straightConnector1">
            <a:avLst/>
          </a:prstGeom>
          <a:ln w="63500">
            <a:solidFill>
              <a:srgbClr val="00B05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9" name="十字形 78"/>
          <p:cNvSpPr/>
          <p:nvPr/>
        </p:nvSpPr>
        <p:spPr>
          <a:xfrm rot="18900000">
            <a:off x="6949995" y="2753056"/>
            <a:ext cx="938213" cy="938213"/>
          </a:xfrm>
          <a:prstGeom prst="plus">
            <a:avLst>
              <a:gd name="adj" fmla="val 40470"/>
            </a:avLst>
          </a:prstGeom>
          <a:solidFill>
            <a:srgbClr val="FFFF00"/>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スライド番号プレースホルダー 107"/>
          <p:cNvSpPr>
            <a:spLocks noGrp="1"/>
          </p:cNvSpPr>
          <p:nvPr>
            <p:ph type="sldNum" sz="quarter" idx="12"/>
          </p:nvPr>
        </p:nvSpPr>
        <p:spPr/>
        <p:txBody>
          <a:bodyPr/>
          <a:lstStyle/>
          <a:p>
            <a:fld id="{7D9210D9-BD3C-41C6-A8CC-434A797B901C}" type="slidenum">
              <a:rPr kumimoji="1" lang="ja-JP" altLang="en-US" smtClean="0"/>
              <a:pPr/>
              <a:t>22</a:t>
            </a:fld>
            <a:endParaRPr kumimoji="1" lang="ja-JP" altLang="en-US" dirty="0"/>
          </a:p>
        </p:txBody>
      </p:sp>
    </p:spTree>
    <p:extLst>
      <p:ext uri="{BB962C8B-B14F-4D97-AF65-F5344CB8AC3E}">
        <p14:creationId xmlns:p14="http://schemas.microsoft.com/office/powerpoint/2010/main" val="1224424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まとめと予定</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dirty="0" smtClean="0"/>
              <a:t>日本物理学会 </a:t>
            </a:r>
            <a:r>
              <a:rPr kumimoji="1" lang="en-US" altLang="zh-CN" dirty="0" smtClean="0"/>
              <a:t>2011</a:t>
            </a:r>
            <a:r>
              <a:rPr kumimoji="1" lang="zh-CN" altLang="en-US" dirty="0" smtClean="0"/>
              <a:t>年秋季大会 弘前大学</a:t>
            </a:r>
            <a:endParaRPr kumimoji="1" lang="ja-JP" altLang="en-US" dirty="0"/>
          </a:p>
        </p:txBody>
      </p:sp>
      <p:sp>
        <p:nvSpPr>
          <p:cNvPr id="6" name="コンテンツ プレースホルダー 5"/>
          <p:cNvSpPr>
            <a:spLocks noGrp="1"/>
          </p:cNvSpPr>
          <p:nvPr>
            <p:ph sz="quarter" idx="1"/>
          </p:nvPr>
        </p:nvSpPr>
        <p:spPr>
          <a:xfrm>
            <a:off x="70508" y="1169858"/>
            <a:ext cx="8968740" cy="4707414"/>
          </a:xfrm>
        </p:spPr>
        <p:txBody>
          <a:bodyPr>
            <a:noAutofit/>
          </a:bodyPr>
          <a:lstStyle/>
          <a:p>
            <a:r>
              <a:rPr kumimoji="1" lang="en-US" altLang="ja-JP" dirty="0" smtClean="0"/>
              <a:t>ILC</a:t>
            </a:r>
            <a:r>
              <a:rPr kumimoji="1" lang="ja-JP" altLang="en-US" dirty="0" smtClean="0"/>
              <a:t>の崩壊点検出器として、</a:t>
            </a:r>
            <a:r>
              <a:rPr kumimoji="1" lang="en-US" altLang="ja-JP" dirty="0" smtClean="0"/>
              <a:t>FPCCD</a:t>
            </a:r>
            <a:r>
              <a:rPr kumimoji="1" lang="ja-JP" altLang="en-US" dirty="0" smtClean="0"/>
              <a:t>崩壊点検出器を開発している。</a:t>
            </a:r>
            <a:endParaRPr kumimoji="1" lang="en-US" altLang="ja-JP" dirty="0" smtClean="0"/>
          </a:p>
          <a:p>
            <a:r>
              <a:rPr lang="en-US" altLang="ja-JP" dirty="0" smtClean="0"/>
              <a:t>FPCCD</a:t>
            </a:r>
            <a:r>
              <a:rPr lang="ja-JP" altLang="en-US" dirty="0" smtClean="0"/>
              <a:t>崩壊点検出器の性能評価のための</a:t>
            </a:r>
            <a:r>
              <a:rPr lang="ja-JP" altLang="en-US" dirty="0" smtClean="0">
                <a:solidFill>
                  <a:srgbClr val="0070C0"/>
                </a:solidFill>
              </a:rPr>
              <a:t>シミュレーションソフトウェアの開発を行った</a:t>
            </a:r>
            <a:r>
              <a:rPr lang="ja-JP" altLang="en-US" dirty="0" smtClean="0"/>
              <a:t>。</a:t>
            </a:r>
            <a:endParaRPr lang="en-US" altLang="ja-JP" dirty="0" smtClean="0"/>
          </a:p>
          <a:p>
            <a:pPr lvl="1"/>
            <a:r>
              <a:rPr lang="ja-JP" altLang="en-US" dirty="0" smtClean="0"/>
              <a:t>位置分解能 </a:t>
            </a:r>
            <a:r>
              <a:rPr lang="en-US" altLang="ja-JP" dirty="0" smtClean="0"/>
              <a:t>: </a:t>
            </a:r>
            <a:r>
              <a:rPr lang="en-US" altLang="ja-JP" dirty="0" err="1" smtClean="0">
                <a:solidFill>
                  <a:srgbClr val="FF0000"/>
                </a:solidFill>
              </a:rPr>
              <a:t>σ</a:t>
            </a:r>
            <a:r>
              <a:rPr lang="en-US" altLang="ja-JP" baseline="-25000" dirty="0" err="1" smtClean="0">
                <a:solidFill>
                  <a:srgbClr val="FF0000"/>
                </a:solidFill>
              </a:rPr>
              <a:t>R</a:t>
            </a:r>
            <a:r>
              <a:rPr lang="en-US" altLang="ja-JP" baseline="-25000" dirty="0" smtClean="0">
                <a:solidFill>
                  <a:srgbClr val="FF0000"/>
                </a:solidFill>
              </a:rPr>
              <a:t>-Φ</a:t>
            </a:r>
            <a:r>
              <a:rPr lang="ja-JP" altLang="en-US" dirty="0">
                <a:solidFill>
                  <a:srgbClr val="FF0000"/>
                </a:solidFill>
              </a:rPr>
              <a:t> </a:t>
            </a:r>
            <a:r>
              <a:rPr lang="en-US" altLang="ja-JP" dirty="0" smtClean="0">
                <a:solidFill>
                  <a:srgbClr val="FF0000"/>
                </a:solidFill>
              </a:rPr>
              <a:t>&lt; 1 um</a:t>
            </a:r>
          </a:p>
          <a:p>
            <a:pPr lvl="1"/>
            <a:r>
              <a:rPr lang="ja-JP" altLang="en-US" dirty="0" smtClean="0"/>
              <a:t>インパクトパラメーター分解能 </a:t>
            </a:r>
            <a:r>
              <a:rPr lang="en-US" altLang="ja-JP" dirty="0" smtClean="0"/>
              <a:t>: </a:t>
            </a:r>
            <a:r>
              <a:rPr lang="ja-JP" altLang="en-US" dirty="0" smtClean="0">
                <a:solidFill>
                  <a:srgbClr val="FF0000"/>
                </a:solidFill>
              </a:rPr>
              <a:t>要求性能をクリア</a:t>
            </a:r>
            <a:endParaRPr lang="en-US" altLang="ja-JP" dirty="0" smtClean="0">
              <a:solidFill>
                <a:srgbClr val="FF0000"/>
              </a:solidFill>
            </a:endParaRPr>
          </a:p>
          <a:p>
            <a:pPr lvl="1"/>
            <a:r>
              <a:rPr lang="ja-JP" altLang="en-US" dirty="0" smtClean="0"/>
              <a:t>ピクセル占有率 </a:t>
            </a:r>
            <a:r>
              <a:rPr lang="en-US" altLang="ja-JP" dirty="0" smtClean="0"/>
              <a:t>: </a:t>
            </a:r>
            <a:r>
              <a:rPr lang="ja-JP" altLang="en-US" dirty="0" smtClean="0"/>
              <a:t>最内層内側</a:t>
            </a:r>
            <a:r>
              <a:rPr lang="en-US" altLang="ja-JP" dirty="0" smtClean="0"/>
              <a:t> </a:t>
            </a:r>
            <a:r>
              <a:rPr lang="en-US" altLang="ja-JP" dirty="0" smtClean="0">
                <a:solidFill>
                  <a:srgbClr val="FF0000"/>
                </a:solidFill>
              </a:rPr>
              <a:t>2.76%</a:t>
            </a:r>
            <a:r>
              <a:rPr lang="en-US" altLang="ja-JP" dirty="0" smtClean="0"/>
              <a:t>, </a:t>
            </a:r>
            <a:r>
              <a:rPr lang="ja-JP" altLang="en-US" dirty="0" smtClean="0"/>
              <a:t>最内層外側</a:t>
            </a:r>
            <a:r>
              <a:rPr lang="en-US" altLang="ja-JP" dirty="0" smtClean="0">
                <a:solidFill>
                  <a:srgbClr val="FF0000"/>
                </a:solidFill>
              </a:rPr>
              <a:t>1.55%</a:t>
            </a:r>
          </a:p>
          <a:p>
            <a:r>
              <a:rPr lang="ja-JP" altLang="en-US" dirty="0" smtClean="0"/>
              <a:t>現在</a:t>
            </a:r>
            <a:r>
              <a:rPr lang="ja-JP" altLang="en-US" dirty="0" smtClean="0">
                <a:solidFill>
                  <a:srgbClr val="0070C0"/>
                </a:solidFill>
              </a:rPr>
              <a:t>トラッキングソフトウェアを開発中</a:t>
            </a:r>
            <a:endParaRPr lang="en-US" altLang="ja-JP" dirty="0" smtClean="0"/>
          </a:p>
          <a:p>
            <a:r>
              <a:rPr lang="ja-JP" altLang="en-US" dirty="0" smtClean="0"/>
              <a:t>予定</a:t>
            </a:r>
            <a:endParaRPr lang="en-US" altLang="ja-JP" dirty="0" smtClean="0"/>
          </a:p>
          <a:p>
            <a:pPr lvl="1"/>
            <a:r>
              <a:rPr lang="ja-JP" altLang="en-US" dirty="0" smtClean="0"/>
              <a:t>バックグラウンドの影響の評価</a:t>
            </a:r>
            <a:endParaRPr lang="en-US" altLang="ja-JP" dirty="0" smtClean="0"/>
          </a:p>
          <a:p>
            <a:pPr lvl="1"/>
            <a:r>
              <a:rPr kumimoji="1" lang="ja-JP" altLang="en-US" dirty="0" smtClean="0"/>
              <a:t>フレーバータグ性能の評価</a:t>
            </a:r>
            <a:endParaRPr lang="en-US" altLang="ja-JP" dirty="0"/>
          </a:p>
        </p:txBody>
      </p:sp>
      <p:sp>
        <p:nvSpPr>
          <p:cNvPr id="7" name="スライド番号プレースホルダー 6"/>
          <p:cNvSpPr>
            <a:spLocks noGrp="1"/>
          </p:cNvSpPr>
          <p:nvPr>
            <p:ph type="sldNum" sz="quarter" idx="12"/>
          </p:nvPr>
        </p:nvSpPr>
        <p:spPr/>
        <p:txBody>
          <a:bodyPr/>
          <a:lstStyle/>
          <a:p>
            <a:fld id="{7D9210D9-BD3C-41C6-A8CC-434A797B901C}" type="slidenum">
              <a:rPr kumimoji="1" lang="ja-JP" altLang="en-US" smtClean="0"/>
              <a:pPr/>
              <a:t>23</a:t>
            </a:fld>
            <a:endParaRPr kumimoji="1" lang="ja-JP" altLang="en-US" dirty="0"/>
          </a:p>
        </p:txBody>
      </p:sp>
    </p:spTree>
    <p:extLst>
      <p:ext uri="{BB962C8B-B14F-4D97-AF65-F5344CB8AC3E}">
        <p14:creationId xmlns:p14="http://schemas.microsoft.com/office/powerpoint/2010/main" val="4106211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ILC</a:t>
            </a:r>
            <a:r>
              <a:rPr kumimoji="1" lang="ja-JP" altLang="en-US" dirty="0" smtClean="0"/>
              <a:t>の崩壊点検出器</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dirty="0" smtClean="0"/>
              <a:t>日本物理学会 </a:t>
            </a:r>
            <a:r>
              <a:rPr kumimoji="1" lang="en-US" altLang="zh-CN" dirty="0" smtClean="0"/>
              <a:t>2011</a:t>
            </a:r>
            <a:r>
              <a:rPr kumimoji="1" lang="zh-CN" altLang="en-US" dirty="0" smtClean="0"/>
              <a:t>年秋季大会 弘前大学</a:t>
            </a:r>
            <a:endParaRPr kumimoji="1" lang="ja-JP" altLang="en-US" dirty="0"/>
          </a:p>
        </p:txBody>
      </p:sp>
      <p:sp>
        <p:nvSpPr>
          <p:cNvPr id="6" name="コンテンツ プレースホルダー 5"/>
          <p:cNvSpPr>
            <a:spLocks noGrp="1"/>
          </p:cNvSpPr>
          <p:nvPr>
            <p:ph sz="quarter" idx="1"/>
          </p:nvPr>
        </p:nvSpPr>
        <p:spPr/>
        <p:txBody>
          <a:bodyPr>
            <a:normAutofit/>
          </a:bodyPr>
          <a:lstStyle/>
          <a:p>
            <a:r>
              <a:rPr kumimoji="1" lang="en-US" altLang="ja-JP" dirty="0" smtClean="0"/>
              <a:t>ILC</a:t>
            </a:r>
            <a:r>
              <a:rPr kumimoji="1" lang="ja-JP" altLang="en-US" dirty="0" smtClean="0"/>
              <a:t>が目指す物理</a:t>
            </a:r>
            <a:endParaRPr kumimoji="1" lang="en-US" altLang="ja-JP" dirty="0" smtClean="0"/>
          </a:p>
          <a:p>
            <a:pPr lvl="1"/>
            <a:r>
              <a:rPr lang="ja-JP" altLang="en-US" dirty="0" smtClean="0"/>
              <a:t>標準理論を超える物理</a:t>
            </a:r>
            <a:endParaRPr lang="en-US" altLang="ja-JP" dirty="0" smtClean="0"/>
          </a:p>
          <a:p>
            <a:pPr lvl="1"/>
            <a:r>
              <a:rPr kumimoji="1" lang="en-US" altLang="ja-JP" dirty="0" smtClean="0">
                <a:solidFill>
                  <a:srgbClr val="FF0000"/>
                </a:solidFill>
              </a:rPr>
              <a:t>Higgs</a:t>
            </a:r>
            <a:r>
              <a:rPr kumimoji="1" lang="ja-JP" altLang="en-US" dirty="0" smtClean="0">
                <a:solidFill>
                  <a:srgbClr val="FF0000"/>
                </a:solidFill>
              </a:rPr>
              <a:t>の精密測定</a:t>
            </a:r>
            <a:endParaRPr kumimoji="1" lang="en-US" altLang="ja-JP" dirty="0" smtClean="0">
              <a:solidFill>
                <a:srgbClr val="FF0000"/>
              </a:solidFill>
            </a:endParaRPr>
          </a:p>
          <a:p>
            <a:pPr lvl="2"/>
            <a:r>
              <a:rPr kumimoji="1" lang="en-US" altLang="ja-JP" dirty="0" smtClean="0"/>
              <a:t>H </a:t>
            </a:r>
            <a:r>
              <a:rPr kumimoji="1" lang="en-US" altLang="ja-JP" dirty="0" smtClean="0">
                <a:sym typeface="Wingdings" pitchFamily="2" charset="2"/>
              </a:rPr>
              <a:t> bb, cc, </a:t>
            </a:r>
            <a:r>
              <a:rPr lang="ja-JP" altLang="en-US" dirty="0" smtClean="0">
                <a:sym typeface="Wingdings" pitchFamily="2" charset="2"/>
              </a:rPr>
              <a:t>など</a:t>
            </a:r>
            <a:endParaRPr lang="en-US" altLang="ja-JP" dirty="0" smtClean="0">
              <a:sym typeface="Wingdings" pitchFamily="2" charset="2"/>
            </a:endParaRPr>
          </a:p>
          <a:p>
            <a:pPr lvl="2"/>
            <a:endParaRPr kumimoji="1" lang="en-US" altLang="ja-JP" dirty="0">
              <a:sym typeface="Wingdings" pitchFamily="2" charset="2"/>
            </a:endParaRPr>
          </a:p>
          <a:p>
            <a:pPr lvl="2"/>
            <a:endParaRPr lang="en-US" altLang="ja-JP" dirty="0" smtClean="0">
              <a:sym typeface="Wingdings" pitchFamily="2" charset="2"/>
            </a:endParaRPr>
          </a:p>
          <a:p>
            <a:pPr marL="365760" lvl="1" indent="0">
              <a:buNone/>
            </a:pPr>
            <a:endParaRPr kumimoji="1" lang="en-US" altLang="ja-JP" dirty="0">
              <a:sym typeface="Wingdings" pitchFamily="2" charset="2"/>
            </a:endParaRPr>
          </a:p>
          <a:p>
            <a:pPr marL="365760" lvl="1" indent="0">
              <a:buNone/>
            </a:pPr>
            <a:endParaRPr kumimoji="1" lang="en-US" altLang="ja-JP" dirty="0">
              <a:sym typeface="Wingdings" pitchFamily="2" charset="2"/>
            </a:endParaRPr>
          </a:p>
          <a:p>
            <a:pPr marL="365760" lvl="1" indent="0">
              <a:buNone/>
            </a:pPr>
            <a:endParaRPr kumimoji="1" lang="ja-JP" altLang="en-US" dirty="0"/>
          </a:p>
        </p:txBody>
      </p:sp>
      <p:grpSp>
        <p:nvGrpSpPr>
          <p:cNvPr id="7" name="グループ化 6"/>
          <p:cNvGrpSpPr/>
          <p:nvPr/>
        </p:nvGrpSpPr>
        <p:grpSpPr>
          <a:xfrm>
            <a:off x="5177092" y="768827"/>
            <a:ext cx="3960495" cy="3286565"/>
            <a:chOff x="5534025" y="1012200"/>
            <a:chExt cx="3600450" cy="2987786"/>
          </a:xfrm>
        </p:grpSpPr>
        <p:sp>
          <p:nvSpPr>
            <p:cNvPr id="8" name="正方形/長方形 7"/>
            <p:cNvSpPr/>
            <p:nvPr/>
          </p:nvSpPr>
          <p:spPr>
            <a:xfrm>
              <a:off x="5534025" y="1124744"/>
              <a:ext cx="3600450" cy="2847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bwMode="auto">
            <a:xfrm>
              <a:off x="8123822" y="3508726"/>
              <a:ext cx="249655" cy="1224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Rectangle 101"/>
            <p:cNvSpPr>
              <a:spLocks noChangeArrowheads="1"/>
            </p:cNvSpPr>
            <p:nvPr/>
          </p:nvSpPr>
          <p:spPr bwMode="auto">
            <a:xfrm>
              <a:off x="5597191" y="1264721"/>
              <a:ext cx="3465095" cy="2707129"/>
            </a:xfrm>
            <a:prstGeom prst="rect">
              <a:avLst/>
            </a:prstGeom>
            <a:solidFill>
              <a:schemeClr val="accent4">
                <a:lumMod val="60000"/>
                <a:lumOff val="40000"/>
                <a:alpha val="30000"/>
              </a:schemeClr>
            </a:solidFill>
            <a:ln w="22225">
              <a:solidFill>
                <a:schemeClr val="accent1"/>
              </a:solidFill>
              <a:miter lim="800000"/>
              <a:headEnd/>
              <a:tailEnd/>
            </a:ln>
          </p:spPr>
          <p:txBody>
            <a:bodyPr wrap="none" anchor="ctr"/>
            <a:lstStyle/>
            <a:p>
              <a:endParaRPr lang="ja-JP" altLang="en-US"/>
            </a:p>
          </p:txBody>
        </p:sp>
        <p:pic>
          <p:nvPicPr>
            <p:cNvPr id="11" name="図 13" descr="hcoupling.jpg"/>
            <p:cNvPicPr>
              <a:picLocks noChangeAspect="1"/>
            </p:cNvPicPr>
            <p:nvPr/>
          </p:nvPicPr>
          <p:blipFill rotWithShape="1">
            <a:blip r:embed="rId2">
              <a:extLst>
                <a:ext uri="{28A0092B-C50C-407E-A947-70E740481C1C}">
                  <a14:useLocalDpi xmlns:a14="http://schemas.microsoft.com/office/drawing/2010/main" val="0"/>
                </a:ext>
              </a:extLst>
            </a:blip>
            <a:srcRect l="2699" t="1745" r="2317" b="2951"/>
            <a:stretch/>
          </p:blipFill>
          <p:spPr bwMode="auto">
            <a:xfrm>
              <a:off x="6148391" y="1430750"/>
              <a:ext cx="2752725" cy="210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円/楕円 11"/>
            <p:cNvSpPr/>
            <p:nvPr/>
          </p:nvSpPr>
          <p:spPr bwMode="auto">
            <a:xfrm rot="19260372">
              <a:off x="6206290" y="2679071"/>
              <a:ext cx="1120440" cy="5278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テキスト ボックス 7"/>
            <p:cNvSpPr txBox="1">
              <a:spLocks noChangeArrowheads="1"/>
            </p:cNvSpPr>
            <p:nvPr/>
          </p:nvSpPr>
          <p:spPr bwMode="auto">
            <a:xfrm>
              <a:off x="7946357" y="3663167"/>
              <a:ext cx="1188118" cy="33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ts val="1200"/>
                </a:spcBef>
              </a:pPr>
              <a:r>
                <a:rPr lang="ja-JP" altLang="en-US" sz="1600" b="1" dirty="0">
                  <a:latin typeface="Times New Roman" pitchFamily="1" charset="0"/>
                </a:rPr>
                <a:t>質量</a:t>
              </a:r>
              <a:r>
                <a:rPr lang="en-US" altLang="ja-JP" sz="1600" b="1" dirty="0"/>
                <a:t>(</a:t>
              </a:r>
              <a:r>
                <a:rPr lang="en-US" altLang="ja-JP" sz="1600" b="1" dirty="0" err="1"/>
                <a:t>GeV</a:t>
              </a:r>
              <a:r>
                <a:rPr lang="en-US" altLang="ja-JP" sz="1600" b="1" dirty="0"/>
                <a:t>)</a:t>
              </a:r>
              <a:endParaRPr lang="en-US" altLang="ja-JP" sz="1600" b="1" dirty="0">
                <a:latin typeface="Times New Roman" pitchFamily="1" charset="0"/>
              </a:endParaRPr>
            </a:p>
          </p:txBody>
        </p:sp>
        <p:sp>
          <p:nvSpPr>
            <p:cNvPr id="14" name="テキスト ボックス 8"/>
            <p:cNvSpPr txBox="1">
              <a:spLocks noChangeArrowheads="1"/>
            </p:cNvSpPr>
            <p:nvPr/>
          </p:nvSpPr>
          <p:spPr bwMode="auto">
            <a:xfrm>
              <a:off x="5911516" y="1468854"/>
              <a:ext cx="311317" cy="33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ts val="1200"/>
                </a:spcBef>
              </a:pPr>
              <a:r>
                <a:rPr lang="en-US" altLang="ja-JP" sz="1800" b="1">
                  <a:latin typeface="Times New Roman" pitchFamily="1" charset="0"/>
                </a:rPr>
                <a:t>1</a:t>
              </a:r>
              <a:endParaRPr lang="ja-JP" altLang="en-US" sz="1800" b="1">
                <a:latin typeface="Times New Roman" pitchFamily="1" charset="0"/>
              </a:endParaRPr>
            </a:p>
          </p:txBody>
        </p:sp>
        <p:sp>
          <p:nvSpPr>
            <p:cNvPr id="15" name="テキスト ボックス 8"/>
            <p:cNvSpPr txBox="1">
              <a:spLocks noChangeArrowheads="1"/>
            </p:cNvSpPr>
            <p:nvPr/>
          </p:nvSpPr>
          <p:spPr bwMode="auto">
            <a:xfrm>
              <a:off x="6278479" y="3432905"/>
              <a:ext cx="311317" cy="33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ts val="1200"/>
                </a:spcBef>
              </a:pPr>
              <a:r>
                <a:rPr lang="en-US" altLang="ja-JP" sz="1800" b="1">
                  <a:latin typeface="Times New Roman" pitchFamily="1" charset="0"/>
                </a:rPr>
                <a:t>1</a:t>
              </a:r>
              <a:endParaRPr lang="ja-JP" altLang="en-US" sz="1800" b="1">
                <a:latin typeface="Times New Roman" pitchFamily="1" charset="0"/>
              </a:endParaRPr>
            </a:p>
          </p:txBody>
        </p:sp>
        <p:sp>
          <p:nvSpPr>
            <p:cNvPr id="16" name="テキスト ボックス 9"/>
            <p:cNvSpPr txBox="1">
              <a:spLocks noChangeArrowheads="1"/>
            </p:cNvSpPr>
            <p:nvPr/>
          </p:nvSpPr>
          <p:spPr bwMode="auto">
            <a:xfrm>
              <a:off x="7140241" y="3432905"/>
              <a:ext cx="511342" cy="33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ts val="1200"/>
                </a:spcBef>
              </a:pPr>
              <a:r>
                <a:rPr lang="en-US" altLang="ja-JP" sz="1800" b="1">
                  <a:latin typeface="Times New Roman" pitchFamily="1" charset="0"/>
                </a:rPr>
                <a:t>10</a:t>
              </a:r>
              <a:endParaRPr lang="ja-JP" altLang="en-US" sz="1800" b="1">
                <a:latin typeface="Times New Roman" pitchFamily="1" charset="0"/>
              </a:endParaRPr>
            </a:p>
          </p:txBody>
        </p:sp>
        <p:sp>
          <p:nvSpPr>
            <p:cNvPr id="17" name="テキスト ボックス 8"/>
            <p:cNvSpPr txBox="1">
              <a:spLocks noChangeArrowheads="1"/>
            </p:cNvSpPr>
            <p:nvPr/>
          </p:nvSpPr>
          <p:spPr bwMode="auto">
            <a:xfrm>
              <a:off x="5627872" y="2842377"/>
              <a:ext cx="615415" cy="33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ts val="1200"/>
                </a:spcBef>
              </a:pPr>
              <a:r>
                <a:rPr lang="en-US" altLang="ja-JP" sz="1800" b="1" dirty="0">
                  <a:latin typeface="Times New Roman" pitchFamily="1" charset="0"/>
                </a:rPr>
                <a:t>0.01</a:t>
              </a:r>
              <a:endParaRPr lang="ja-JP" altLang="en-US" sz="1800" b="1" dirty="0">
                <a:latin typeface="Times New Roman" pitchFamily="1" charset="0"/>
              </a:endParaRPr>
            </a:p>
          </p:txBody>
        </p:sp>
        <p:sp>
          <p:nvSpPr>
            <p:cNvPr id="18" name="テキスト ボックス 8"/>
            <p:cNvSpPr txBox="1">
              <a:spLocks noChangeArrowheads="1"/>
            </p:cNvSpPr>
            <p:nvPr/>
          </p:nvSpPr>
          <p:spPr bwMode="auto">
            <a:xfrm>
              <a:off x="5723522" y="2138119"/>
              <a:ext cx="539918" cy="33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ts val="1200"/>
                </a:spcBef>
              </a:pPr>
              <a:r>
                <a:rPr lang="en-US" altLang="ja-JP" sz="1800" b="1">
                  <a:latin typeface="Times New Roman" pitchFamily="1" charset="0"/>
                </a:rPr>
                <a:t>0.1</a:t>
              </a:r>
              <a:endParaRPr lang="ja-JP" altLang="en-US" sz="1800" b="1">
                <a:latin typeface="Times New Roman" pitchFamily="1" charset="0"/>
              </a:endParaRPr>
            </a:p>
          </p:txBody>
        </p:sp>
        <p:sp>
          <p:nvSpPr>
            <p:cNvPr id="19" name="正方形/長方形 18"/>
            <p:cNvSpPr/>
            <p:nvPr/>
          </p:nvSpPr>
          <p:spPr bwMode="auto">
            <a:xfrm>
              <a:off x="6443914" y="2924417"/>
              <a:ext cx="249655" cy="16496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p:cNvSpPr/>
            <p:nvPr/>
          </p:nvSpPr>
          <p:spPr bwMode="auto">
            <a:xfrm>
              <a:off x="6801853" y="2677029"/>
              <a:ext cx="249655" cy="12393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テキスト ボックス 8"/>
            <p:cNvSpPr txBox="1">
              <a:spLocks noChangeArrowheads="1"/>
            </p:cNvSpPr>
            <p:nvPr/>
          </p:nvSpPr>
          <p:spPr bwMode="auto">
            <a:xfrm>
              <a:off x="6284495" y="2839461"/>
              <a:ext cx="374482" cy="41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ts val="1200"/>
                </a:spcBef>
              </a:pPr>
              <a:r>
                <a:rPr lang="en-US" altLang="ja-JP" b="1">
                  <a:latin typeface="Times New Roman" pitchFamily="1" charset="0"/>
                </a:rPr>
                <a:t>c</a:t>
              </a:r>
              <a:endParaRPr lang="ja-JP" altLang="en-US" b="1">
                <a:latin typeface="Times New Roman" pitchFamily="1" charset="0"/>
              </a:endParaRPr>
            </a:p>
          </p:txBody>
        </p:sp>
        <p:sp>
          <p:nvSpPr>
            <p:cNvPr id="22" name="テキスト ボックス 8"/>
            <p:cNvSpPr txBox="1">
              <a:spLocks noChangeArrowheads="1"/>
            </p:cNvSpPr>
            <p:nvPr/>
          </p:nvSpPr>
          <p:spPr bwMode="auto">
            <a:xfrm>
              <a:off x="6478504" y="2728646"/>
              <a:ext cx="374483" cy="41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ts val="1200"/>
                </a:spcBef>
              </a:pPr>
              <a:r>
                <a:rPr lang="en-US" altLang="ja-JP" b="1">
                  <a:latin typeface="Symbol" pitchFamily="1" charset="2"/>
                </a:rPr>
                <a:t>t</a:t>
              </a:r>
              <a:endParaRPr lang="ja-JP" altLang="en-US" b="1">
                <a:latin typeface="Symbol" pitchFamily="1" charset="2"/>
              </a:endParaRPr>
            </a:p>
          </p:txBody>
        </p:sp>
        <p:sp>
          <p:nvSpPr>
            <p:cNvPr id="23" name="テキスト ボックス 8"/>
            <p:cNvSpPr txBox="1">
              <a:spLocks noChangeArrowheads="1"/>
            </p:cNvSpPr>
            <p:nvPr/>
          </p:nvSpPr>
          <p:spPr bwMode="auto">
            <a:xfrm>
              <a:off x="6795837" y="2453067"/>
              <a:ext cx="372979" cy="41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ts val="1200"/>
                </a:spcBef>
              </a:pPr>
              <a:r>
                <a:rPr lang="en-US" altLang="ja-JP" b="1">
                  <a:latin typeface="Times New Roman" pitchFamily="1" charset="0"/>
                </a:rPr>
                <a:t>b</a:t>
              </a:r>
              <a:endParaRPr lang="ja-JP" altLang="en-US" b="1">
                <a:latin typeface="Times New Roman" pitchFamily="1" charset="0"/>
              </a:endParaRPr>
            </a:p>
          </p:txBody>
        </p:sp>
        <p:sp>
          <p:nvSpPr>
            <p:cNvPr id="24" name="正方形/長方形 23"/>
            <p:cNvSpPr/>
            <p:nvPr/>
          </p:nvSpPr>
          <p:spPr bwMode="auto">
            <a:xfrm>
              <a:off x="8245244" y="1941673"/>
              <a:ext cx="249655" cy="1239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正方形/長方形 24"/>
            <p:cNvSpPr/>
            <p:nvPr/>
          </p:nvSpPr>
          <p:spPr bwMode="auto">
            <a:xfrm>
              <a:off x="8177436" y="1640810"/>
              <a:ext cx="249655" cy="1224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正方形/長方形 25"/>
            <p:cNvSpPr/>
            <p:nvPr/>
          </p:nvSpPr>
          <p:spPr bwMode="auto">
            <a:xfrm>
              <a:off x="8387014" y="1576870"/>
              <a:ext cx="248151" cy="1239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テキスト ボックス 8"/>
            <p:cNvSpPr txBox="1">
              <a:spLocks noChangeArrowheads="1"/>
            </p:cNvSpPr>
            <p:nvPr/>
          </p:nvSpPr>
          <p:spPr bwMode="auto">
            <a:xfrm>
              <a:off x="8205036" y="1794009"/>
              <a:ext cx="374483" cy="36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ts val="1200"/>
                </a:spcBef>
              </a:pPr>
              <a:r>
                <a:rPr lang="en-US" altLang="ja-JP" sz="2000" b="1">
                  <a:latin typeface="Times New Roman" pitchFamily="1" charset="0"/>
                </a:rPr>
                <a:t>H</a:t>
              </a:r>
              <a:endParaRPr lang="ja-JP" altLang="en-US" sz="2000" b="1">
                <a:latin typeface="Times New Roman" pitchFamily="1" charset="0"/>
              </a:endParaRPr>
            </a:p>
          </p:txBody>
        </p:sp>
        <p:sp>
          <p:nvSpPr>
            <p:cNvPr id="28" name="テキスト ボックス 8"/>
            <p:cNvSpPr txBox="1">
              <a:spLocks noChangeArrowheads="1"/>
            </p:cNvSpPr>
            <p:nvPr/>
          </p:nvSpPr>
          <p:spPr bwMode="auto">
            <a:xfrm>
              <a:off x="8017043" y="1882952"/>
              <a:ext cx="374482" cy="36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ts val="1200"/>
                </a:spcBef>
              </a:pPr>
              <a:r>
                <a:rPr lang="en-US" altLang="ja-JP" sz="2000" b="1" dirty="0">
                  <a:latin typeface="Times New Roman" pitchFamily="1" charset="0"/>
                </a:rPr>
                <a:t>Z</a:t>
              </a:r>
              <a:endParaRPr lang="ja-JP" altLang="en-US" sz="2000" b="1" dirty="0">
                <a:latin typeface="Times New Roman" pitchFamily="1" charset="0"/>
              </a:endParaRPr>
            </a:p>
          </p:txBody>
        </p:sp>
        <p:sp>
          <p:nvSpPr>
            <p:cNvPr id="29" name="テキスト ボックス 8"/>
            <p:cNvSpPr txBox="1">
              <a:spLocks noChangeArrowheads="1"/>
            </p:cNvSpPr>
            <p:nvPr/>
          </p:nvSpPr>
          <p:spPr bwMode="auto">
            <a:xfrm>
              <a:off x="8427620" y="1550507"/>
              <a:ext cx="374483" cy="41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ts val="1200"/>
                </a:spcBef>
              </a:pPr>
              <a:r>
                <a:rPr lang="en-US" altLang="ja-JP" b="1">
                  <a:latin typeface="Times New Roman" pitchFamily="1" charset="0"/>
                </a:rPr>
                <a:t>t</a:t>
              </a:r>
              <a:endParaRPr lang="ja-JP" altLang="en-US" b="1">
                <a:latin typeface="Times New Roman" pitchFamily="1" charset="0"/>
              </a:endParaRPr>
            </a:p>
          </p:txBody>
        </p:sp>
        <p:sp>
          <p:nvSpPr>
            <p:cNvPr id="30" name="テキスト ボックス 12"/>
            <p:cNvSpPr txBox="1">
              <a:spLocks noChangeArrowheads="1"/>
            </p:cNvSpPr>
            <p:nvPr/>
          </p:nvSpPr>
          <p:spPr bwMode="auto">
            <a:xfrm>
              <a:off x="5915934" y="1012200"/>
              <a:ext cx="2943225" cy="369332"/>
            </a:xfrm>
            <a:prstGeom prst="rect">
              <a:avLst/>
            </a:prstGeom>
            <a:solidFill>
              <a:schemeClr val="bg1"/>
            </a:solidFill>
            <a:ln w="22225">
              <a:solidFill>
                <a:schemeClr val="accent2">
                  <a:lumMod val="75000"/>
                </a:schemeClr>
              </a:solidFill>
              <a:miter lim="800000"/>
              <a:headEnd/>
              <a:tailEnd/>
            </a:ln>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spcBef>
                  <a:spcPts val="1200"/>
                </a:spcBef>
              </a:pPr>
              <a:r>
                <a:rPr lang="ja-JP" altLang="en-US" sz="1800" b="1" dirty="0">
                  <a:solidFill>
                    <a:srgbClr val="002060"/>
                  </a:solidFill>
                  <a:latin typeface="Times New Roman" pitchFamily="1" charset="0"/>
                </a:rPr>
                <a:t>ヒッグス結合と質量の相関</a:t>
              </a:r>
            </a:p>
          </p:txBody>
        </p:sp>
        <p:sp>
          <p:nvSpPr>
            <p:cNvPr id="31" name="テキスト ボックス 7"/>
            <p:cNvSpPr txBox="1">
              <a:spLocks noChangeArrowheads="1"/>
            </p:cNvSpPr>
            <p:nvPr/>
          </p:nvSpPr>
          <p:spPr bwMode="auto">
            <a:xfrm rot="16200000">
              <a:off x="5041383" y="1846307"/>
              <a:ext cx="1332697" cy="34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ts val="1200"/>
                </a:spcBef>
              </a:pPr>
              <a:r>
                <a:rPr lang="ja-JP" altLang="en-US" sz="1600" b="1" dirty="0">
                  <a:latin typeface="Times New Roman" pitchFamily="1" charset="0"/>
                </a:rPr>
                <a:t>ヒッグス結合</a:t>
              </a:r>
            </a:p>
          </p:txBody>
        </p:sp>
        <p:sp>
          <p:nvSpPr>
            <p:cNvPr id="32" name="テキスト ボックス 12"/>
            <p:cNvSpPr txBox="1">
              <a:spLocks noChangeArrowheads="1"/>
            </p:cNvSpPr>
            <p:nvPr/>
          </p:nvSpPr>
          <p:spPr bwMode="auto">
            <a:xfrm>
              <a:off x="7967788" y="3447487"/>
              <a:ext cx="554204" cy="33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ts val="1200"/>
                </a:spcBef>
              </a:pPr>
              <a:r>
                <a:rPr lang="en-US" altLang="ja-JP" sz="1800" b="1" dirty="0">
                  <a:latin typeface="Times New Roman" pitchFamily="1" charset="0"/>
                </a:rPr>
                <a:t>100</a:t>
              </a:r>
              <a:endParaRPr lang="ja-JP" altLang="en-US" sz="1800" b="1" dirty="0">
                <a:latin typeface="Times New Roman" pitchFamily="1" charset="0"/>
              </a:endParaRPr>
            </a:p>
          </p:txBody>
        </p:sp>
        <p:sp>
          <p:nvSpPr>
            <p:cNvPr id="33" name="平行四辺形 32"/>
            <p:cNvSpPr/>
            <p:nvPr/>
          </p:nvSpPr>
          <p:spPr>
            <a:xfrm>
              <a:off x="7785591" y="1878161"/>
              <a:ext cx="504538" cy="182290"/>
            </a:xfrm>
            <a:prstGeom prst="parallelogram">
              <a:avLst>
                <a:gd name="adj" fmla="val 1370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8"/>
            <p:cNvSpPr txBox="1">
              <a:spLocks noChangeArrowheads="1"/>
            </p:cNvSpPr>
            <p:nvPr/>
          </p:nvSpPr>
          <p:spPr bwMode="auto">
            <a:xfrm>
              <a:off x="7773403" y="1735685"/>
              <a:ext cx="371475" cy="36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spcBef>
                  <a:spcPts val="1200"/>
                </a:spcBef>
              </a:pPr>
              <a:r>
                <a:rPr lang="en-US" altLang="ja-JP" sz="2000" b="1" dirty="0" smtClean="0">
                  <a:latin typeface="Times New Roman" pitchFamily="1" charset="0"/>
                </a:rPr>
                <a:t>W</a:t>
              </a:r>
              <a:endParaRPr lang="ja-JP" altLang="en-US" sz="2000" b="1" dirty="0">
                <a:latin typeface="Times New Roman" pitchFamily="1" charset="0"/>
              </a:endParaRPr>
            </a:p>
          </p:txBody>
        </p:sp>
      </p:grpSp>
      <p:sp>
        <p:nvSpPr>
          <p:cNvPr id="35" name="テキスト ボックス 34"/>
          <p:cNvSpPr txBox="1"/>
          <p:nvPr/>
        </p:nvSpPr>
        <p:spPr>
          <a:xfrm>
            <a:off x="6814592" y="2782669"/>
            <a:ext cx="1030128" cy="646331"/>
          </a:xfrm>
          <a:prstGeom prst="rect">
            <a:avLst/>
          </a:prstGeom>
          <a:noFill/>
        </p:spPr>
        <p:txBody>
          <a:bodyPr wrap="square" rtlCol="0">
            <a:spAutoFit/>
          </a:bodyPr>
          <a:lstStyle/>
          <a:p>
            <a:pPr algn="ctr"/>
            <a:r>
              <a:rPr kumimoji="1" lang="ja-JP" altLang="en-US" dirty="0" smtClean="0"/>
              <a:t>精度良く識別！</a:t>
            </a:r>
            <a:endParaRPr kumimoji="1" lang="ja-JP" altLang="en-US" dirty="0"/>
          </a:p>
        </p:txBody>
      </p:sp>
      <p:sp>
        <p:nvSpPr>
          <p:cNvPr id="36" name="下矢印 35"/>
          <p:cNvSpPr/>
          <p:nvPr/>
        </p:nvSpPr>
        <p:spPr>
          <a:xfrm rot="16200000">
            <a:off x="942182" y="5255563"/>
            <a:ext cx="720080" cy="771161"/>
          </a:xfrm>
          <a:prstGeom prst="downArrow">
            <a:avLst/>
          </a:prstGeom>
          <a:solidFill>
            <a:srgbClr val="FFFF00"/>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スライド番号プレースホルダー 39"/>
          <p:cNvSpPr>
            <a:spLocks noGrp="1"/>
          </p:cNvSpPr>
          <p:nvPr>
            <p:ph type="sldNum" sz="quarter" idx="12"/>
          </p:nvPr>
        </p:nvSpPr>
        <p:spPr/>
        <p:txBody>
          <a:bodyPr/>
          <a:lstStyle/>
          <a:p>
            <a:fld id="{7D9210D9-BD3C-41C6-A8CC-434A797B901C}" type="slidenum">
              <a:rPr kumimoji="1" lang="ja-JP" altLang="en-US" smtClean="0"/>
              <a:pPr/>
              <a:t>2</a:t>
            </a:fld>
            <a:endParaRPr kumimoji="1" lang="ja-JP" altLang="en-US" dirty="0"/>
          </a:p>
        </p:txBody>
      </p:sp>
      <p:grpSp>
        <p:nvGrpSpPr>
          <p:cNvPr id="41" name="グループ化 40"/>
          <p:cNvGrpSpPr/>
          <p:nvPr/>
        </p:nvGrpSpPr>
        <p:grpSpPr>
          <a:xfrm>
            <a:off x="1112869" y="2730178"/>
            <a:ext cx="3646522" cy="1501912"/>
            <a:chOff x="1662696" y="2924945"/>
            <a:chExt cx="4853520" cy="1999044"/>
          </a:xfrm>
        </p:grpSpPr>
        <p:sp>
          <p:nvSpPr>
            <p:cNvPr id="42" name="円/楕円 41"/>
            <p:cNvSpPr/>
            <p:nvPr/>
          </p:nvSpPr>
          <p:spPr>
            <a:xfrm>
              <a:off x="3419872" y="3501008"/>
              <a:ext cx="504056" cy="50405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b</a:t>
              </a:r>
              <a:endParaRPr kumimoji="1" lang="ja-JP" altLang="en-US" dirty="0"/>
            </a:p>
          </p:txBody>
        </p:sp>
        <p:sp>
          <p:nvSpPr>
            <p:cNvPr id="43" name="円/楕円 42"/>
            <p:cNvSpPr/>
            <p:nvPr/>
          </p:nvSpPr>
          <p:spPr>
            <a:xfrm>
              <a:off x="4355976" y="3661792"/>
              <a:ext cx="504056" cy="5040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a:t>
              </a:r>
              <a:endParaRPr kumimoji="1" lang="ja-JP" altLang="en-US" dirty="0"/>
            </a:p>
          </p:txBody>
        </p:sp>
        <p:sp>
          <p:nvSpPr>
            <p:cNvPr id="44" name="円/楕円 43"/>
            <p:cNvSpPr/>
            <p:nvPr/>
          </p:nvSpPr>
          <p:spPr>
            <a:xfrm>
              <a:off x="1662696" y="3661792"/>
              <a:ext cx="504056" cy="50405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H</a:t>
              </a:r>
            </a:p>
          </p:txBody>
        </p:sp>
        <p:cxnSp>
          <p:nvCxnSpPr>
            <p:cNvPr id="45" name="直線コネクタ 44"/>
            <p:cNvCxnSpPr>
              <a:stCxn id="44" idx="6"/>
              <a:endCxn id="42" idx="2"/>
            </p:cNvCxnSpPr>
            <p:nvPr/>
          </p:nvCxnSpPr>
          <p:spPr>
            <a:xfrm flipV="1">
              <a:off x="2166752" y="3753036"/>
              <a:ext cx="1253120" cy="16078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42" idx="6"/>
              <a:endCxn id="43" idx="2"/>
            </p:cNvCxnSpPr>
            <p:nvPr/>
          </p:nvCxnSpPr>
          <p:spPr>
            <a:xfrm>
              <a:off x="3923928" y="3753036"/>
              <a:ext cx="432048" cy="16078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43" idx="6"/>
            </p:cNvCxnSpPr>
            <p:nvPr/>
          </p:nvCxnSpPr>
          <p:spPr>
            <a:xfrm flipV="1">
              <a:off x="4860032" y="3806056"/>
              <a:ext cx="1404156" cy="10776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4752020" y="3132954"/>
              <a:ext cx="1188132" cy="5928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4815030" y="3443017"/>
              <a:ext cx="1225945" cy="3702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44" idx="7"/>
            </p:cNvCxnSpPr>
            <p:nvPr/>
          </p:nvCxnSpPr>
          <p:spPr>
            <a:xfrm flipV="1">
              <a:off x="2092935" y="2924945"/>
              <a:ext cx="3919225" cy="8106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44" idx="5"/>
            </p:cNvCxnSpPr>
            <p:nvPr/>
          </p:nvCxnSpPr>
          <p:spPr>
            <a:xfrm>
              <a:off x="2092935" y="4092031"/>
              <a:ext cx="4423281" cy="8319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44" idx="6"/>
            </p:cNvCxnSpPr>
            <p:nvPr/>
          </p:nvCxnSpPr>
          <p:spPr>
            <a:xfrm>
              <a:off x="2166752" y="3913820"/>
              <a:ext cx="3773400" cy="5507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42" idx="5"/>
            </p:cNvCxnSpPr>
            <p:nvPr/>
          </p:nvCxnSpPr>
          <p:spPr>
            <a:xfrm>
              <a:off x="3850111" y="3931247"/>
              <a:ext cx="936104" cy="86590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738012" y="3939737"/>
              <a:ext cx="632675" cy="91892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6" name="左中かっこ 55"/>
          <p:cNvSpPr/>
          <p:nvPr/>
        </p:nvSpPr>
        <p:spPr>
          <a:xfrm rot="16200000">
            <a:off x="2149130" y="3094362"/>
            <a:ext cx="416555" cy="1692879"/>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テキスト ボックス 56"/>
          <p:cNvSpPr txBox="1"/>
          <p:nvPr/>
        </p:nvSpPr>
        <p:spPr>
          <a:xfrm>
            <a:off x="1619672" y="4149080"/>
            <a:ext cx="1678168" cy="369332"/>
          </a:xfrm>
          <a:prstGeom prst="rect">
            <a:avLst/>
          </a:prstGeom>
          <a:noFill/>
        </p:spPr>
        <p:txBody>
          <a:bodyPr wrap="square" rtlCol="0">
            <a:spAutoFit/>
          </a:bodyPr>
          <a:lstStyle/>
          <a:p>
            <a:pPr algn="ctr"/>
            <a:r>
              <a:rPr kumimoji="1" lang="ja-JP" altLang="en-US" dirty="0" smtClean="0"/>
              <a:t>数百</a:t>
            </a:r>
            <a:r>
              <a:rPr lang="ja-JP" altLang="en-US" dirty="0" smtClean="0"/>
              <a:t>ミクロン</a:t>
            </a:r>
            <a:endParaRPr kumimoji="1" lang="ja-JP" altLang="en-US" dirty="0"/>
          </a:p>
        </p:txBody>
      </p:sp>
      <p:sp>
        <p:nvSpPr>
          <p:cNvPr id="59" name="テキスト ボックス 58"/>
          <p:cNvSpPr txBox="1"/>
          <p:nvPr/>
        </p:nvSpPr>
        <p:spPr>
          <a:xfrm>
            <a:off x="307486" y="4544099"/>
            <a:ext cx="7144834" cy="469077"/>
          </a:xfrm>
          <a:prstGeom prst="rect">
            <a:avLst/>
          </a:prstGeom>
          <a:noFill/>
        </p:spPr>
        <p:txBody>
          <a:bodyPr wrap="square" rtlCol="0">
            <a:spAutoFit/>
          </a:bodyPr>
          <a:lstStyle/>
          <a:p>
            <a:r>
              <a:rPr lang="en-US" altLang="ja-JP" sz="2400" u="sng" dirty="0"/>
              <a:t>b</a:t>
            </a:r>
            <a:r>
              <a:rPr kumimoji="1" lang="en-US" altLang="ja-JP" sz="2400" u="sng" dirty="0" smtClean="0"/>
              <a:t>, c </a:t>
            </a:r>
            <a:r>
              <a:rPr kumimoji="1" lang="ja-JP" altLang="en-US" sz="2400" u="sng" dirty="0" smtClean="0"/>
              <a:t>クォークを精度良く識別</a:t>
            </a:r>
            <a:r>
              <a:rPr kumimoji="1" lang="en-US" altLang="ja-JP" sz="2400" u="sng" dirty="0" smtClean="0"/>
              <a:t>(</a:t>
            </a:r>
            <a:r>
              <a:rPr kumimoji="1" lang="ja-JP" altLang="en-US" sz="2400" u="sng" dirty="0" smtClean="0"/>
              <a:t>フレーバー・タグ</a:t>
            </a:r>
            <a:r>
              <a:rPr kumimoji="1" lang="en-US" altLang="ja-JP" sz="2400" u="sng" dirty="0" smtClean="0"/>
              <a:t>)</a:t>
            </a:r>
            <a:endParaRPr kumimoji="1" lang="ja-JP" altLang="en-US" sz="2400" u="sng" dirty="0"/>
          </a:p>
        </p:txBody>
      </p:sp>
      <p:sp>
        <p:nvSpPr>
          <p:cNvPr id="60" name="テキスト ボックス 59"/>
          <p:cNvSpPr txBox="1"/>
          <p:nvPr/>
        </p:nvSpPr>
        <p:spPr>
          <a:xfrm>
            <a:off x="1827249" y="5157192"/>
            <a:ext cx="3083846" cy="1200329"/>
          </a:xfrm>
          <a:prstGeom prst="rect">
            <a:avLst/>
          </a:prstGeom>
          <a:noFill/>
        </p:spPr>
        <p:txBody>
          <a:bodyPr wrap="square" rtlCol="0">
            <a:spAutoFit/>
          </a:bodyPr>
          <a:lstStyle/>
          <a:p>
            <a:pPr algn="ctr"/>
            <a:r>
              <a:rPr kumimoji="1" lang="ja-JP" altLang="en-US" sz="2400" dirty="0" smtClean="0"/>
              <a:t>要求される</a:t>
            </a:r>
            <a:endParaRPr kumimoji="1" lang="en-US" altLang="ja-JP" sz="2400" dirty="0" smtClean="0"/>
          </a:p>
          <a:p>
            <a:pPr algn="ctr"/>
            <a:r>
              <a:rPr lang="ja-JP" altLang="en-US" sz="2400" dirty="0" smtClean="0"/>
              <a:t>インパクトパラメーター分解能</a:t>
            </a:r>
            <a:endParaRPr kumimoji="1" lang="ja-JP" altLang="en-US" sz="2400" dirty="0"/>
          </a:p>
        </p:txBody>
      </p:sp>
      <mc:AlternateContent xmlns:mc="http://schemas.openxmlformats.org/markup-compatibility/2006" xmlns:a14="http://schemas.microsoft.com/office/drawing/2010/main">
        <mc:Choice Requires="a14">
          <p:sp>
            <p:nvSpPr>
              <p:cNvPr id="55" name="テキスト ボックス 54"/>
              <p:cNvSpPr txBox="1"/>
              <p:nvPr/>
            </p:nvSpPr>
            <p:spPr>
              <a:xfrm>
                <a:off x="5004048" y="5398625"/>
                <a:ext cx="3119637" cy="851387"/>
              </a:xfrm>
              <a:prstGeom prst="rect">
                <a:avLst/>
              </a:prstGeom>
              <a:noFill/>
              <a:ln>
                <a:solidFill>
                  <a:schemeClr val="tx1"/>
                </a:solidFill>
              </a:ln>
            </p:spPr>
            <p:txBody>
              <a:bodyPr wrap="none" rtlCol="0">
                <a:spAutoFit/>
              </a:bodyPr>
              <a:lstStyle/>
              <a:p>
                <a14:m>
                  <m:oMath xmlns:m="http://schemas.openxmlformats.org/officeDocument/2006/math">
                    <m:sSub>
                      <m:sSubPr>
                        <m:ctrlPr>
                          <a:rPr lang="en-US" altLang="ja-JP" sz="2400" i="1" smtClean="0">
                            <a:latin typeface="Cambria Math"/>
                            <a:ea typeface="Cambria Math" pitchFamily="18" charset="0"/>
                          </a:rPr>
                        </m:ctrlPr>
                      </m:sSubPr>
                      <m:e>
                        <m:r>
                          <a:rPr lang="en-US" altLang="ja-JP" sz="2400" b="0" i="1" smtClean="0">
                            <a:latin typeface="Cambria Math" pitchFamily="18" charset="0"/>
                            <a:ea typeface="Cambria Math" pitchFamily="18" charset="0"/>
                          </a:rPr>
                          <m:t>𝜎</m:t>
                        </m:r>
                      </m:e>
                      <m:sub>
                        <m:r>
                          <m:rPr>
                            <m:sty m:val="p"/>
                          </m:rPr>
                          <a:rPr lang="en-US" altLang="ja-JP" sz="2400" i="1">
                            <a:latin typeface="Cambria Math" pitchFamily="18" charset="0"/>
                            <a:ea typeface="Cambria Math" pitchFamily="18" charset="0"/>
                          </a:rPr>
                          <m:t>IP</m:t>
                        </m:r>
                      </m:sub>
                    </m:sSub>
                  </m:oMath>
                </a14:m>
                <a:r>
                  <a:rPr lang="en-US" altLang="ja-JP" sz="2400" dirty="0" smtClean="0">
                    <a:latin typeface="Cambria Math" pitchFamily="18" charset="0"/>
                    <a:ea typeface="Cambria Math" pitchFamily="18" charset="0"/>
                  </a:rPr>
                  <a:t> = 5 </a:t>
                </a:r>
                <a14:m>
                  <m:oMath xmlns:m="http://schemas.openxmlformats.org/officeDocument/2006/math">
                    <m:r>
                      <a:rPr lang="en-US" altLang="ja-JP" sz="2400" i="1" smtClean="0">
                        <a:latin typeface="Cambria Math" pitchFamily="18" charset="0"/>
                        <a:ea typeface="Cambria Math" pitchFamily="18" charset="0"/>
                      </a:rPr>
                      <m:t>⊕</m:t>
                    </m:r>
                  </m:oMath>
                </a14:m>
                <a:r>
                  <a:rPr lang="en-US" altLang="ja-JP" sz="2400" dirty="0" smtClean="0">
                    <a:latin typeface="Cambria Math" pitchFamily="18" charset="0"/>
                    <a:ea typeface="Cambria Math" pitchFamily="18" charset="0"/>
                  </a:rPr>
                  <a:t> </a:t>
                </a:r>
                <a14:m>
                  <m:oMath xmlns:m="http://schemas.openxmlformats.org/officeDocument/2006/math">
                    <m:f>
                      <m:fPr>
                        <m:ctrlPr>
                          <a:rPr lang="en-US" altLang="ja-JP" sz="3200" i="1" dirty="0" smtClean="0">
                            <a:latin typeface="Cambria Math"/>
                            <a:ea typeface="Cambria Math" pitchFamily="18" charset="0"/>
                          </a:rPr>
                        </m:ctrlPr>
                      </m:fPr>
                      <m:num>
                        <m:r>
                          <a:rPr lang="en-US" altLang="ja-JP" sz="3200" b="0" i="1" dirty="0" smtClean="0">
                            <a:latin typeface="Cambria Math" pitchFamily="18" charset="0"/>
                            <a:ea typeface="Cambria Math" pitchFamily="18" charset="0"/>
                          </a:rPr>
                          <m:t>10</m:t>
                        </m:r>
                      </m:num>
                      <m:den>
                        <m:r>
                          <a:rPr lang="en-US" altLang="ja-JP" sz="3200" b="0" i="1" dirty="0" smtClean="0">
                            <a:latin typeface="Cambria Math" pitchFamily="18" charset="0"/>
                            <a:ea typeface="Cambria Math" pitchFamily="18" charset="0"/>
                          </a:rPr>
                          <m:t>𝑝</m:t>
                        </m:r>
                        <m:r>
                          <a:rPr lang="ja-JP" altLang="en-US" sz="3200" b="0" i="1" dirty="0" smtClean="0">
                            <a:latin typeface="Cambria Math" pitchFamily="18" charset="0"/>
                          </a:rPr>
                          <m:t>𝛽</m:t>
                        </m:r>
                        <m:sSup>
                          <m:sSupPr>
                            <m:ctrlPr>
                              <a:rPr lang="en-US" altLang="ja-JP" sz="3200" b="0" i="1" dirty="0" smtClean="0">
                                <a:latin typeface="Cambria Math"/>
                                <a:ea typeface="Cambria Math" pitchFamily="18" charset="0"/>
                              </a:rPr>
                            </m:ctrlPr>
                          </m:sSupPr>
                          <m:e>
                            <m:r>
                              <a:rPr lang="en-US" altLang="ja-JP" sz="3200" b="0" i="1" dirty="0" smtClean="0">
                                <a:latin typeface="Cambria Math" pitchFamily="18" charset="0"/>
                                <a:ea typeface="Cambria Math" pitchFamily="18" charset="0"/>
                              </a:rPr>
                              <m:t>𝑠𝑖𝑛</m:t>
                            </m:r>
                          </m:e>
                          <m:sup>
                            <m:r>
                              <a:rPr lang="en-US" altLang="ja-JP" sz="3200" b="0" i="1" dirty="0" smtClean="0">
                                <a:latin typeface="Cambria Math" pitchFamily="18" charset="0"/>
                                <a:ea typeface="Cambria Math" pitchFamily="18" charset="0"/>
                              </a:rPr>
                              <m:t>3/2</m:t>
                            </m:r>
                          </m:sup>
                        </m:sSup>
                        <m:r>
                          <a:rPr lang="ja-JP" altLang="en-US" sz="3200" b="0" i="1" dirty="0" smtClean="0">
                            <a:latin typeface="Cambria Math" pitchFamily="18" charset="0"/>
                          </a:rPr>
                          <m:t>𝜃</m:t>
                        </m:r>
                      </m:den>
                    </m:f>
                  </m:oMath>
                </a14:m>
                <a:endParaRPr lang="en-US" altLang="ja-JP" sz="2000" dirty="0" smtClean="0">
                  <a:latin typeface="Cambria Math" pitchFamily="18" charset="0"/>
                  <a:ea typeface="Cambria Math" pitchFamily="18" charset="0"/>
                </a:endParaRPr>
              </a:p>
            </p:txBody>
          </p:sp>
        </mc:Choice>
        <mc:Fallback xmlns="">
          <p:sp>
            <p:nvSpPr>
              <p:cNvPr id="55" name="テキスト ボックス 54"/>
              <p:cNvSpPr txBox="1">
                <a:spLocks noRot="1" noChangeAspect="1" noMove="1" noResize="1" noEditPoints="1" noAdjustHandles="1" noChangeArrowheads="1" noChangeShapeType="1" noTextEdit="1"/>
              </p:cNvSpPr>
              <p:nvPr/>
            </p:nvSpPr>
            <p:spPr>
              <a:xfrm>
                <a:off x="5004048" y="5398625"/>
                <a:ext cx="3119637" cy="851387"/>
              </a:xfrm>
              <a:prstGeom prst="rect">
                <a:avLst/>
              </a:prstGeom>
              <a:blipFill rotWithShape="1">
                <a:blip r:embed="rId3"/>
                <a:stretch>
                  <a:fillRect/>
                </a:stretch>
              </a:blipFill>
              <a:ln>
                <a:solidFill>
                  <a:schemeClr val="tx1"/>
                </a:solidFill>
              </a:ln>
            </p:spPr>
            <p:txBody>
              <a:bodyPr/>
              <a:lstStyle/>
              <a:p>
                <a:r>
                  <a:rPr lang="ja-JP" altLang="en-US">
                    <a:noFill/>
                  </a:rPr>
                  <a:t> </a:t>
                </a:r>
              </a:p>
            </p:txBody>
          </p:sp>
        </mc:Fallback>
      </mc:AlternateContent>
    </p:spTree>
    <p:extLst>
      <p:ext uri="{BB962C8B-B14F-4D97-AF65-F5344CB8AC3E}">
        <p14:creationId xmlns:p14="http://schemas.microsoft.com/office/powerpoint/2010/main" val="1463862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崩壊点検出器への要求</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コンテンツ プレースホルダー 5"/>
          <p:cNvSpPr>
            <a:spLocks noGrp="1"/>
          </p:cNvSpPr>
          <p:nvPr>
            <p:ph sz="quarter" idx="1"/>
          </p:nvPr>
        </p:nvSpPr>
        <p:spPr/>
        <p:txBody>
          <a:bodyPr/>
          <a:lstStyle/>
          <a:p>
            <a:r>
              <a:rPr kumimoji="1" lang="ja-JP" altLang="en-US" dirty="0" smtClean="0"/>
              <a:t>崩壊点検出器の課題</a:t>
            </a:r>
            <a:endParaRPr kumimoji="1" lang="en-US" altLang="ja-JP" dirty="0" smtClean="0"/>
          </a:p>
          <a:p>
            <a:pPr lvl="1"/>
            <a:r>
              <a:rPr lang="ja-JP" altLang="en-US" sz="2400" dirty="0" smtClean="0"/>
              <a:t>衝突点の最近傍に設置される検出器 </a:t>
            </a:r>
            <a:r>
              <a:rPr lang="en-US" altLang="ja-JP" sz="2400" dirty="0" smtClean="0"/>
              <a:t>(R=1.6 cm)</a:t>
            </a:r>
            <a:endParaRPr kumimoji="1" lang="ja-JP" altLang="en-US" sz="2400" dirty="0"/>
          </a:p>
        </p:txBody>
      </p:sp>
      <p:grpSp>
        <p:nvGrpSpPr>
          <p:cNvPr id="26" name="グループ化 25"/>
          <p:cNvGrpSpPr/>
          <p:nvPr/>
        </p:nvGrpSpPr>
        <p:grpSpPr>
          <a:xfrm>
            <a:off x="107504" y="2747176"/>
            <a:ext cx="4287837" cy="1330631"/>
            <a:chOff x="4904385" y="2910032"/>
            <a:chExt cx="4287837" cy="1330631"/>
          </a:xfrm>
        </p:grpSpPr>
        <p:sp>
          <p:nvSpPr>
            <p:cNvPr id="27" name="四角形 55"/>
            <p:cNvSpPr>
              <a:spLocks noChangeArrowheads="1"/>
            </p:cNvSpPr>
            <p:nvPr/>
          </p:nvSpPr>
          <p:spPr bwMode="auto">
            <a:xfrm>
              <a:off x="4904385" y="3036353"/>
              <a:ext cx="4214352" cy="1204310"/>
            </a:xfrm>
            <a:prstGeom prst="rect">
              <a:avLst/>
            </a:prstGeom>
            <a:solidFill>
              <a:srgbClr val="92D050">
                <a:alpha val="30196"/>
              </a:srgbClr>
            </a:solidFill>
            <a:ln w="9525">
              <a:solidFill>
                <a:srgbClr val="0A8C00"/>
              </a:solidFill>
              <a:miter lim="800000"/>
              <a:headEnd/>
              <a:tailEnd/>
            </a:ln>
          </p:spPr>
          <p:txBody>
            <a:bodyPr wrap="none" anchor="ctr"/>
            <a:lstStyle/>
            <a:p>
              <a:endParaRPr lang="ja-JP" altLang="en-US"/>
            </a:p>
          </p:txBody>
        </p:sp>
        <p:sp>
          <p:nvSpPr>
            <p:cNvPr id="28" name="楕円 33"/>
            <p:cNvSpPr>
              <a:spLocks noChangeArrowheads="1"/>
            </p:cNvSpPr>
            <p:nvPr/>
          </p:nvSpPr>
          <p:spPr bwMode="auto">
            <a:xfrm>
              <a:off x="5297529" y="3553006"/>
              <a:ext cx="666875" cy="219516"/>
            </a:xfrm>
            <a:prstGeom prst="ellipse">
              <a:avLst/>
            </a:prstGeom>
            <a:solidFill>
              <a:srgbClr val="44C0FE"/>
            </a:solidFill>
            <a:ln w="9525">
              <a:solidFill>
                <a:schemeClr val="tx1"/>
              </a:solidFill>
              <a:round/>
              <a:headEnd/>
              <a:tailEnd/>
            </a:ln>
          </p:spPr>
          <p:txBody>
            <a:bodyPr wrap="none" anchor="ctr"/>
            <a:lstStyle/>
            <a:p>
              <a:pPr algn="ctr"/>
              <a:r>
                <a:rPr lang="en-US" altLang="ja-JP"/>
                <a:t>e+</a:t>
              </a:r>
            </a:p>
          </p:txBody>
        </p:sp>
        <p:sp>
          <p:nvSpPr>
            <p:cNvPr id="29" name="楕円 34"/>
            <p:cNvSpPr>
              <a:spLocks noChangeArrowheads="1"/>
            </p:cNvSpPr>
            <p:nvPr/>
          </p:nvSpPr>
          <p:spPr bwMode="auto">
            <a:xfrm>
              <a:off x="8192829" y="3629412"/>
              <a:ext cx="666875" cy="21951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e-</a:t>
              </a:r>
            </a:p>
          </p:txBody>
        </p:sp>
        <p:sp>
          <p:nvSpPr>
            <p:cNvPr id="30" name="円弧 39"/>
            <p:cNvSpPr>
              <a:spLocks/>
            </p:cNvSpPr>
            <p:nvPr/>
          </p:nvSpPr>
          <p:spPr bwMode="auto">
            <a:xfrm flipV="1">
              <a:off x="6516216" y="3078801"/>
              <a:ext cx="1730567" cy="549399"/>
            </a:xfrm>
            <a:custGeom>
              <a:avLst/>
              <a:gdLst>
                <a:gd name="T0" fmla="*/ 0 w 19792"/>
                <a:gd name="T1" fmla="*/ 0 h 21600"/>
                <a:gd name="T2" fmla="*/ 2147483647 w 19792"/>
                <a:gd name="T3" fmla="*/ 2147483647 h 21600"/>
                <a:gd name="T4" fmla="*/ 0 w 19792"/>
                <a:gd name="T5" fmla="*/ 2147483647 h 21600"/>
                <a:gd name="T6" fmla="*/ 0 60000 65536"/>
                <a:gd name="T7" fmla="*/ 0 60000 65536"/>
                <a:gd name="T8" fmla="*/ 0 60000 65536"/>
              </a:gdLst>
              <a:ahLst/>
              <a:cxnLst>
                <a:cxn ang="T6">
                  <a:pos x="T0" y="T1"/>
                </a:cxn>
                <a:cxn ang="T7">
                  <a:pos x="T2" y="T3"/>
                </a:cxn>
                <a:cxn ang="T8">
                  <a:pos x="T4" y="T5"/>
                </a:cxn>
              </a:cxnLst>
              <a:rect l="0" t="0" r="r" b="b"/>
              <a:pathLst>
                <a:path w="19792" h="21600" fill="none" extrusionOk="0">
                  <a:moveTo>
                    <a:pt x="-1" y="0"/>
                  </a:moveTo>
                  <a:cubicBezTo>
                    <a:pt x="8584" y="0"/>
                    <a:pt x="16353" y="5083"/>
                    <a:pt x="19791" y="12949"/>
                  </a:cubicBezTo>
                </a:path>
                <a:path w="19792" h="21600" stroke="0" extrusionOk="0">
                  <a:moveTo>
                    <a:pt x="-1" y="0"/>
                  </a:moveTo>
                  <a:cubicBezTo>
                    <a:pt x="8584" y="0"/>
                    <a:pt x="16353" y="5083"/>
                    <a:pt x="19791" y="12949"/>
                  </a:cubicBezTo>
                  <a:lnTo>
                    <a:pt x="0" y="21600"/>
                  </a:lnTo>
                  <a:lnTo>
                    <a:pt x="-1" y="0"/>
                  </a:lnTo>
                  <a:close/>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 name="テキスト ボックス 30"/>
            <p:cNvSpPr txBox="1">
              <a:spLocks noChangeArrowheads="1"/>
            </p:cNvSpPr>
            <p:nvPr/>
          </p:nvSpPr>
          <p:spPr bwMode="auto">
            <a:xfrm>
              <a:off x="8197178" y="3113973"/>
              <a:ext cx="527253" cy="3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a:latin typeface="Arial" charset="0"/>
                </a:rPr>
                <a:t>e-</a:t>
              </a:r>
            </a:p>
          </p:txBody>
        </p:sp>
        <p:sp>
          <p:nvSpPr>
            <p:cNvPr id="32" name="円弧 41"/>
            <p:cNvSpPr>
              <a:spLocks/>
            </p:cNvSpPr>
            <p:nvPr/>
          </p:nvSpPr>
          <p:spPr bwMode="auto">
            <a:xfrm flipH="1">
              <a:off x="6133444" y="3773736"/>
              <a:ext cx="1493579" cy="385670"/>
            </a:xfrm>
            <a:custGeom>
              <a:avLst/>
              <a:gdLst>
                <a:gd name="T0" fmla="*/ 0 w 20104"/>
                <a:gd name="T1" fmla="*/ 0 h 21600"/>
                <a:gd name="T2" fmla="*/ 2147483647 w 20104"/>
                <a:gd name="T3" fmla="*/ 2147483647 h 21600"/>
                <a:gd name="T4" fmla="*/ 0 w 20104"/>
                <a:gd name="T5" fmla="*/ 2147483647 h 21600"/>
                <a:gd name="T6" fmla="*/ 0 60000 65536"/>
                <a:gd name="T7" fmla="*/ 0 60000 65536"/>
                <a:gd name="T8" fmla="*/ 0 60000 65536"/>
              </a:gdLst>
              <a:ahLst/>
              <a:cxnLst>
                <a:cxn ang="T6">
                  <a:pos x="T0" y="T1"/>
                </a:cxn>
                <a:cxn ang="T7">
                  <a:pos x="T2" y="T3"/>
                </a:cxn>
                <a:cxn ang="T8">
                  <a:pos x="T4" y="T5"/>
                </a:cxn>
              </a:cxnLst>
              <a:rect l="0" t="0" r="r" b="b"/>
              <a:pathLst>
                <a:path w="20104" h="21600" fill="none" extrusionOk="0">
                  <a:moveTo>
                    <a:pt x="-1" y="0"/>
                  </a:moveTo>
                  <a:cubicBezTo>
                    <a:pt x="8880" y="0"/>
                    <a:pt x="16856" y="5435"/>
                    <a:pt x="20103" y="13701"/>
                  </a:cubicBezTo>
                </a:path>
                <a:path w="20104" h="21600" stroke="0" extrusionOk="0">
                  <a:moveTo>
                    <a:pt x="-1" y="0"/>
                  </a:moveTo>
                  <a:cubicBezTo>
                    <a:pt x="8880" y="0"/>
                    <a:pt x="16856" y="5435"/>
                    <a:pt x="20103" y="13701"/>
                  </a:cubicBezTo>
                  <a:lnTo>
                    <a:pt x="0" y="21600"/>
                  </a:lnTo>
                  <a:lnTo>
                    <a:pt x="-1" y="0"/>
                  </a:lnTo>
                  <a:close/>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3" name="テキスト ボックス 32"/>
            <p:cNvSpPr txBox="1">
              <a:spLocks noChangeArrowheads="1"/>
            </p:cNvSpPr>
            <p:nvPr/>
          </p:nvSpPr>
          <p:spPr bwMode="auto">
            <a:xfrm>
              <a:off x="5684756" y="3861048"/>
              <a:ext cx="615436" cy="3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dirty="0">
                  <a:latin typeface="Arial" charset="0"/>
                </a:rPr>
                <a:t>e+</a:t>
              </a:r>
            </a:p>
          </p:txBody>
        </p:sp>
        <p:cxnSp>
          <p:nvCxnSpPr>
            <p:cNvPr id="34" name="オートシェイプ 47"/>
            <p:cNvCxnSpPr>
              <a:cxnSpLocks noChangeShapeType="1"/>
            </p:cNvCxnSpPr>
            <p:nvPr/>
          </p:nvCxnSpPr>
          <p:spPr bwMode="auto">
            <a:xfrm flipH="1" flipV="1">
              <a:off x="6043425" y="3717947"/>
              <a:ext cx="1583597" cy="54576"/>
            </a:xfrm>
            <a:prstGeom prst="straightConnector1">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テキスト ボックス 48"/>
            <p:cNvSpPr txBox="1">
              <a:spLocks noChangeArrowheads="1"/>
            </p:cNvSpPr>
            <p:nvPr/>
          </p:nvSpPr>
          <p:spPr bwMode="auto">
            <a:xfrm>
              <a:off x="5710909" y="3588177"/>
              <a:ext cx="527254" cy="3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a:latin typeface="Arial" charset="0"/>
                </a:rPr>
                <a:t>e-</a:t>
              </a:r>
            </a:p>
          </p:txBody>
        </p:sp>
        <p:cxnSp>
          <p:nvCxnSpPr>
            <p:cNvPr id="36" name="オートシェイプ 49"/>
            <p:cNvCxnSpPr>
              <a:cxnSpLocks noChangeShapeType="1"/>
            </p:cNvCxnSpPr>
            <p:nvPr/>
          </p:nvCxnSpPr>
          <p:spPr bwMode="auto">
            <a:xfrm>
              <a:off x="6545608" y="3629412"/>
              <a:ext cx="1451324" cy="32746"/>
            </a:xfrm>
            <a:prstGeom prst="straightConnector1">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テキスト ボックス 50"/>
            <p:cNvSpPr txBox="1">
              <a:spLocks noChangeArrowheads="1"/>
            </p:cNvSpPr>
            <p:nvPr/>
          </p:nvSpPr>
          <p:spPr bwMode="auto">
            <a:xfrm>
              <a:off x="7912421" y="3356992"/>
              <a:ext cx="615436" cy="3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dirty="0">
                  <a:latin typeface="Arial" charset="0"/>
                </a:rPr>
                <a:t>e+</a:t>
              </a:r>
            </a:p>
          </p:txBody>
        </p:sp>
        <p:sp>
          <p:nvSpPr>
            <p:cNvPr id="38" name="テキスト ボックス 51"/>
            <p:cNvSpPr txBox="1">
              <a:spLocks noChangeArrowheads="1"/>
            </p:cNvSpPr>
            <p:nvPr/>
          </p:nvSpPr>
          <p:spPr bwMode="auto">
            <a:xfrm>
              <a:off x="5110142" y="3742203"/>
              <a:ext cx="865284" cy="25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a:latin typeface="Arial" charset="0"/>
                </a:rPr>
                <a:t>バンチ</a:t>
              </a:r>
            </a:p>
          </p:txBody>
        </p:sp>
        <p:sp>
          <p:nvSpPr>
            <p:cNvPr id="39" name="テキスト ボックス 52"/>
            <p:cNvSpPr txBox="1">
              <a:spLocks noChangeArrowheads="1"/>
            </p:cNvSpPr>
            <p:nvPr/>
          </p:nvSpPr>
          <p:spPr bwMode="auto">
            <a:xfrm>
              <a:off x="8326939" y="3827099"/>
              <a:ext cx="865283" cy="25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a:latin typeface="Arial" charset="0"/>
                </a:rPr>
                <a:t>バンチ</a:t>
              </a:r>
            </a:p>
          </p:txBody>
        </p:sp>
        <p:sp>
          <p:nvSpPr>
            <p:cNvPr id="40" name="四角形 56"/>
            <p:cNvSpPr>
              <a:spLocks noChangeArrowheads="1"/>
            </p:cNvSpPr>
            <p:nvPr/>
          </p:nvSpPr>
          <p:spPr bwMode="auto">
            <a:xfrm>
              <a:off x="6000736" y="2910032"/>
              <a:ext cx="2057984" cy="338554"/>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1600" dirty="0"/>
                <a:t>ペアバックグラウンド</a:t>
              </a:r>
              <a:endParaRPr lang="en-US" altLang="ja-JP" sz="1600" dirty="0"/>
            </a:p>
          </p:txBody>
        </p:sp>
        <p:cxnSp>
          <p:nvCxnSpPr>
            <p:cNvPr id="41" name="直線コネクタ 40"/>
            <p:cNvCxnSpPr/>
            <p:nvPr/>
          </p:nvCxnSpPr>
          <p:spPr>
            <a:xfrm>
              <a:off x="7668344" y="3767328"/>
              <a:ext cx="452477" cy="21831"/>
            </a:xfrm>
            <a:prstGeom prst="line">
              <a:avLst/>
            </a:prstGeom>
            <a:ln w="48133">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5991731" y="3606357"/>
              <a:ext cx="452477" cy="21831"/>
            </a:xfrm>
            <a:prstGeom prst="line">
              <a:avLst/>
            </a:prstGeom>
            <a:ln w="48133">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5940152" y="3203684"/>
              <a:ext cx="539030" cy="369332"/>
            </a:xfrm>
            <a:prstGeom prst="rect">
              <a:avLst/>
            </a:prstGeom>
            <a:noFill/>
          </p:spPr>
          <p:txBody>
            <a:bodyPr wrap="square" rtlCol="0">
              <a:spAutoFit/>
            </a:bodyPr>
            <a:lstStyle/>
            <a:p>
              <a:pPr algn="ctr"/>
              <a:r>
                <a:rPr kumimoji="1" lang="en-US" altLang="ja-JP" dirty="0" smtClean="0"/>
                <a:t>γ</a:t>
              </a:r>
              <a:endParaRPr kumimoji="1" lang="ja-JP" altLang="en-US" dirty="0"/>
            </a:p>
          </p:txBody>
        </p:sp>
        <p:sp>
          <p:nvSpPr>
            <p:cNvPr id="44" name="テキスト ボックス 43"/>
            <p:cNvSpPr txBox="1"/>
            <p:nvPr/>
          </p:nvSpPr>
          <p:spPr>
            <a:xfrm>
              <a:off x="7596336" y="3789040"/>
              <a:ext cx="539030" cy="369332"/>
            </a:xfrm>
            <a:prstGeom prst="rect">
              <a:avLst/>
            </a:prstGeom>
            <a:noFill/>
          </p:spPr>
          <p:txBody>
            <a:bodyPr wrap="square" rtlCol="0">
              <a:spAutoFit/>
            </a:bodyPr>
            <a:lstStyle/>
            <a:p>
              <a:pPr algn="ctr"/>
              <a:r>
                <a:rPr kumimoji="1" lang="en-US" altLang="ja-JP" dirty="0" smtClean="0"/>
                <a:t>γ</a:t>
              </a:r>
              <a:endParaRPr kumimoji="1" lang="ja-JP" altLang="en-US" dirty="0"/>
            </a:p>
          </p:txBody>
        </p:sp>
      </p:grpSp>
      <p:sp>
        <p:nvSpPr>
          <p:cNvPr id="45" name="スライド番号プレースホルダー 44"/>
          <p:cNvSpPr>
            <a:spLocks noGrp="1"/>
          </p:cNvSpPr>
          <p:nvPr>
            <p:ph type="sldNum" sz="quarter" idx="12"/>
          </p:nvPr>
        </p:nvSpPr>
        <p:spPr/>
        <p:txBody>
          <a:bodyPr/>
          <a:lstStyle/>
          <a:p>
            <a:fld id="{7D9210D9-BD3C-41C6-A8CC-434A797B901C}" type="slidenum">
              <a:rPr kumimoji="1" lang="ja-JP" altLang="en-US" smtClean="0"/>
              <a:pPr/>
              <a:t>3</a:t>
            </a:fld>
            <a:endParaRPr kumimoji="1" lang="ja-JP" altLang="en-US" dirty="0"/>
          </a:p>
        </p:txBody>
      </p:sp>
    </p:spTree>
    <p:extLst>
      <p:ext uri="{BB962C8B-B14F-4D97-AF65-F5344CB8AC3E}">
        <p14:creationId xmlns:p14="http://schemas.microsoft.com/office/powerpoint/2010/main" val="4088430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崩壊点検出器への要求</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コンテンツ プレースホルダー 5"/>
          <p:cNvSpPr>
            <a:spLocks noGrp="1"/>
          </p:cNvSpPr>
          <p:nvPr>
            <p:ph sz="quarter" idx="1"/>
          </p:nvPr>
        </p:nvSpPr>
        <p:spPr/>
        <p:txBody>
          <a:bodyPr/>
          <a:lstStyle/>
          <a:p>
            <a:r>
              <a:rPr lang="ja-JP" altLang="en-US" dirty="0"/>
              <a:t>崩壊点検出器の課題</a:t>
            </a:r>
            <a:endParaRPr lang="en-US" altLang="ja-JP" dirty="0"/>
          </a:p>
          <a:p>
            <a:pPr lvl="1"/>
            <a:r>
              <a:rPr lang="ja-JP" altLang="en-US" sz="2400" dirty="0"/>
              <a:t>衝突点の最近傍に設置される検出器 </a:t>
            </a:r>
            <a:r>
              <a:rPr lang="en-US" altLang="ja-JP" sz="2400" dirty="0"/>
              <a:t>(R=1.6 cm)</a:t>
            </a:r>
            <a:endParaRPr lang="ja-JP" altLang="en-US" sz="2400" dirty="0"/>
          </a:p>
          <a:p>
            <a:pPr lvl="1"/>
            <a:r>
              <a:rPr kumimoji="1" lang="en-US" altLang="ja-JP" sz="2400" dirty="0" smtClean="0"/>
              <a:t>1</a:t>
            </a:r>
            <a:r>
              <a:rPr kumimoji="1" lang="ja-JP" altLang="en-US" sz="2400" dirty="0" smtClean="0"/>
              <a:t>トレイン分のデータを蓄積して読み出しを行う</a:t>
            </a:r>
            <a:endParaRPr kumimoji="1" lang="en-US" altLang="ja-JP" sz="2400" dirty="0" smtClean="0"/>
          </a:p>
        </p:txBody>
      </p:sp>
      <p:grpSp>
        <p:nvGrpSpPr>
          <p:cNvPr id="7" name="グループ化 6"/>
          <p:cNvGrpSpPr/>
          <p:nvPr/>
        </p:nvGrpSpPr>
        <p:grpSpPr>
          <a:xfrm>
            <a:off x="107504" y="2747176"/>
            <a:ext cx="4287837" cy="1330631"/>
            <a:chOff x="4904385" y="2910032"/>
            <a:chExt cx="4287837" cy="1330631"/>
          </a:xfrm>
        </p:grpSpPr>
        <p:sp>
          <p:nvSpPr>
            <p:cNvPr id="8" name="四角形 55"/>
            <p:cNvSpPr>
              <a:spLocks noChangeArrowheads="1"/>
            </p:cNvSpPr>
            <p:nvPr/>
          </p:nvSpPr>
          <p:spPr bwMode="auto">
            <a:xfrm>
              <a:off x="4904385" y="3036353"/>
              <a:ext cx="4214352" cy="1204310"/>
            </a:xfrm>
            <a:prstGeom prst="rect">
              <a:avLst/>
            </a:prstGeom>
            <a:solidFill>
              <a:srgbClr val="92D050">
                <a:alpha val="30196"/>
              </a:srgbClr>
            </a:solidFill>
            <a:ln w="9525">
              <a:solidFill>
                <a:srgbClr val="0A8C00"/>
              </a:solidFill>
              <a:miter lim="800000"/>
              <a:headEnd/>
              <a:tailEnd/>
            </a:ln>
          </p:spPr>
          <p:txBody>
            <a:bodyPr wrap="none" anchor="ctr"/>
            <a:lstStyle/>
            <a:p>
              <a:endParaRPr lang="ja-JP" altLang="en-US"/>
            </a:p>
          </p:txBody>
        </p:sp>
        <p:sp>
          <p:nvSpPr>
            <p:cNvPr id="9" name="楕円 33"/>
            <p:cNvSpPr>
              <a:spLocks noChangeArrowheads="1"/>
            </p:cNvSpPr>
            <p:nvPr/>
          </p:nvSpPr>
          <p:spPr bwMode="auto">
            <a:xfrm>
              <a:off x="5297529" y="3553006"/>
              <a:ext cx="666875" cy="219516"/>
            </a:xfrm>
            <a:prstGeom prst="ellipse">
              <a:avLst/>
            </a:prstGeom>
            <a:solidFill>
              <a:srgbClr val="44C0FE"/>
            </a:solidFill>
            <a:ln w="9525">
              <a:solidFill>
                <a:schemeClr val="tx1"/>
              </a:solidFill>
              <a:round/>
              <a:headEnd/>
              <a:tailEnd/>
            </a:ln>
          </p:spPr>
          <p:txBody>
            <a:bodyPr wrap="none" anchor="ctr"/>
            <a:lstStyle/>
            <a:p>
              <a:pPr algn="ctr"/>
              <a:r>
                <a:rPr lang="en-US" altLang="ja-JP"/>
                <a:t>e+</a:t>
              </a:r>
            </a:p>
          </p:txBody>
        </p:sp>
        <p:sp>
          <p:nvSpPr>
            <p:cNvPr id="10" name="楕円 34"/>
            <p:cNvSpPr>
              <a:spLocks noChangeArrowheads="1"/>
            </p:cNvSpPr>
            <p:nvPr/>
          </p:nvSpPr>
          <p:spPr bwMode="auto">
            <a:xfrm>
              <a:off x="8192829" y="3629412"/>
              <a:ext cx="666875" cy="21951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e-</a:t>
              </a:r>
            </a:p>
          </p:txBody>
        </p:sp>
        <p:sp>
          <p:nvSpPr>
            <p:cNvPr id="11" name="円弧 39"/>
            <p:cNvSpPr>
              <a:spLocks/>
            </p:cNvSpPr>
            <p:nvPr/>
          </p:nvSpPr>
          <p:spPr bwMode="auto">
            <a:xfrm flipV="1">
              <a:off x="6516216" y="3078801"/>
              <a:ext cx="1730567" cy="549399"/>
            </a:xfrm>
            <a:custGeom>
              <a:avLst/>
              <a:gdLst>
                <a:gd name="T0" fmla="*/ 0 w 19792"/>
                <a:gd name="T1" fmla="*/ 0 h 21600"/>
                <a:gd name="T2" fmla="*/ 2147483647 w 19792"/>
                <a:gd name="T3" fmla="*/ 2147483647 h 21600"/>
                <a:gd name="T4" fmla="*/ 0 w 19792"/>
                <a:gd name="T5" fmla="*/ 2147483647 h 21600"/>
                <a:gd name="T6" fmla="*/ 0 60000 65536"/>
                <a:gd name="T7" fmla="*/ 0 60000 65536"/>
                <a:gd name="T8" fmla="*/ 0 60000 65536"/>
              </a:gdLst>
              <a:ahLst/>
              <a:cxnLst>
                <a:cxn ang="T6">
                  <a:pos x="T0" y="T1"/>
                </a:cxn>
                <a:cxn ang="T7">
                  <a:pos x="T2" y="T3"/>
                </a:cxn>
                <a:cxn ang="T8">
                  <a:pos x="T4" y="T5"/>
                </a:cxn>
              </a:cxnLst>
              <a:rect l="0" t="0" r="r" b="b"/>
              <a:pathLst>
                <a:path w="19792" h="21600" fill="none" extrusionOk="0">
                  <a:moveTo>
                    <a:pt x="-1" y="0"/>
                  </a:moveTo>
                  <a:cubicBezTo>
                    <a:pt x="8584" y="0"/>
                    <a:pt x="16353" y="5083"/>
                    <a:pt x="19791" y="12949"/>
                  </a:cubicBezTo>
                </a:path>
                <a:path w="19792" h="21600" stroke="0" extrusionOk="0">
                  <a:moveTo>
                    <a:pt x="-1" y="0"/>
                  </a:moveTo>
                  <a:cubicBezTo>
                    <a:pt x="8584" y="0"/>
                    <a:pt x="16353" y="5083"/>
                    <a:pt x="19791" y="12949"/>
                  </a:cubicBezTo>
                  <a:lnTo>
                    <a:pt x="0" y="21600"/>
                  </a:lnTo>
                  <a:lnTo>
                    <a:pt x="-1" y="0"/>
                  </a:lnTo>
                  <a:close/>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テキスト ボックス 11"/>
            <p:cNvSpPr txBox="1">
              <a:spLocks noChangeArrowheads="1"/>
            </p:cNvSpPr>
            <p:nvPr/>
          </p:nvSpPr>
          <p:spPr bwMode="auto">
            <a:xfrm>
              <a:off x="8197178" y="3113973"/>
              <a:ext cx="527253" cy="3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a:latin typeface="Arial" charset="0"/>
                </a:rPr>
                <a:t>e-</a:t>
              </a:r>
            </a:p>
          </p:txBody>
        </p:sp>
        <p:sp>
          <p:nvSpPr>
            <p:cNvPr id="13" name="円弧 41"/>
            <p:cNvSpPr>
              <a:spLocks/>
            </p:cNvSpPr>
            <p:nvPr/>
          </p:nvSpPr>
          <p:spPr bwMode="auto">
            <a:xfrm flipH="1">
              <a:off x="6133444" y="3773736"/>
              <a:ext cx="1493579" cy="385670"/>
            </a:xfrm>
            <a:custGeom>
              <a:avLst/>
              <a:gdLst>
                <a:gd name="T0" fmla="*/ 0 w 20104"/>
                <a:gd name="T1" fmla="*/ 0 h 21600"/>
                <a:gd name="T2" fmla="*/ 2147483647 w 20104"/>
                <a:gd name="T3" fmla="*/ 2147483647 h 21600"/>
                <a:gd name="T4" fmla="*/ 0 w 20104"/>
                <a:gd name="T5" fmla="*/ 2147483647 h 21600"/>
                <a:gd name="T6" fmla="*/ 0 60000 65536"/>
                <a:gd name="T7" fmla="*/ 0 60000 65536"/>
                <a:gd name="T8" fmla="*/ 0 60000 65536"/>
              </a:gdLst>
              <a:ahLst/>
              <a:cxnLst>
                <a:cxn ang="T6">
                  <a:pos x="T0" y="T1"/>
                </a:cxn>
                <a:cxn ang="T7">
                  <a:pos x="T2" y="T3"/>
                </a:cxn>
                <a:cxn ang="T8">
                  <a:pos x="T4" y="T5"/>
                </a:cxn>
              </a:cxnLst>
              <a:rect l="0" t="0" r="r" b="b"/>
              <a:pathLst>
                <a:path w="20104" h="21600" fill="none" extrusionOk="0">
                  <a:moveTo>
                    <a:pt x="-1" y="0"/>
                  </a:moveTo>
                  <a:cubicBezTo>
                    <a:pt x="8880" y="0"/>
                    <a:pt x="16856" y="5435"/>
                    <a:pt x="20103" y="13701"/>
                  </a:cubicBezTo>
                </a:path>
                <a:path w="20104" h="21600" stroke="0" extrusionOk="0">
                  <a:moveTo>
                    <a:pt x="-1" y="0"/>
                  </a:moveTo>
                  <a:cubicBezTo>
                    <a:pt x="8880" y="0"/>
                    <a:pt x="16856" y="5435"/>
                    <a:pt x="20103" y="13701"/>
                  </a:cubicBezTo>
                  <a:lnTo>
                    <a:pt x="0" y="21600"/>
                  </a:lnTo>
                  <a:lnTo>
                    <a:pt x="-1" y="0"/>
                  </a:lnTo>
                  <a:close/>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 name="テキスト ボックス 13"/>
            <p:cNvSpPr txBox="1">
              <a:spLocks noChangeArrowheads="1"/>
            </p:cNvSpPr>
            <p:nvPr/>
          </p:nvSpPr>
          <p:spPr bwMode="auto">
            <a:xfrm>
              <a:off x="5684756" y="3861048"/>
              <a:ext cx="615436" cy="3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dirty="0">
                  <a:latin typeface="Arial" charset="0"/>
                </a:rPr>
                <a:t>e+</a:t>
              </a:r>
            </a:p>
          </p:txBody>
        </p:sp>
        <p:cxnSp>
          <p:nvCxnSpPr>
            <p:cNvPr id="15" name="オートシェイプ 47"/>
            <p:cNvCxnSpPr>
              <a:cxnSpLocks noChangeShapeType="1"/>
            </p:cNvCxnSpPr>
            <p:nvPr/>
          </p:nvCxnSpPr>
          <p:spPr bwMode="auto">
            <a:xfrm flipH="1" flipV="1">
              <a:off x="6043425" y="3717947"/>
              <a:ext cx="1583597" cy="54576"/>
            </a:xfrm>
            <a:prstGeom prst="straightConnector1">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テキスト ボックス 48"/>
            <p:cNvSpPr txBox="1">
              <a:spLocks noChangeArrowheads="1"/>
            </p:cNvSpPr>
            <p:nvPr/>
          </p:nvSpPr>
          <p:spPr bwMode="auto">
            <a:xfrm>
              <a:off x="5710909" y="3588177"/>
              <a:ext cx="527254" cy="3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a:latin typeface="Arial" charset="0"/>
                </a:rPr>
                <a:t>e-</a:t>
              </a:r>
            </a:p>
          </p:txBody>
        </p:sp>
        <p:cxnSp>
          <p:nvCxnSpPr>
            <p:cNvPr id="17" name="オートシェイプ 49"/>
            <p:cNvCxnSpPr>
              <a:cxnSpLocks noChangeShapeType="1"/>
            </p:cNvCxnSpPr>
            <p:nvPr/>
          </p:nvCxnSpPr>
          <p:spPr bwMode="auto">
            <a:xfrm>
              <a:off x="6545608" y="3629412"/>
              <a:ext cx="1451324" cy="32746"/>
            </a:xfrm>
            <a:prstGeom prst="straightConnector1">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テキスト ボックス 50"/>
            <p:cNvSpPr txBox="1">
              <a:spLocks noChangeArrowheads="1"/>
            </p:cNvSpPr>
            <p:nvPr/>
          </p:nvSpPr>
          <p:spPr bwMode="auto">
            <a:xfrm>
              <a:off x="7912421" y="3356992"/>
              <a:ext cx="615436" cy="3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dirty="0">
                  <a:latin typeface="Arial" charset="0"/>
                </a:rPr>
                <a:t>e+</a:t>
              </a:r>
            </a:p>
          </p:txBody>
        </p:sp>
        <p:sp>
          <p:nvSpPr>
            <p:cNvPr id="19" name="テキスト ボックス 51"/>
            <p:cNvSpPr txBox="1">
              <a:spLocks noChangeArrowheads="1"/>
            </p:cNvSpPr>
            <p:nvPr/>
          </p:nvSpPr>
          <p:spPr bwMode="auto">
            <a:xfrm>
              <a:off x="5110142" y="3742203"/>
              <a:ext cx="865284" cy="25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a:latin typeface="Arial" charset="0"/>
                </a:rPr>
                <a:t>バンチ</a:t>
              </a:r>
            </a:p>
          </p:txBody>
        </p:sp>
        <p:sp>
          <p:nvSpPr>
            <p:cNvPr id="20" name="テキスト ボックス 52"/>
            <p:cNvSpPr txBox="1">
              <a:spLocks noChangeArrowheads="1"/>
            </p:cNvSpPr>
            <p:nvPr/>
          </p:nvSpPr>
          <p:spPr bwMode="auto">
            <a:xfrm>
              <a:off x="8326939" y="3827099"/>
              <a:ext cx="865283" cy="25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a:latin typeface="Arial" charset="0"/>
                </a:rPr>
                <a:t>バンチ</a:t>
              </a:r>
            </a:p>
          </p:txBody>
        </p:sp>
        <p:sp>
          <p:nvSpPr>
            <p:cNvPr id="21" name="四角形 56"/>
            <p:cNvSpPr>
              <a:spLocks noChangeArrowheads="1"/>
            </p:cNvSpPr>
            <p:nvPr/>
          </p:nvSpPr>
          <p:spPr bwMode="auto">
            <a:xfrm>
              <a:off x="6000736" y="2910032"/>
              <a:ext cx="2057984" cy="338554"/>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1600" dirty="0"/>
                <a:t>ペアバックグラウンド</a:t>
              </a:r>
              <a:endParaRPr lang="en-US" altLang="ja-JP" sz="1600" dirty="0"/>
            </a:p>
          </p:txBody>
        </p:sp>
        <p:cxnSp>
          <p:nvCxnSpPr>
            <p:cNvPr id="22" name="直線コネクタ 21"/>
            <p:cNvCxnSpPr/>
            <p:nvPr/>
          </p:nvCxnSpPr>
          <p:spPr>
            <a:xfrm>
              <a:off x="7668344" y="3767328"/>
              <a:ext cx="452477" cy="21831"/>
            </a:xfrm>
            <a:prstGeom prst="line">
              <a:avLst/>
            </a:prstGeom>
            <a:ln w="48133">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991731" y="3606357"/>
              <a:ext cx="452477" cy="21831"/>
            </a:xfrm>
            <a:prstGeom prst="line">
              <a:avLst/>
            </a:prstGeom>
            <a:ln w="48133">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5940152" y="3203684"/>
              <a:ext cx="539030" cy="369332"/>
            </a:xfrm>
            <a:prstGeom prst="rect">
              <a:avLst/>
            </a:prstGeom>
            <a:noFill/>
          </p:spPr>
          <p:txBody>
            <a:bodyPr wrap="square" rtlCol="0">
              <a:spAutoFit/>
            </a:bodyPr>
            <a:lstStyle/>
            <a:p>
              <a:pPr algn="ctr"/>
              <a:r>
                <a:rPr kumimoji="1" lang="en-US" altLang="ja-JP" dirty="0" smtClean="0"/>
                <a:t>γ</a:t>
              </a:r>
              <a:endParaRPr kumimoji="1" lang="ja-JP" altLang="en-US" dirty="0"/>
            </a:p>
          </p:txBody>
        </p:sp>
        <p:sp>
          <p:nvSpPr>
            <p:cNvPr id="25" name="テキスト ボックス 24"/>
            <p:cNvSpPr txBox="1"/>
            <p:nvPr/>
          </p:nvSpPr>
          <p:spPr>
            <a:xfrm>
              <a:off x="7596336" y="3789040"/>
              <a:ext cx="539030" cy="369332"/>
            </a:xfrm>
            <a:prstGeom prst="rect">
              <a:avLst/>
            </a:prstGeom>
            <a:noFill/>
          </p:spPr>
          <p:txBody>
            <a:bodyPr wrap="square" rtlCol="0">
              <a:spAutoFit/>
            </a:bodyPr>
            <a:lstStyle/>
            <a:p>
              <a:pPr algn="ctr"/>
              <a:r>
                <a:rPr kumimoji="1" lang="en-US" altLang="ja-JP" dirty="0" smtClean="0"/>
                <a:t>γ</a:t>
              </a:r>
              <a:endParaRPr kumimoji="1" lang="ja-JP" altLang="en-US" dirty="0"/>
            </a:p>
          </p:txBody>
        </p:sp>
      </p:grpSp>
      <p:sp>
        <p:nvSpPr>
          <p:cNvPr id="51" name="スライド番号プレースホルダー 50"/>
          <p:cNvSpPr>
            <a:spLocks noGrp="1"/>
          </p:cNvSpPr>
          <p:nvPr>
            <p:ph type="sldNum" sz="quarter" idx="12"/>
          </p:nvPr>
        </p:nvSpPr>
        <p:spPr/>
        <p:txBody>
          <a:bodyPr/>
          <a:lstStyle/>
          <a:p>
            <a:fld id="{7D9210D9-BD3C-41C6-A8CC-434A797B901C}" type="slidenum">
              <a:rPr kumimoji="1" lang="ja-JP" altLang="en-US" smtClean="0"/>
              <a:pPr/>
              <a:t>4</a:t>
            </a:fld>
            <a:endParaRPr kumimoji="1" lang="ja-JP" altLang="en-US" dirty="0"/>
          </a:p>
        </p:txBody>
      </p:sp>
      <p:grpSp>
        <p:nvGrpSpPr>
          <p:cNvPr id="5" name="グループ化 4"/>
          <p:cNvGrpSpPr/>
          <p:nvPr/>
        </p:nvGrpSpPr>
        <p:grpSpPr>
          <a:xfrm>
            <a:off x="4458263" y="2555801"/>
            <a:ext cx="4518024" cy="1665287"/>
            <a:chOff x="4458263" y="2555801"/>
            <a:chExt cx="4518024" cy="1665287"/>
          </a:xfrm>
        </p:grpSpPr>
        <p:sp>
          <p:nvSpPr>
            <p:cNvPr id="27" name="四角形 54"/>
            <p:cNvSpPr>
              <a:spLocks noChangeArrowheads="1"/>
            </p:cNvSpPr>
            <p:nvPr/>
          </p:nvSpPr>
          <p:spPr bwMode="auto">
            <a:xfrm>
              <a:off x="4458263" y="2739951"/>
              <a:ext cx="4518024" cy="1481137"/>
            </a:xfrm>
            <a:prstGeom prst="rect">
              <a:avLst/>
            </a:prstGeom>
            <a:solidFill>
              <a:schemeClr val="accent4">
                <a:lumMod val="60000"/>
                <a:lumOff val="40000"/>
                <a:alpha val="30000"/>
              </a:schemeClr>
            </a:solidFill>
            <a:ln w="9525">
              <a:solidFill>
                <a:srgbClr val="0A8C00"/>
              </a:solidFill>
              <a:miter lim="800000"/>
              <a:headEnd/>
              <a:tailEnd/>
            </a:ln>
          </p:spPr>
          <p:txBody>
            <a:bodyPr wrap="none" anchor="ctr"/>
            <a:lstStyle/>
            <a:p>
              <a:endParaRPr lang="ja-JP" altLang="en-US"/>
            </a:p>
          </p:txBody>
        </p:sp>
        <p:sp>
          <p:nvSpPr>
            <p:cNvPr id="28" name="楕円 8"/>
            <p:cNvSpPr>
              <a:spLocks noChangeArrowheads="1"/>
            </p:cNvSpPr>
            <p:nvPr/>
          </p:nvSpPr>
          <p:spPr bwMode="auto">
            <a:xfrm>
              <a:off x="4741860" y="3255888"/>
              <a:ext cx="63637"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 name="楕円 11"/>
            <p:cNvSpPr>
              <a:spLocks noChangeArrowheads="1"/>
            </p:cNvSpPr>
            <p:nvPr/>
          </p:nvSpPr>
          <p:spPr bwMode="auto">
            <a:xfrm>
              <a:off x="5311130" y="3255888"/>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 name="楕円 12"/>
            <p:cNvSpPr>
              <a:spLocks noChangeArrowheads="1"/>
            </p:cNvSpPr>
            <p:nvPr/>
          </p:nvSpPr>
          <p:spPr bwMode="auto">
            <a:xfrm>
              <a:off x="5497198" y="3255888"/>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1" name="楕円 13"/>
            <p:cNvSpPr>
              <a:spLocks noChangeArrowheads="1"/>
            </p:cNvSpPr>
            <p:nvPr/>
          </p:nvSpPr>
          <p:spPr bwMode="auto">
            <a:xfrm>
              <a:off x="5685341" y="3255888"/>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 name="オートシェイプ 18"/>
            <p:cNvSpPr>
              <a:spLocks/>
            </p:cNvSpPr>
            <p:nvPr/>
          </p:nvSpPr>
          <p:spPr bwMode="auto">
            <a:xfrm rot="5400000" flipV="1">
              <a:off x="6121250" y="1719086"/>
              <a:ext cx="127000" cy="2860879"/>
            </a:xfrm>
            <a:prstGeom prst="leftBracket">
              <a:avLst>
                <a:gd name="adj" fmla="val 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4" name="テキスト ボックス 33"/>
            <p:cNvSpPr txBox="1">
              <a:spLocks noChangeArrowheads="1"/>
            </p:cNvSpPr>
            <p:nvPr/>
          </p:nvSpPr>
          <p:spPr bwMode="auto">
            <a:xfrm>
              <a:off x="5486131" y="2798688"/>
              <a:ext cx="74150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600">
                  <a:latin typeface="Arial" charset="0"/>
                </a:rPr>
                <a:t>200 ms</a:t>
              </a:r>
            </a:p>
          </p:txBody>
        </p:sp>
        <p:sp>
          <p:nvSpPr>
            <p:cNvPr id="35" name="楕円 21"/>
            <p:cNvSpPr>
              <a:spLocks noChangeArrowheads="1"/>
            </p:cNvSpPr>
            <p:nvPr/>
          </p:nvSpPr>
          <p:spPr bwMode="auto">
            <a:xfrm>
              <a:off x="7666376" y="3265413"/>
              <a:ext cx="63637"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 name="楕円 22"/>
            <p:cNvSpPr>
              <a:spLocks noChangeArrowheads="1"/>
            </p:cNvSpPr>
            <p:nvPr/>
          </p:nvSpPr>
          <p:spPr bwMode="auto">
            <a:xfrm>
              <a:off x="8227988" y="3265413"/>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7" name="楕円 23"/>
            <p:cNvSpPr>
              <a:spLocks noChangeArrowheads="1"/>
            </p:cNvSpPr>
            <p:nvPr/>
          </p:nvSpPr>
          <p:spPr bwMode="auto">
            <a:xfrm>
              <a:off x="8419157" y="3265413"/>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8" name="楕円 24"/>
            <p:cNvSpPr>
              <a:spLocks noChangeArrowheads="1"/>
            </p:cNvSpPr>
            <p:nvPr/>
          </p:nvSpPr>
          <p:spPr bwMode="auto">
            <a:xfrm>
              <a:off x="8609857" y="3265413"/>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cxnSp>
          <p:nvCxnSpPr>
            <p:cNvPr id="40" name="オートシェイプ 26"/>
            <p:cNvCxnSpPr>
              <a:cxnSpLocks noChangeShapeType="1"/>
            </p:cNvCxnSpPr>
            <p:nvPr/>
          </p:nvCxnSpPr>
          <p:spPr bwMode="auto">
            <a:xfrm flipV="1">
              <a:off x="8395430" y="3625776"/>
              <a:ext cx="62253" cy="2873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テキスト ボックス 40"/>
            <p:cNvSpPr txBox="1">
              <a:spLocks noChangeArrowheads="1"/>
            </p:cNvSpPr>
            <p:nvPr/>
          </p:nvSpPr>
          <p:spPr bwMode="auto">
            <a:xfrm>
              <a:off x="7790882" y="3844852"/>
              <a:ext cx="975300"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600" dirty="0" smtClean="0">
                  <a:latin typeface="Arial" charset="0"/>
                </a:rPr>
                <a:t>1</a:t>
              </a:r>
              <a:r>
                <a:rPr lang="ja-JP" altLang="en-US" sz="1600" dirty="0" smtClean="0">
                  <a:latin typeface="Arial" charset="0"/>
                </a:rPr>
                <a:t>バンチ</a:t>
              </a:r>
              <a:endParaRPr lang="ja-JP" altLang="en-US" sz="1600" dirty="0">
                <a:latin typeface="Arial" charset="0"/>
              </a:endParaRPr>
            </a:p>
          </p:txBody>
        </p:sp>
        <p:sp>
          <p:nvSpPr>
            <p:cNvPr id="42" name="オートシェイプ 30"/>
            <p:cNvSpPr>
              <a:spLocks/>
            </p:cNvSpPr>
            <p:nvPr/>
          </p:nvSpPr>
          <p:spPr bwMode="auto">
            <a:xfrm rot="16200000">
              <a:off x="5220768" y="3149794"/>
              <a:ext cx="71437" cy="1004351"/>
            </a:xfrm>
            <a:prstGeom prst="leftBracket">
              <a:avLst>
                <a:gd name="adj" fmla="val 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cxnSp>
          <p:nvCxnSpPr>
            <p:cNvPr id="43" name="オートシェイプ 31"/>
            <p:cNvCxnSpPr>
              <a:cxnSpLocks noChangeShapeType="1"/>
            </p:cNvCxnSpPr>
            <p:nvPr/>
          </p:nvCxnSpPr>
          <p:spPr bwMode="auto">
            <a:xfrm flipH="1" flipV="1">
              <a:off x="5008857" y="3687688"/>
              <a:ext cx="59486" cy="2873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テキスト ボックス 32"/>
            <p:cNvSpPr txBox="1">
              <a:spLocks noChangeArrowheads="1"/>
            </p:cNvSpPr>
            <p:nvPr/>
          </p:nvSpPr>
          <p:spPr bwMode="auto">
            <a:xfrm>
              <a:off x="4692056" y="3835327"/>
              <a:ext cx="2430501"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600" dirty="0" smtClean="0">
                  <a:latin typeface="Arial" charset="0"/>
                </a:rPr>
                <a:t>1</a:t>
              </a:r>
              <a:r>
                <a:rPr lang="ja-JP" altLang="en-US" sz="1600" dirty="0" smtClean="0">
                  <a:latin typeface="Arial" charset="0"/>
                </a:rPr>
                <a:t>トレイン</a:t>
              </a:r>
              <a:r>
                <a:rPr lang="en-US" altLang="ja-JP" sz="1600" dirty="0" smtClean="0">
                  <a:latin typeface="Arial" charset="0"/>
                </a:rPr>
                <a:t> </a:t>
              </a:r>
              <a:r>
                <a:rPr lang="en-US" altLang="ja-JP" sz="1600" dirty="0">
                  <a:latin typeface="Arial" charset="0"/>
                </a:rPr>
                <a:t>=</a:t>
              </a:r>
              <a:r>
                <a:rPr lang="en-US" altLang="ja-JP" sz="1600" dirty="0" smtClean="0">
                  <a:latin typeface="Arial" charset="0"/>
                </a:rPr>
                <a:t>1312</a:t>
              </a:r>
              <a:r>
                <a:rPr lang="ja-JP" altLang="en-US" sz="1600" dirty="0" smtClean="0">
                  <a:latin typeface="Arial" charset="0"/>
                </a:rPr>
                <a:t>バンチ</a:t>
              </a:r>
              <a:endParaRPr lang="ja-JP" altLang="en-US" sz="1600" dirty="0">
                <a:latin typeface="Arial" charset="0"/>
              </a:endParaRPr>
            </a:p>
          </p:txBody>
        </p:sp>
        <p:sp>
          <p:nvSpPr>
            <p:cNvPr id="45" name="オートシェイプ 18"/>
            <p:cNvSpPr>
              <a:spLocks/>
            </p:cNvSpPr>
            <p:nvPr/>
          </p:nvSpPr>
          <p:spPr bwMode="auto">
            <a:xfrm rot="5400000" flipV="1">
              <a:off x="8125723" y="2668023"/>
              <a:ext cx="117475" cy="972533"/>
            </a:xfrm>
            <a:prstGeom prst="leftBracket">
              <a:avLst>
                <a:gd name="adj" fmla="val 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6" name="テキスト ボックス 20"/>
            <p:cNvSpPr txBox="1">
              <a:spLocks noChangeArrowheads="1"/>
            </p:cNvSpPr>
            <p:nvPr/>
          </p:nvSpPr>
          <p:spPr bwMode="auto">
            <a:xfrm>
              <a:off x="7807483" y="2808213"/>
              <a:ext cx="701386"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600">
                  <a:latin typeface="Arial" charset="0"/>
                </a:rPr>
                <a:t>970 μs</a:t>
              </a:r>
            </a:p>
          </p:txBody>
        </p:sp>
        <p:sp>
          <p:nvSpPr>
            <p:cNvPr id="47" name="四角形 56"/>
            <p:cNvSpPr>
              <a:spLocks noChangeArrowheads="1"/>
            </p:cNvSpPr>
            <p:nvPr/>
          </p:nvSpPr>
          <p:spPr bwMode="auto">
            <a:xfrm>
              <a:off x="6198261" y="2555801"/>
              <a:ext cx="1292341" cy="369332"/>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dirty="0" smtClean="0"/>
                <a:t>ビーム構造</a:t>
              </a:r>
              <a:endParaRPr lang="en-US" altLang="ja-JP" dirty="0"/>
            </a:p>
          </p:txBody>
        </p:sp>
        <p:sp>
          <p:nvSpPr>
            <p:cNvPr id="48" name="テキスト ボックス 47"/>
            <p:cNvSpPr txBox="1"/>
            <p:nvPr/>
          </p:nvSpPr>
          <p:spPr>
            <a:xfrm>
              <a:off x="5670162" y="3502749"/>
              <a:ext cx="2070190" cy="369332"/>
            </a:xfrm>
            <a:prstGeom prst="rect">
              <a:avLst/>
            </a:prstGeom>
            <a:noFill/>
          </p:spPr>
          <p:txBody>
            <a:bodyPr wrap="square" rtlCol="0">
              <a:spAutoFit/>
            </a:bodyPr>
            <a:lstStyle/>
            <a:p>
              <a:pPr algn="ctr"/>
              <a:r>
                <a:rPr kumimoji="1" lang="ja-JP" altLang="en-US" dirty="0" smtClean="0">
                  <a:solidFill>
                    <a:srgbClr val="FF0000"/>
                  </a:solidFill>
                </a:rPr>
                <a:t>ここで読み出し</a:t>
              </a:r>
              <a:endParaRPr kumimoji="1" lang="ja-JP" altLang="en-US" dirty="0">
                <a:solidFill>
                  <a:srgbClr val="FF0000"/>
                </a:solidFill>
              </a:endParaRPr>
            </a:p>
          </p:txBody>
        </p:sp>
        <p:sp>
          <p:nvSpPr>
            <p:cNvPr id="52" name="楕円 11"/>
            <p:cNvSpPr>
              <a:spLocks noChangeArrowheads="1"/>
            </p:cNvSpPr>
            <p:nvPr/>
          </p:nvSpPr>
          <p:spPr bwMode="auto">
            <a:xfrm>
              <a:off x="4935215" y="3254412"/>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3" name="楕円 11"/>
            <p:cNvSpPr>
              <a:spLocks noChangeArrowheads="1"/>
            </p:cNvSpPr>
            <p:nvPr/>
          </p:nvSpPr>
          <p:spPr bwMode="auto">
            <a:xfrm>
              <a:off x="5124277" y="3255305"/>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 name="楕円 22"/>
            <p:cNvSpPr>
              <a:spLocks noChangeArrowheads="1"/>
            </p:cNvSpPr>
            <p:nvPr/>
          </p:nvSpPr>
          <p:spPr bwMode="auto">
            <a:xfrm>
              <a:off x="7838864" y="3258480"/>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 name="楕円 22"/>
            <p:cNvSpPr>
              <a:spLocks noChangeArrowheads="1"/>
            </p:cNvSpPr>
            <p:nvPr/>
          </p:nvSpPr>
          <p:spPr bwMode="auto">
            <a:xfrm>
              <a:off x="8031020" y="3258480"/>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cxnSp>
          <p:nvCxnSpPr>
            <p:cNvPr id="59" name="直線コネクタ 58"/>
            <p:cNvCxnSpPr/>
            <p:nvPr/>
          </p:nvCxnSpPr>
          <p:spPr>
            <a:xfrm>
              <a:off x="5956504" y="3412069"/>
              <a:ext cx="151347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8285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崩壊点検出器への要求</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コンテンツ プレースホルダー 5"/>
          <p:cNvSpPr>
            <a:spLocks noGrp="1"/>
          </p:cNvSpPr>
          <p:nvPr>
            <p:ph sz="quarter" idx="1"/>
          </p:nvPr>
        </p:nvSpPr>
        <p:spPr/>
        <p:txBody>
          <a:bodyPr/>
          <a:lstStyle/>
          <a:p>
            <a:r>
              <a:rPr lang="ja-JP" altLang="en-US" dirty="0"/>
              <a:t>崩壊点検出器の課題</a:t>
            </a:r>
            <a:endParaRPr lang="en-US" altLang="ja-JP" dirty="0"/>
          </a:p>
          <a:p>
            <a:pPr lvl="1"/>
            <a:r>
              <a:rPr lang="ja-JP" altLang="en-US" sz="2400" dirty="0"/>
              <a:t>衝突点の最近傍に設置される検出器 </a:t>
            </a:r>
            <a:r>
              <a:rPr lang="en-US" altLang="ja-JP" sz="2400" dirty="0"/>
              <a:t>(R=1.6 cm)</a:t>
            </a:r>
            <a:endParaRPr lang="ja-JP" altLang="en-US" sz="2400" dirty="0"/>
          </a:p>
          <a:p>
            <a:pPr lvl="1"/>
            <a:r>
              <a:rPr lang="en-US" altLang="ja-JP" sz="2400" dirty="0"/>
              <a:t>1</a:t>
            </a:r>
            <a:r>
              <a:rPr lang="ja-JP" altLang="en-US" sz="2400" dirty="0"/>
              <a:t>トレイン分のデータを蓄積して読み出しを行う</a:t>
            </a:r>
            <a:endParaRPr lang="en-US" altLang="ja-JP" sz="2400" dirty="0"/>
          </a:p>
          <a:p>
            <a:pPr lvl="1"/>
            <a:endParaRPr lang="en-US" altLang="ja-JP" sz="2400" dirty="0"/>
          </a:p>
          <a:p>
            <a:pPr lvl="1"/>
            <a:endParaRPr lang="en-US" altLang="ja-JP" sz="2400" dirty="0"/>
          </a:p>
          <a:p>
            <a:pPr lvl="1"/>
            <a:endParaRPr lang="en-US" altLang="ja-JP" sz="2400" dirty="0"/>
          </a:p>
          <a:p>
            <a:pPr lvl="1"/>
            <a:endParaRPr lang="en-US" altLang="ja-JP" sz="2400" dirty="0"/>
          </a:p>
          <a:p>
            <a:pPr marL="365760" lvl="1" indent="0">
              <a:buNone/>
            </a:pPr>
            <a:r>
              <a:rPr lang="en-US" altLang="ja-JP" dirty="0"/>
              <a:t>	</a:t>
            </a:r>
            <a:r>
              <a:rPr lang="ja-JP" altLang="en-US" dirty="0"/>
              <a:t>ペアバックグラウンドによるピクセル占有率が問題となる。</a:t>
            </a:r>
            <a:endParaRPr lang="en-US" altLang="ja-JP" dirty="0"/>
          </a:p>
          <a:p>
            <a:pPr lvl="3">
              <a:buFont typeface="Wingdings" pitchFamily="2" charset="2"/>
              <a:buChar char="n"/>
            </a:pPr>
            <a:r>
              <a:rPr lang="en-US" altLang="ja-JP" sz="2400" dirty="0"/>
              <a:t>20 </a:t>
            </a:r>
            <a:r>
              <a:rPr lang="en-US" altLang="ja-JP" sz="2400" dirty="0" smtClean="0"/>
              <a:t>x </a:t>
            </a:r>
            <a:r>
              <a:rPr lang="en-US" altLang="ja-JP" sz="2400" dirty="0"/>
              <a:t>20 </a:t>
            </a:r>
            <a:r>
              <a:rPr lang="en-US" altLang="ja-JP" sz="2400" dirty="0" smtClean="0"/>
              <a:t>um</a:t>
            </a:r>
            <a:r>
              <a:rPr lang="en-US" altLang="ja-JP" sz="2400" baseline="30000" dirty="0" smtClean="0"/>
              <a:t>2</a:t>
            </a:r>
            <a:r>
              <a:rPr lang="en-US" altLang="ja-JP" sz="2400" dirty="0" smtClean="0"/>
              <a:t> </a:t>
            </a:r>
            <a:r>
              <a:rPr lang="en-US" altLang="ja-JP" sz="2400" dirty="0"/>
              <a:t>CCD </a:t>
            </a:r>
            <a:r>
              <a:rPr lang="ja-JP" altLang="en-US" sz="2400" dirty="0"/>
              <a:t>で数十</a:t>
            </a:r>
            <a:r>
              <a:rPr lang="en-US" altLang="ja-JP" sz="2400" dirty="0"/>
              <a:t>% </a:t>
            </a:r>
            <a:r>
              <a:rPr lang="en-US" altLang="ja-JP" sz="2400" dirty="0">
                <a:sym typeface="Wingdings" pitchFamily="2" charset="2"/>
              </a:rPr>
              <a:t> 1%</a:t>
            </a:r>
            <a:r>
              <a:rPr lang="ja-JP" altLang="en-US" sz="2400" dirty="0">
                <a:sym typeface="Wingdings" pitchFamily="2" charset="2"/>
              </a:rPr>
              <a:t>程度にしたい</a:t>
            </a:r>
            <a:endParaRPr lang="ja-JP" altLang="en-US" sz="2400" dirty="0"/>
          </a:p>
          <a:p>
            <a:endParaRPr kumimoji="1" lang="ja-JP" altLang="en-US" dirty="0"/>
          </a:p>
        </p:txBody>
      </p:sp>
      <p:grpSp>
        <p:nvGrpSpPr>
          <p:cNvPr id="7" name="グループ化 6"/>
          <p:cNvGrpSpPr/>
          <p:nvPr/>
        </p:nvGrpSpPr>
        <p:grpSpPr>
          <a:xfrm>
            <a:off x="107504" y="2747176"/>
            <a:ext cx="4287837" cy="1330631"/>
            <a:chOff x="4904385" y="2910032"/>
            <a:chExt cx="4287837" cy="1330631"/>
          </a:xfrm>
        </p:grpSpPr>
        <p:sp>
          <p:nvSpPr>
            <p:cNvPr id="8" name="四角形 55"/>
            <p:cNvSpPr>
              <a:spLocks noChangeArrowheads="1"/>
            </p:cNvSpPr>
            <p:nvPr/>
          </p:nvSpPr>
          <p:spPr bwMode="auto">
            <a:xfrm>
              <a:off x="4904385" y="3036353"/>
              <a:ext cx="4214352" cy="1204310"/>
            </a:xfrm>
            <a:prstGeom prst="rect">
              <a:avLst/>
            </a:prstGeom>
            <a:solidFill>
              <a:srgbClr val="92D050">
                <a:alpha val="30196"/>
              </a:srgbClr>
            </a:solidFill>
            <a:ln w="9525">
              <a:solidFill>
                <a:srgbClr val="0A8C00"/>
              </a:solidFill>
              <a:miter lim="800000"/>
              <a:headEnd/>
              <a:tailEnd/>
            </a:ln>
          </p:spPr>
          <p:txBody>
            <a:bodyPr wrap="none" anchor="ctr"/>
            <a:lstStyle/>
            <a:p>
              <a:endParaRPr lang="ja-JP" altLang="en-US"/>
            </a:p>
          </p:txBody>
        </p:sp>
        <p:sp>
          <p:nvSpPr>
            <p:cNvPr id="9" name="楕円 33"/>
            <p:cNvSpPr>
              <a:spLocks noChangeArrowheads="1"/>
            </p:cNvSpPr>
            <p:nvPr/>
          </p:nvSpPr>
          <p:spPr bwMode="auto">
            <a:xfrm>
              <a:off x="5297529" y="3553006"/>
              <a:ext cx="666875" cy="219516"/>
            </a:xfrm>
            <a:prstGeom prst="ellipse">
              <a:avLst/>
            </a:prstGeom>
            <a:solidFill>
              <a:srgbClr val="44C0FE"/>
            </a:solidFill>
            <a:ln w="9525">
              <a:solidFill>
                <a:schemeClr val="tx1"/>
              </a:solidFill>
              <a:round/>
              <a:headEnd/>
              <a:tailEnd/>
            </a:ln>
          </p:spPr>
          <p:txBody>
            <a:bodyPr wrap="none" anchor="ctr"/>
            <a:lstStyle/>
            <a:p>
              <a:pPr algn="ctr"/>
              <a:r>
                <a:rPr lang="en-US" altLang="ja-JP"/>
                <a:t>e+</a:t>
              </a:r>
            </a:p>
          </p:txBody>
        </p:sp>
        <p:sp>
          <p:nvSpPr>
            <p:cNvPr id="10" name="楕円 34"/>
            <p:cNvSpPr>
              <a:spLocks noChangeArrowheads="1"/>
            </p:cNvSpPr>
            <p:nvPr/>
          </p:nvSpPr>
          <p:spPr bwMode="auto">
            <a:xfrm>
              <a:off x="8192829" y="3629412"/>
              <a:ext cx="666875" cy="21951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e-</a:t>
              </a:r>
            </a:p>
          </p:txBody>
        </p:sp>
        <p:sp>
          <p:nvSpPr>
            <p:cNvPr id="11" name="円弧 39"/>
            <p:cNvSpPr>
              <a:spLocks/>
            </p:cNvSpPr>
            <p:nvPr/>
          </p:nvSpPr>
          <p:spPr bwMode="auto">
            <a:xfrm flipV="1">
              <a:off x="6516216" y="3078801"/>
              <a:ext cx="1730567" cy="549399"/>
            </a:xfrm>
            <a:custGeom>
              <a:avLst/>
              <a:gdLst>
                <a:gd name="T0" fmla="*/ 0 w 19792"/>
                <a:gd name="T1" fmla="*/ 0 h 21600"/>
                <a:gd name="T2" fmla="*/ 2147483647 w 19792"/>
                <a:gd name="T3" fmla="*/ 2147483647 h 21600"/>
                <a:gd name="T4" fmla="*/ 0 w 19792"/>
                <a:gd name="T5" fmla="*/ 2147483647 h 21600"/>
                <a:gd name="T6" fmla="*/ 0 60000 65536"/>
                <a:gd name="T7" fmla="*/ 0 60000 65536"/>
                <a:gd name="T8" fmla="*/ 0 60000 65536"/>
              </a:gdLst>
              <a:ahLst/>
              <a:cxnLst>
                <a:cxn ang="T6">
                  <a:pos x="T0" y="T1"/>
                </a:cxn>
                <a:cxn ang="T7">
                  <a:pos x="T2" y="T3"/>
                </a:cxn>
                <a:cxn ang="T8">
                  <a:pos x="T4" y="T5"/>
                </a:cxn>
              </a:cxnLst>
              <a:rect l="0" t="0" r="r" b="b"/>
              <a:pathLst>
                <a:path w="19792" h="21600" fill="none" extrusionOk="0">
                  <a:moveTo>
                    <a:pt x="-1" y="0"/>
                  </a:moveTo>
                  <a:cubicBezTo>
                    <a:pt x="8584" y="0"/>
                    <a:pt x="16353" y="5083"/>
                    <a:pt x="19791" y="12949"/>
                  </a:cubicBezTo>
                </a:path>
                <a:path w="19792" h="21600" stroke="0" extrusionOk="0">
                  <a:moveTo>
                    <a:pt x="-1" y="0"/>
                  </a:moveTo>
                  <a:cubicBezTo>
                    <a:pt x="8584" y="0"/>
                    <a:pt x="16353" y="5083"/>
                    <a:pt x="19791" y="12949"/>
                  </a:cubicBezTo>
                  <a:lnTo>
                    <a:pt x="0" y="21600"/>
                  </a:lnTo>
                  <a:lnTo>
                    <a:pt x="-1" y="0"/>
                  </a:lnTo>
                  <a:close/>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テキスト ボックス 11"/>
            <p:cNvSpPr txBox="1">
              <a:spLocks noChangeArrowheads="1"/>
            </p:cNvSpPr>
            <p:nvPr/>
          </p:nvSpPr>
          <p:spPr bwMode="auto">
            <a:xfrm>
              <a:off x="8197178" y="3113973"/>
              <a:ext cx="527253" cy="3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a:latin typeface="Arial" charset="0"/>
                </a:rPr>
                <a:t>e-</a:t>
              </a:r>
            </a:p>
          </p:txBody>
        </p:sp>
        <p:sp>
          <p:nvSpPr>
            <p:cNvPr id="13" name="円弧 41"/>
            <p:cNvSpPr>
              <a:spLocks/>
            </p:cNvSpPr>
            <p:nvPr/>
          </p:nvSpPr>
          <p:spPr bwMode="auto">
            <a:xfrm flipH="1">
              <a:off x="6133444" y="3773736"/>
              <a:ext cx="1493579" cy="385670"/>
            </a:xfrm>
            <a:custGeom>
              <a:avLst/>
              <a:gdLst>
                <a:gd name="T0" fmla="*/ 0 w 20104"/>
                <a:gd name="T1" fmla="*/ 0 h 21600"/>
                <a:gd name="T2" fmla="*/ 2147483647 w 20104"/>
                <a:gd name="T3" fmla="*/ 2147483647 h 21600"/>
                <a:gd name="T4" fmla="*/ 0 w 20104"/>
                <a:gd name="T5" fmla="*/ 2147483647 h 21600"/>
                <a:gd name="T6" fmla="*/ 0 60000 65536"/>
                <a:gd name="T7" fmla="*/ 0 60000 65536"/>
                <a:gd name="T8" fmla="*/ 0 60000 65536"/>
              </a:gdLst>
              <a:ahLst/>
              <a:cxnLst>
                <a:cxn ang="T6">
                  <a:pos x="T0" y="T1"/>
                </a:cxn>
                <a:cxn ang="T7">
                  <a:pos x="T2" y="T3"/>
                </a:cxn>
                <a:cxn ang="T8">
                  <a:pos x="T4" y="T5"/>
                </a:cxn>
              </a:cxnLst>
              <a:rect l="0" t="0" r="r" b="b"/>
              <a:pathLst>
                <a:path w="20104" h="21600" fill="none" extrusionOk="0">
                  <a:moveTo>
                    <a:pt x="-1" y="0"/>
                  </a:moveTo>
                  <a:cubicBezTo>
                    <a:pt x="8880" y="0"/>
                    <a:pt x="16856" y="5435"/>
                    <a:pt x="20103" y="13701"/>
                  </a:cubicBezTo>
                </a:path>
                <a:path w="20104" h="21600" stroke="0" extrusionOk="0">
                  <a:moveTo>
                    <a:pt x="-1" y="0"/>
                  </a:moveTo>
                  <a:cubicBezTo>
                    <a:pt x="8880" y="0"/>
                    <a:pt x="16856" y="5435"/>
                    <a:pt x="20103" y="13701"/>
                  </a:cubicBezTo>
                  <a:lnTo>
                    <a:pt x="0" y="21600"/>
                  </a:lnTo>
                  <a:lnTo>
                    <a:pt x="-1" y="0"/>
                  </a:lnTo>
                  <a:close/>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 name="テキスト ボックス 13"/>
            <p:cNvSpPr txBox="1">
              <a:spLocks noChangeArrowheads="1"/>
            </p:cNvSpPr>
            <p:nvPr/>
          </p:nvSpPr>
          <p:spPr bwMode="auto">
            <a:xfrm>
              <a:off x="5684756" y="3861048"/>
              <a:ext cx="615436" cy="3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dirty="0">
                  <a:latin typeface="Arial" charset="0"/>
                </a:rPr>
                <a:t>e+</a:t>
              </a:r>
            </a:p>
          </p:txBody>
        </p:sp>
        <p:cxnSp>
          <p:nvCxnSpPr>
            <p:cNvPr id="15" name="オートシェイプ 47"/>
            <p:cNvCxnSpPr>
              <a:cxnSpLocks noChangeShapeType="1"/>
            </p:cNvCxnSpPr>
            <p:nvPr/>
          </p:nvCxnSpPr>
          <p:spPr bwMode="auto">
            <a:xfrm flipH="1" flipV="1">
              <a:off x="6043425" y="3717947"/>
              <a:ext cx="1583597" cy="54576"/>
            </a:xfrm>
            <a:prstGeom prst="straightConnector1">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テキスト ボックス 48"/>
            <p:cNvSpPr txBox="1">
              <a:spLocks noChangeArrowheads="1"/>
            </p:cNvSpPr>
            <p:nvPr/>
          </p:nvSpPr>
          <p:spPr bwMode="auto">
            <a:xfrm>
              <a:off x="5710909" y="3588177"/>
              <a:ext cx="527254" cy="3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a:latin typeface="Arial" charset="0"/>
                </a:rPr>
                <a:t>e-</a:t>
              </a:r>
            </a:p>
          </p:txBody>
        </p:sp>
        <p:cxnSp>
          <p:nvCxnSpPr>
            <p:cNvPr id="17" name="オートシェイプ 49"/>
            <p:cNvCxnSpPr>
              <a:cxnSpLocks noChangeShapeType="1"/>
            </p:cNvCxnSpPr>
            <p:nvPr/>
          </p:nvCxnSpPr>
          <p:spPr bwMode="auto">
            <a:xfrm>
              <a:off x="6545608" y="3629412"/>
              <a:ext cx="1451324" cy="32746"/>
            </a:xfrm>
            <a:prstGeom prst="straightConnector1">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テキスト ボックス 50"/>
            <p:cNvSpPr txBox="1">
              <a:spLocks noChangeArrowheads="1"/>
            </p:cNvSpPr>
            <p:nvPr/>
          </p:nvSpPr>
          <p:spPr bwMode="auto">
            <a:xfrm>
              <a:off x="7912421" y="3356992"/>
              <a:ext cx="615436" cy="3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dirty="0">
                  <a:latin typeface="Arial" charset="0"/>
                </a:rPr>
                <a:t>e+</a:t>
              </a:r>
            </a:p>
          </p:txBody>
        </p:sp>
        <p:sp>
          <p:nvSpPr>
            <p:cNvPr id="19" name="テキスト ボックス 51"/>
            <p:cNvSpPr txBox="1">
              <a:spLocks noChangeArrowheads="1"/>
            </p:cNvSpPr>
            <p:nvPr/>
          </p:nvSpPr>
          <p:spPr bwMode="auto">
            <a:xfrm>
              <a:off x="5110142" y="3742203"/>
              <a:ext cx="865284" cy="25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a:latin typeface="Arial" charset="0"/>
                </a:rPr>
                <a:t>バンチ</a:t>
              </a:r>
            </a:p>
          </p:txBody>
        </p:sp>
        <p:sp>
          <p:nvSpPr>
            <p:cNvPr id="20" name="テキスト ボックス 52"/>
            <p:cNvSpPr txBox="1">
              <a:spLocks noChangeArrowheads="1"/>
            </p:cNvSpPr>
            <p:nvPr/>
          </p:nvSpPr>
          <p:spPr bwMode="auto">
            <a:xfrm>
              <a:off x="8326939" y="3827099"/>
              <a:ext cx="865283" cy="25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a:latin typeface="Arial" charset="0"/>
                </a:rPr>
                <a:t>バンチ</a:t>
              </a:r>
            </a:p>
          </p:txBody>
        </p:sp>
        <p:sp>
          <p:nvSpPr>
            <p:cNvPr id="21" name="四角形 56"/>
            <p:cNvSpPr>
              <a:spLocks noChangeArrowheads="1"/>
            </p:cNvSpPr>
            <p:nvPr/>
          </p:nvSpPr>
          <p:spPr bwMode="auto">
            <a:xfrm>
              <a:off x="6000736" y="2910032"/>
              <a:ext cx="2057984" cy="338554"/>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1600" dirty="0"/>
                <a:t>ペアバックグラウンド</a:t>
              </a:r>
              <a:endParaRPr lang="en-US" altLang="ja-JP" sz="1600" dirty="0"/>
            </a:p>
          </p:txBody>
        </p:sp>
        <p:cxnSp>
          <p:nvCxnSpPr>
            <p:cNvPr id="22" name="直線コネクタ 21"/>
            <p:cNvCxnSpPr/>
            <p:nvPr/>
          </p:nvCxnSpPr>
          <p:spPr>
            <a:xfrm>
              <a:off x="7668344" y="3767328"/>
              <a:ext cx="452477" cy="21831"/>
            </a:xfrm>
            <a:prstGeom prst="line">
              <a:avLst/>
            </a:prstGeom>
            <a:ln w="48133">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991731" y="3606357"/>
              <a:ext cx="452477" cy="21831"/>
            </a:xfrm>
            <a:prstGeom prst="line">
              <a:avLst/>
            </a:prstGeom>
            <a:ln w="48133">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5940152" y="3203684"/>
              <a:ext cx="539030" cy="369332"/>
            </a:xfrm>
            <a:prstGeom prst="rect">
              <a:avLst/>
            </a:prstGeom>
            <a:noFill/>
          </p:spPr>
          <p:txBody>
            <a:bodyPr wrap="square" rtlCol="0">
              <a:spAutoFit/>
            </a:bodyPr>
            <a:lstStyle/>
            <a:p>
              <a:pPr algn="ctr"/>
              <a:r>
                <a:rPr kumimoji="1" lang="en-US" altLang="ja-JP" dirty="0" smtClean="0"/>
                <a:t>γ</a:t>
              </a:r>
              <a:endParaRPr kumimoji="1" lang="ja-JP" altLang="en-US" dirty="0"/>
            </a:p>
          </p:txBody>
        </p:sp>
        <p:sp>
          <p:nvSpPr>
            <p:cNvPr id="25" name="テキスト ボックス 24"/>
            <p:cNvSpPr txBox="1"/>
            <p:nvPr/>
          </p:nvSpPr>
          <p:spPr>
            <a:xfrm>
              <a:off x="7596336" y="3789040"/>
              <a:ext cx="539030" cy="369332"/>
            </a:xfrm>
            <a:prstGeom prst="rect">
              <a:avLst/>
            </a:prstGeom>
            <a:noFill/>
          </p:spPr>
          <p:txBody>
            <a:bodyPr wrap="square" rtlCol="0">
              <a:spAutoFit/>
            </a:bodyPr>
            <a:lstStyle/>
            <a:p>
              <a:pPr algn="ctr"/>
              <a:r>
                <a:rPr kumimoji="1" lang="en-US" altLang="ja-JP" dirty="0" smtClean="0"/>
                <a:t>γ</a:t>
              </a:r>
              <a:endParaRPr kumimoji="1" lang="ja-JP" altLang="en-US" dirty="0"/>
            </a:p>
          </p:txBody>
        </p:sp>
      </p:grpSp>
      <p:sp>
        <p:nvSpPr>
          <p:cNvPr id="49" name="右矢印 48"/>
          <p:cNvSpPr/>
          <p:nvPr/>
        </p:nvSpPr>
        <p:spPr>
          <a:xfrm>
            <a:off x="330687" y="4338210"/>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スライド番号プレースホルダー 49"/>
          <p:cNvSpPr>
            <a:spLocks noGrp="1"/>
          </p:cNvSpPr>
          <p:nvPr>
            <p:ph type="sldNum" sz="quarter" idx="12"/>
          </p:nvPr>
        </p:nvSpPr>
        <p:spPr/>
        <p:txBody>
          <a:bodyPr/>
          <a:lstStyle/>
          <a:p>
            <a:fld id="{7D9210D9-BD3C-41C6-A8CC-434A797B901C}" type="slidenum">
              <a:rPr kumimoji="1" lang="ja-JP" altLang="en-US" smtClean="0"/>
              <a:pPr/>
              <a:t>5</a:t>
            </a:fld>
            <a:endParaRPr kumimoji="1" lang="ja-JP" altLang="en-US" dirty="0"/>
          </a:p>
        </p:txBody>
      </p:sp>
      <p:grpSp>
        <p:nvGrpSpPr>
          <p:cNvPr id="51" name="グループ化 50"/>
          <p:cNvGrpSpPr/>
          <p:nvPr/>
        </p:nvGrpSpPr>
        <p:grpSpPr>
          <a:xfrm>
            <a:off x="4458263" y="2555801"/>
            <a:ext cx="4518024" cy="1665287"/>
            <a:chOff x="4458263" y="2555801"/>
            <a:chExt cx="4518024" cy="1665287"/>
          </a:xfrm>
        </p:grpSpPr>
        <p:sp>
          <p:nvSpPr>
            <p:cNvPr id="52" name="四角形 54"/>
            <p:cNvSpPr>
              <a:spLocks noChangeArrowheads="1"/>
            </p:cNvSpPr>
            <p:nvPr/>
          </p:nvSpPr>
          <p:spPr bwMode="auto">
            <a:xfrm>
              <a:off x="4458263" y="2739951"/>
              <a:ext cx="4518024" cy="1481137"/>
            </a:xfrm>
            <a:prstGeom prst="rect">
              <a:avLst/>
            </a:prstGeom>
            <a:solidFill>
              <a:schemeClr val="accent4">
                <a:lumMod val="60000"/>
                <a:lumOff val="40000"/>
                <a:alpha val="30000"/>
              </a:schemeClr>
            </a:solidFill>
            <a:ln w="9525">
              <a:solidFill>
                <a:srgbClr val="0A8C00"/>
              </a:solidFill>
              <a:miter lim="800000"/>
              <a:headEnd/>
              <a:tailEnd/>
            </a:ln>
          </p:spPr>
          <p:txBody>
            <a:bodyPr wrap="none" anchor="ctr"/>
            <a:lstStyle/>
            <a:p>
              <a:endParaRPr lang="ja-JP" altLang="en-US"/>
            </a:p>
          </p:txBody>
        </p:sp>
        <p:sp>
          <p:nvSpPr>
            <p:cNvPr id="53" name="楕円 8"/>
            <p:cNvSpPr>
              <a:spLocks noChangeArrowheads="1"/>
            </p:cNvSpPr>
            <p:nvPr/>
          </p:nvSpPr>
          <p:spPr bwMode="auto">
            <a:xfrm>
              <a:off x="4741860" y="3255888"/>
              <a:ext cx="63637"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4" name="楕円 11"/>
            <p:cNvSpPr>
              <a:spLocks noChangeArrowheads="1"/>
            </p:cNvSpPr>
            <p:nvPr/>
          </p:nvSpPr>
          <p:spPr bwMode="auto">
            <a:xfrm>
              <a:off x="5311130" y="3255888"/>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 name="楕円 12"/>
            <p:cNvSpPr>
              <a:spLocks noChangeArrowheads="1"/>
            </p:cNvSpPr>
            <p:nvPr/>
          </p:nvSpPr>
          <p:spPr bwMode="auto">
            <a:xfrm>
              <a:off x="5497198" y="3255888"/>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 name="楕円 13"/>
            <p:cNvSpPr>
              <a:spLocks noChangeArrowheads="1"/>
            </p:cNvSpPr>
            <p:nvPr/>
          </p:nvSpPr>
          <p:spPr bwMode="auto">
            <a:xfrm>
              <a:off x="5685341" y="3255888"/>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 name="オートシェイプ 18"/>
            <p:cNvSpPr>
              <a:spLocks/>
            </p:cNvSpPr>
            <p:nvPr/>
          </p:nvSpPr>
          <p:spPr bwMode="auto">
            <a:xfrm rot="5400000" flipV="1">
              <a:off x="6121250" y="1719086"/>
              <a:ext cx="127000" cy="2860879"/>
            </a:xfrm>
            <a:prstGeom prst="leftBracket">
              <a:avLst>
                <a:gd name="adj" fmla="val 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 name="テキスト ボックス 57"/>
            <p:cNvSpPr txBox="1">
              <a:spLocks noChangeArrowheads="1"/>
            </p:cNvSpPr>
            <p:nvPr/>
          </p:nvSpPr>
          <p:spPr bwMode="auto">
            <a:xfrm>
              <a:off x="5486131" y="2798688"/>
              <a:ext cx="74150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600">
                  <a:latin typeface="Arial" charset="0"/>
                </a:rPr>
                <a:t>200 ms</a:t>
              </a:r>
            </a:p>
          </p:txBody>
        </p:sp>
        <p:sp>
          <p:nvSpPr>
            <p:cNvPr id="59" name="楕円 21"/>
            <p:cNvSpPr>
              <a:spLocks noChangeArrowheads="1"/>
            </p:cNvSpPr>
            <p:nvPr/>
          </p:nvSpPr>
          <p:spPr bwMode="auto">
            <a:xfrm>
              <a:off x="7666376" y="3265413"/>
              <a:ext cx="63637"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 name="楕円 22"/>
            <p:cNvSpPr>
              <a:spLocks noChangeArrowheads="1"/>
            </p:cNvSpPr>
            <p:nvPr/>
          </p:nvSpPr>
          <p:spPr bwMode="auto">
            <a:xfrm>
              <a:off x="8227988" y="3265413"/>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 name="楕円 23"/>
            <p:cNvSpPr>
              <a:spLocks noChangeArrowheads="1"/>
            </p:cNvSpPr>
            <p:nvPr/>
          </p:nvSpPr>
          <p:spPr bwMode="auto">
            <a:xfrm>
              <a:off x="8419157" y="3265413"/>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 name="楕円 24"/>
            <p:cNvSpPr>
              <a:spLocks noChangeArrowheads="1"/>
            </p:cNvSpPr>
            <p:nvPr/>
          </p:nvSpPr>
          <p:spPr bwMode="auto">
            <a:xfrm>
              <a:off x="8609857" y="3265413"/>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cxnSp>
          <p:nvCxnSpPr>
            <p:cNvPr id="63" name="オートシェイプ 26"/>
            <p:cNvCxnSpPr>
              <a:cxnSpLocks noChangeShapeType="1"/>
            </p:cNvCxnSpPr>
            <p:nvPr/>
          </p:nvCxnSpPr>
          <p:spPr bwMode="auto">
            <a:xfrm flipV="1">
              <a:off x="8395430" y="3625776"/>
              <a:ext cx="62253" cy="2873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テキスト ボックス 63"/>
            <p:cNvSpPr txBox="1">
              <a:spLocks noChangeArrowheads="1"/>
            </p:cNvSpPr>
            <p:nvPr/>
          </p:nvSpPr>
          <p:spPr bwMode="auto">
            <a:xfrm>
              <a:off x="7790882" y="3844852"/>
              <a:ext cx="975300"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600" dirty="0" smtClean="0">
                  <a:latin typeface="Arial" charset="0"/>
                </a:rPr>
                <a:t>1</a:t>
              </a:r>
              <a:r>
                <a:rPr lang="ja-JP" altLang="en-US" sz="1600" dirty="0" smtClean="0">
                  <a:latin typeface="Arial" charset="0"/>
                </a:rPr>
                <a:t>バンチ</a:t>
              </a:r>
              <a:endParaRPr lang="ja-JP" altLang="en-US" sz="1600" dirty="0">
                <a:latin typeface="Arial" charset="0"/>
              </a:endParaRPr>
            </a:p>
          </p:txBody>
        </p:sp>
        <p:sp>
          <p:nvSpPr>
            <p:cNvPr id="65" name="オートシェイプ 30"/>
            <p:cNvSpPr>
              <a:spLocks/>
            </p:cNvSpPr>
            <p:nvPr/>
          </p:nvSpPr>
          <p:spPr bwMode="auto">
            <a:xfrm rot="16200000">
              <a:off x="5220768" y="3149794"/>
              <a:ext cx="71437" cy="1004351"/>
            </a:xfrm>
            <a:prstGeom prst="leftBracket">
              <a:avLst>
                <a:gd name="adj" fmla="val 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cxnSp>
          <p:nvCxnSpPr>
            <p:cNvPr id="66" name="オートシェイプ 31"/>
            <p:cNvCxnSpPr>
              <a:cxnSpLocks noChangeShapeType="1"/>
            </p:cNvCxnSpPr>
            <p:nvPr/>
          </p:nvCxnSpPr>
          <p:spPr bwMode="auto">
            <a:xfrm flipH="1" flipV="1">
              <a:off x="5008857" y="3687688"/>
              <a:ext cx="59486" cy="2873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テキスト ボックス 32"/>
            <p:cNvSpPr txBox="1">
              <a:spLocks noChangeArrowheads="1"/>
            </p:cNvSpPr>
            <p:nvPr/>
          </p:nvSpPr>
          <p:spPr bwMode="auto">
            <a:xfrm>
              <a:off x="4692056" y="3835327"/>
              <a:ext cx="2430501"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600" dirty="0" smtClean="0">
                  <a:latin typeface="Arial" charset="0"/>
                </a:rPr>
                <a:t>1</a:t>
              </a:r>
              <a:r>
                <a:rPr lang="ja-JP" altLang="en-US" sz="1600" dirty="0" smtClean="0">
                  <a:latin typeface="Arial" charset="0"/>
                </a:rPr>
                <a:t>トレイン</a:t>
              </a:r>
              <a:r>
                <a:rPr lang="en-US" altLang="ja-JP" sz="1600" dirty="0" smtClean="0">
                  <a:latin typeface="Arial" charset="0"/>
                </a:rPr>
                <a:t> </a:t>
              </a:r>
              <a:r>
                <a:rPr lang="en-US" altLang="ja-JP" sz="1600" dirty="0">
                  <a:latin typeface="Arial" charset="0"/>
                </a:rPr>
                <a:t>=</a:t>
              </a:r>
              <a:r>
                <a:rPr lang="en-US" altLang="ja-JP" sz="1600" dirty="0" smtClean="0">
                  <a:latin typeface="Arial" charset="0"/>
                </a:rPr>
                <a:t>1312</a:t>
              </a:r>
              <a:r>
                <a:rPr lang="ja-JP" altLang="en-US" sz="1600" dirty="0" smtClean="0">
                  <a:latin typeface="Arial" charset="0"/>
                </a:rPr>
                <a:t>バンチ</a:t>
              </a:r>
              <a:endParaRPr lang="ja-JP" altLang="en-US" sz="1600" dirty="0">
                <a:latin typeface="Arial" charset="0"/>
              </a:endParaRPr>
            </a:p>
          </p:txBody>
        </p:sp>
        <p:sp>
          <p:nvSpPr>
            <p:cNvPr id="68" name="オートシェイプ 18"/>
            <p:cNvSpPr>
              <a:spLocks/>
            </p:cNvSpPr>
            <p:nvPr/>
          </p:nvSpPr>
          <p:spPr bwMode="auto">
            <a:xfrm rot="5400000" flipV="1">
              <a:off x="8125723" y="2668023"/>
              <a:ext cx="117475" cy="972533"/>
            </a:xfrm>
            <a:prstGeom prst="leftBracket">
              <a:avLst>
                <a:gd name="adj" fmla="val 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9" name="テキスト ボックス 20"/>
            <p:cNvSpPr txBox="1">
              <a:spLocks noChangeArrowheads="1"/>
            </p:cNvSpPr>
            <p:nvPr/>
          </p:nvSpPr>
          <p:spPr bwMode="auto">
            <a:xfrm>
              <a:off x="7807483" y="2808213"/>
              <a:ext cx="701386"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600">
                  <a:latin typeface="Arial" charset="0"/>
                </a:rPr>
                <a:t>970 μs</a:t>
              </a:r>
            </a:p>
          </p:txBody>
        </p:sp>
        <p:sp>
          <p:nvSpPr>
            <p:cNvPr id="70" name="四角形 56"/>
            <p:cNvSpPr>
              <a:spLocks noChangeArrowheads="1"/>
            </p:cNvSpPr>
            <p:nvPr/>
          </p:nvSpPr>
          <p:spPr bwMode="auto">
            <a:xfrm>
              <a:off x="6198261" y="2555801"/>
              <a:ext cx="1292341" cy="369332"/>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dirty="0" smtClean="0"/>
                <a:t>ビーム構造</a:t>
              </a:r>
              <a:endParaRPr lang="en-US" altLang="ja-JP" dirty="0"/>
            </a:p>
          </p:txBody>
        </p:sp>
        <p:sp>
          <p:nvSpPr>
            <p:cNvPr id="71" name="テキスト ボックス 70"/>
            <p:cNvSpPr txBox="1"/>
            <p:nvPr/>
          </p:nvSpPr>
          <p:spPr>
            <a:xfrm>
              <a:off x="5670162" y="3502749"/>
              <a:ext cx="2070190" cy="369332"/>
            </a:xfrm>
            <a:prstGeom prst="rect">
              <a:avLst/>
            </a:prstGeom>
            <a:noFill/>
          </p:spPr>
          <p:txBody>
            <a:bodyPr wrap="square" rtlCol="0">
              <a:spAutoFit/>
            </a:bodyPr>
            <a:lstStyle/>
            <a:p>
              <a:pPr algn="ctr"/>
              <a:r>
                <a:rPr kumimoji="1" lang="ja-JP" altLang="en-US" dirty="0" smtClean="0">
                  <a:solidFill>
                    <a:srgbClr val="FF0000"/>
                  </a:solidFill>
                </a:rPr>
                <a:t>ここで読み出し</a:t>
              </a:r>
              <a:endParaRPr kumimoji="1" lang="ja-JP" altLang="en-US" dirty="0">
                <a:solidFill>
                  <a:srgbClr val="FF0000"/>
                </a:solidFill>
              </a:endParaRPr>
            </a:p>
          </p:txBody>
        </p:sp>
        <p:sp>
          <p:nvSpPr>
            <p:cNvPr id="72" name="楕円 11"/>
            <p:cNvSpPr>
              <a:spLocks noChangeArrowheads="1"/>
            </p:cNvSpPr>
            <p:nvPr/>
          </p:nvSpPr>
          <p:spPr bwMode="auto">
            <a:xfrm>
              <a:off x="4935215" y="3254412"/>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3" name="楕円 11"/>
            <p:cNvSpPr>
              <a:spLocks noChangeArrowheads="1"/>
            </p:cNvSpPr>
            <p:nvPr/>
          </p:nvSpPr>
          <p:spPr bwMode="auto">
            <a:xfrm>
              <a:off x="5124277" y="3255305"/>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 name="楕円 22"/>
            <p:cNvSpPr>
              <a:spLocks noChangeArrowheads="1"/>
            </p:cNvSpPr>
            <p:nvPr/>
          </p:nvSpPr>
          <p:spPr bwMode="auto">
            <a:xfrm>
              <a:off x="7838864" y="3258480"/>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5" name="楕円 22"/>
            <p:cNvSpPr>
              <a:spLocks noChangeArrowheads="1"/>
            </p:cNvSpPr>
            <p:nvPr/>
          </p:nvSpPr>
          <p:spPr bwMode="auto">
            <a:xfrm>
              <a:off x="8031020" y="3258480"/>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cxnSp>
          <p:nvCxnSpPr>
            <p:cNvPr id="76" name="直線コネクタ 75"/>
            <p:cNvCxnSpPr/>
            <p:nvPr/>
          </p:nvCxnSpPr>
          <p:spPr>
            <a:xfrm>
              <a:off x="5956504" y="3412069"/>
              <a:ext cx="151347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2223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崩壊点検出器への要求</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コンテンツ プレースホルダー 5"/>
          <p:cNvSpPr>
            <a:spLocks noGrp="1"/>
          </p:cNvSpPr>
          <p:nvPr>
            <p:ph sz="quarter" idx="1"/>
          </p:nvPr>
        </p:nvSpPr>
        <p:spPr/>
        <p:txBody>
          <a:bodyPr/>
          <a:lstStyle/>
          <a:p>
            <a:r>
              <a:rPr lang="ja-JP" altLang="en-US" dirty="0"/>
              <a:t>崩壊点検出器の課題</a:t>
            </a:r>
            <a:endParaRPr lang="en-US" altLang="ja-JP" dirty="0"/>
          </a:p>
          <a:p>
            <a:pPr lvl="1"/>
            <a:r>
              <a:rPr lang="ja-JP" altLang="en-US" sz="2400" dirty="0"/>
              <a:t>衝突点の最近傍に設置される検出器 </a:t>
            </a:r>
            <a:r>
              <a:rPr lang="en-US" altLang="ja-JP" sz="2400" dirty="0"/>
              <a:t>(R=1.6 cm)</a:t>
            </a:r>
            <a:endParaRPr lang="ja-JP" altLang="en-US" sz="2400" dirty="0"/>
          </a:p>
          <a:p>
            <a:pPr lvl="1"/>
            <a:r>
              <a:rPr lang="en-US" altLang="ja-JP" sz="2400" dirty="0"/>
              <a:t>1</a:t>
            </a:r>
            <a:r>
              <a:rPr lang="ja-JP" altLang="en-US" sz="2400" dirty="0"/>
              <a:t>トレイン分のデータを蓄積して読み出しを行う</a:t>
            </a:r>
            <a:endParaRPr lang="en-US" altLang="ja-JP" sz="2400" dirty="0"/>
          </a:p>
          <a:p>
            <a:pPr lvl="1"/>
            <a:endParaRPr lang="en-US" altLang="ja-JP" sz="2400" dirty="0"/>
          </a:p>
          <a:p>
            <a:pPr lvl="1"/>
            <a:endParaRPr lang="en-US" altLang="ja-JP" sz="2400" dirty="0"/>
          </a:p>
          <a:p>
            <a:pPr lvl="1"/>
            <a:endParaRPr lang="en-US" altLang="ja-JP" sz="2400" dirty="0"/>
          </a:p>
          <a:p>
            <a:pPr lvl="1"/>
            <a:endParaRPr lang="en-US" altLang="ja-JP" sz="2400" dirty="0"/>
          </a:p>
          <a:p>
            <a:pPr marL="365760" lvl="1" indent="0">
              <a:buNone/>
            </a:pPr>
            <a:r>
              <a:rPr lang="en-US" altLang="ja-JP" dirty="0"/>
              <a:t>	</a:t>
            </a:r>
            <a:r>
              <a:rPr lang="ja-JP" altLang="en-US" dirty="0"/>
              <a:t>ペアバックグラウンドによるピクセル占有率が問題となる。</a:t>
            </a:r>
            <a:endParaRPr lang="en-US" altLang="ja-JP" dirty="0"/>
          </a:p>
          <a:p>
            <a:pPr lvl="3">
              <a:buFont typeface="Wingdings" pitchFamily="2" charset="2"/>
              <a:buChar char="n"/>
            </a:pPr>
            <a:r>
              <a:rPr lang="en-US" altLang="ja-JP" sz="2400" dirty="0" smtClean="0"/>
              <a:t>20 </a:t>
            </a:r>
            <a:r>
              <a:rPr lang="en-US" altLang="ja-JP" sz="2400" dirty="0"/>
              <a:t>x 20 </a:t>
            </a:r>
            <a:r>
              <a:rPr lang="en-US" altLang="ja-JP" sz="2400" dirty="0" smtClean="0"/>
              <a:t>um</a:t>
            </a:r>
            <a:r>
              <a:rPr lang="en-US" altLang="ja-JP" sz="2400" baseline="30000" dirty="0" smtClean="0"/>
              <a:t>2</a:t>
            </a:r>
            <a:r>
              <a:rPr lang="en-US" altLang="ja-JP" sz="2400" dirty="0" smtClean="0"/>
              <a:t> </a:t>
            </a:r>
            <a:r>
              <a:rPr lang="en-US" altLang="ja-JP" sz="2400" dirty="0"/>
              <a:t>CCD </a:t>
            </a:r>
            <a:r>
              <a:rPr lang="ja-JP" altLang="en-US" sz="2400" dirty="0"/>
              <a:t>で数十</a:t>
            </a:r>
            <a:r>
              <a:rPr lang="en-US" altLang="ja-JP" sz="2400" dirty="0"/>
              <a:t>% </a:t>
            </a:r>
            <a:r>
              <a:rPr lang="en-US" altLang="ja-JP" sz="2400" dirty="0">
                <a:sym typeface="Wingdings" pitchFamily="2" charset="2"/>
              </a:rPr>
              <a:t> 1%</a:t>
            </a:r>
            <a:r>
              <a:rPr lang="ja-JP" altLang="en-US" sz="2400" dirty="0">
                <a:sym typeface="Wingdings" pitchFamily="2" charset="2"/>
              </a:rPr>
              <a:t>程度にしたい</a:t>
            </a:r>
            <a:endParaRPr lang="ja-JP" altLang="en-US" sz="2400" dirty="0"/>
          </a:p>
          <a:p>
            <a:endParaRPr lang="ja-JP" altLang="en-US" dirty="0"/>
          </a:p>
        </p:txBody>
      </p:sp>
      <p:grpSp>
        <p:nvGrpSpPr>
          <p:cNvPr id="7" name="グループ化 6"/>
          <p:cNvGrpSpPr/>
          <p:nvPr/>
        </p:nvGrpSpPr>
        <p:grpSpPr>
          <a:xfrm>
            <a:off x="107504" y="2747176"/>
            <a:ext cx="4287837" cy="1330631"/>
            <a:chOff x="4904385" y="2910032"/>
            <a:chExt cx="4287837" cy="1330631"/>
          </a:xfrm>
        </p:grpSpPr>
        <p:sp>
          <p:nvSpPr>
            <p:cNvPr id="8" name="四角形 55"/>
            <p:cNvSpPr>
              <a:spLocks noChangeArrowheads="1"/>
            </p:cNvSpPr>
            <p:nvPr/>
          </p:nvSpPr>
          <p:spPr bwMode="auto">
            <a:xfrm>
              <a:off x="4904385" y="3036353"/>
              <a:ext cx="4214352" cy="1204310"/>
            </a:xfrm>
            <a:prstGeom prst="rect">
              <a:avLst/>
            </a:prstGeom>
            <a:solidFill>
              <a:srgbClr val="92D050">
                <a:alpha val="30196"/>
              </a:srgbClr>
            </a:solidFill>
            <a:ln w="9525">
              <a:solidFill>
                <a:srgbClr val="0A8C00"/>
              </a:solidFill>
              <a:miter lim="800000"/>
              <a:headEnd/>
              <a:tailEnd/>
            </a:ln>
          </p:spPr>
          <p:txBody>
            <a:bodyPr wrap="none" anchor="ctr"/>
            <a:lstStyle/>
            <a:p>
              <a:endParaRPr lang="ja-JP" altLang="en-US"/>
            </a:p>
          </p:txBody>
        </p:sp>
        <p:sp>
          <p:nvSpPr>
            <p:cNvPr id="9" name="楕円 33"/>
            <p:cNvSpPr>
              <a:spLocks noChangeArrowheads="1"/>
            </p:cNvSpPr>
            <p:nvPr/>
          </p:nvSpPr>
          <p:spPr bwMode="auto">
            <a:xfrm>
              <a:off x="5297529" y="3553006"/>
              <a:ext cx="666875" cy="219516"/>
            </a:xfrm>
            <a:prstGeom prst="ellipse">
              <a:avLst/>
            </a:prstGeom>
            <a:solidFill>
              <a:srgbClr val="44C0FE"/>
            </a:solidFill>
            <a:ln w="9525">
              <a:solidFill>
                <a:schemeClr val="tx1"/>
              </a:solidFill>
              <a:round/>
              <a:headEnd/>
              <a:tailEnd/>
            </a:ln>
          </p:spPr>
          <p:txBody>
            <a:bodyPr wrap="none" anchor="ctr"/>
            <a:lstStyle/>
            <a:p>
              <a:pPr algn="ctr"/>
              <a:r>
                <a:rPr lang="en-US" altLang="ja-JP"/>
                <a:t>e+</a:t>
              </a:r>
            </a:p>
          </p:txBody>
        </p:sp>
        <p:sp>
          <p:nvSpPr>
            <p:cNvPr id="10" name="楕円 34"/>
            <p:cNvSpPr>
              <a:spLocks noChangeArrowheads="1"/>
            </p:cNvSpPr>
            <p:nvPr/>
          </p:nvSpPr>
          <p:spPr bwMode="auto">
            <a:xfrm>
              <a:off x="8192829" y="3629412"/>
              <a:ext cx="666875" cy="21951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a:t>e-</a:t>
              </a:r>
            </a:p>
          </p:txBody>
        </p:sp>
        <p:sp>
          <p:nvSpPr>
            <p:cNvPr id="11" name="円弧 39"/>
            <p:cNvSpPr>
              <a:spLocks/>
            </p:cNvSpPr>
            <p:nvPr/>
          </p:nvSpPr>
          <p:spPr bwMode="auto">
            <a:xfrm flipV="1">
              <a:off x="6516216" y="3078801"/>
              <a:ext cx="1730567" cy="549399"/>
            </a:xfrm>
            <a:custGeom>
              <a:avLst/>
              <a:gdLst>
                <a:gd name="T0" fmla="*/ 0 w 19792"/>
                <a:gd name="T1" fmla="*/ 0 h 21600"/>
                <a:gd name="T2" fmla="*/ 2147483647 w 19792"/>
                <a:gd name="T3" fmla="*/ 2147483647 h 21600"/>
                <a:gd name="T4" fmla="*/ 0 w 19792"/>
                <a:gd name="T5" fmla="*/ 2147483647 h 21600"/>
                <a:gd name="T6" fmla="*/ 0 60000 65536"/>
                <a:gd name="T7" fmla="*/ 0 60000 65536"/>
                <a:gd name="T8" fmla="*/ 0 60000 65536"/>
              </a:gdLst>
              <a:ahLst/>
              <a:cxnLst>
                <a:cxn ang="T6">
                  <a:pos x="T0" y="T1"/>
                </a:cxn>
                <a:cxn ang="T7">
                  <a:pos x="T2" y="T3"/>
                </a:cxn>
                <a:cxn ang="T8">
                  <a:pos x="T4" y="T5"/>
                </a:cxn>
              </a:cxnLst>
              <a:rect l="0" t="0" r="r" b="b"/>
              <a:pathLst>
                <a:path w="19792" h="21600" fill="none" extrusionOk="0">
                  <a:moveTo>
                    <a:pt x="-1" y="0"/>
                  </a:moveTo>
                  <a:cubicBezTo>
                    <a:pt x="8584" y="0"/>
                    <a:pt x="16353" y="5083"/>
                    <a:pt x="19791" y="12949"/>
                  </a:cubicBezTo>
                </a:path>
                <a:path w="19792" h="21600" stroke="0" extrusionOk="0">
                  <a:moveTo>
                    <a:pt x="-1" y="0"/>
                  </a:moveTo>
                  <a:cubicBezTo>
                    <a:pt x="8584" y="0"/>
                    <a:pt x="16353" y="5083"/>
                    <a:pt x="19791" y="12949"/>
                  </a:cubicBezTo>
                  <a:lnTo>
                    <a:pt x="0" y="21600"/>
                  </a:lnTo>
                  <a:lnTo>
                    <a:pt x="-1" y="0"/>
                  </a:lnTo>
                  <a:close/>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テキスト ボックス 11"/>
            <p:cNvSpPr txBox="1">
              <a:spLocks noChangeArrowheads="1"/>
            </p:cNvSpPr>
            <p:nvPr/>
          </p:nvSpPr>
          <p:spPr bwMode="auto">
            <a:xfrm>
              <a:off x="8197178" y="3113973"/>
              <a:ext cx="527253" cy="3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a:latin typeface="Arial" charset="0"/>
                </a:rPr>
                <a:t>e-</a:t>
              </a:r>
            </a:p>
          </p:txBody>
        </p:sp>
        <p:sp>
          <p:nvSpPr>
            <p:cNvPr id="13" name="円弧 41"/>
            <p:cNvSpPr>
              <a:spLocks/>
            </p:cNvSpPr>
            <p:nvPr/>
          </p:nvSpPr>
          <p:spPr bwMode="auto">
            <a:xfrm flipH="1">
              <a:off x="6133444" y="3773736"/>
              <a:ext cx="1493579" cy="385670"/>
            </a:xfrm>
            <a:custGeom>
              <a:avLst/>
              <a:gdLst>
                <a:gd name="T0" fmla="*/ 0 w 20104"/>
                <a:gd name="T1" fmla="*/ 0 h 21600"/>
                <a:gd name="T2" fmla="*/ 2147483647 w 20104"/>
                <a:gd name="T3" fmla="*/ 2147483647 h 21600"/>
                <a:gd name="T4" fmla="*/ 0 w 20104"/>
                <a:gd name="T5" fmla="*/ 2147483647 h 21600"/>
                <a:gd name="T6" fmla="*/ 0 60000 65536"/>
                <a:gd name="T7" fmla="*/ 0 60000 65536"/>
                <a:gd name="T8" fmla="*/ 0 60000 65536"/>
              </a:gdLst>
              <a:ahLst/>
              <a:cxnLst>
                <a:cxn ang="T6">
                  <a:pos x="T0" y="T1"/>
                </a:cxn>
                <a:cxn ang="T7">
                  <a:pos x="T2" y="T3"/>
                </a:cxn>
                <a:cxn ang="T8">
                  <a:pos x="T4" y="T5"/>
                </a:cxn>
              </a:cxnLst>
              <a:rect l="0" t="0" r="r" b="b"/>
              <a:pathLst>
                <a:path w="20104" h="21600" fill="none" extrusionOk="0">
                  <a:moveTo>
                    <a:pt x="-1" y="0"/>
                  </a:moveTo>
                  <a:cubicBezTo>
                    <a:pt x="8880" y="0"/>
                    <a:pt x="16856" y="5435"/>
                    <a:pt x="20103" y="13701"/>
                  </a:cubicBezTo>
                </a:path>
                <a:path w="20104" h="21600" stroke="0" extrusionOk="0">
                  <a:moveTo>
                    <a:pt x="-1" y="0"/>
                  </a:moveTo>
                  <a:cubicBezTo>
                    <a:pt x="8880" y="0"/>
                    <a:pt x="16856" y="5435"/>
                    <a:pt x="20103" y="13701"/>
                  </a:cubicBezTo>
                  <a:lnTo>
                    <a:pt x="0" y="21600"/>
                  </a:lnTo>
                  <a:lnTo>
                    <a:pt x="-1" y="0"/>
                  </a:lnTo>
                  <a:close/>
                </a:path>
              </a:pathLst>
            </a:custGeom>
            <a:noFill/>
            <a:ln w="9525">
              <a:solidFill>
                <a:schemeClr val="tx1"/>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 name="テキスト ボックス 13"/>
            <p:cNvSpPr txBox="1">
              <a:spLocks noChangeArrowheads="1"/>
            </p:cNvSpPr>
            <p:nvPr/>
          </p:nvSpPr>
          <p:spPr bwMode="auto">
            <a:xfrm>
              <a:off x="5684756" y="3861048"/>
              <a:ext cx="615436" cy="3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dirty="0">
                  <a:latin typeface="Arial" charset="0"/>
                </a:rPr>
                <a:t>e+</a:t>
              </a:r>
            </a:p>
          </p:txBody>
        </p:sp>
        <p:cxnSp>
          <p:nvCxnSpPr>
            <p:cNvPr id="15" name="オートシェイプ 47"/>
            <p:cNvCxnSpPr>
              <a:cxnSpLocks noChangeShapeType="1"/>
            </p:cNvCxnSpPr>
            <p:nvPr/>
          </p:nvCxnSpPr>
          <p:spPr bwMode="auto">
            <a:xfrm flipH="1" flipV="1">
              <a:off x="6043425" y="3717947"/>
              <a:ext cx="1583597" cy="54576"/>
            </a:xfrm>
            <a:prstGeom prst="straightConnector1">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テキスト ボックス 48"/>
            <p:cNvSpPr txBox="1">
              <a:spLocks noChangeArrowheads="1"/>
            </p:cNvSpPr>
            <p:nvPr/>
          </p:nvSpPr>
          <p:spPr bwMode="auto">
            <a:xfrm>
              <a:off x="5710909" y="3588177"/>
              <a:ext cx="527254" cy="3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a:latin typeface="Arial" charset="0"/>
                </a:rPr>
                <a:t>e-</a:t>
              </a:r>
            </a:p>
          </p:txBody>
        </p:sp>
        <p:cxnSp>
          <p:nvCxnSpPr>
            <p:cNvPr id="17" name="オートシェイプ 49"/>
            <p:cNvCxnSpPr>
              <a:cxnSpLocks noChangeShapeType="1"/>
            </p:cNvCxnSpPr>
            <p:nvPr/>
          </p:nvCxnSpPr>
          <p:spPr bwMode="auto">
            <a:xfrm>
              <a:off x="6545608" y="3629412"/>
              <a:ext cx="1451324" cy="32746"/>
            </a:xfrm>
            <a:prstGeom prst="straightConnector1">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テキスト ボックス 50"/>
            <p:cNvSpPr txBox="1">
              <a:spLocks noChangeArrowheads="1"/>
            </p:cNvSpPr>
            <p:nvPr/>
          </p:nvSpPr>
          <p:spPr bwMode="auto">
            <a:xfrm>
              <a:off x="7912421" y="3356992"/>
              <a:ext cx="615436" cy="34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dirty="0">
                  <a:latin typeface="Arial" charset="0"/>
                </a:rPr>
                <a:t>e+</a:t>
              </a:r>
            </a:p>
          </p:txBody>
        </p:sp>
        <p:sp>
          <p:nvSpPr>
            <p:cNvPr id="19" name="テキスト ボックス 51"/>
            <p:cNvSpPr txBox="1">
              <a:spLocks noChangeArrowheads="1"/>
            </p:cNvSpPr>
            <p:nvPr/>
          </p:nvSpPr>
          <p:spPr bwMode="auto">
            <a:xfrm>
              <a:off x="5110142" y="3742203"/>
              <a:ext cx="865284" cy="25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a:latin typeface="Arial" charset="0"/>
                </a:rPr>
                <a:t>バンチ</a:t>
              </a:r>
            </a:p>
          </p:txBody>
        </p:sp>
        <p:sp>
          <p:nvSpPr>
            <p:cNvPr id="20" name="テキスト ボックス 52"/>
            <p:cNvSpPr txBox="1">
              <a:spLocks noChangeArrowheads="1"/>
            </p:cNvSpPr>
            <p:nvPr/>
          </p:nvSpPr>
          <p:spPr bwMode="auto">
            <a:xfrm>
              <a:off x="8326939" y="3827099"/>
              <a:ext cx="865283" cy="25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a:latin typeface="Arial" charset="0"/>
                </a:rPr>
                <a:t>バンチ</a:t>
              </a:r>
            </a:p>
          </p:txBody>
        </p:sp>
        <p:sp>
          <p:nvSpPr>
            <p:cNvPr id="21" name="四角形 56"/>
            <p:cNvSpPr>
              <a:spLocks noChangeArrowheads="1"/>
            </p:cNvSpPr>
            <p:nvPr/>
          </p:nvSpPr>
          <p:spPr bwMode="auto">
            <a:xfrm>
              <a:off x="6000736" y="2910032"/>
              <a:ext cx="2057984" cy="338554"/>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1600" dirty="0"/>
                <a:t>ペアバックグラウンド</a:t>
              </a:r>
              <a:endParaRPr lang="en-US" altLang="ja-JP" sz="1600" dirty="0"/>
            </a:p>
          </p:txBody>
        </p:sp>
        <p:cxnSp>
          <p:nvCxnSpPr>
            <p:cNvPr id="22" name="直線コネクタ 21"/>
            <p:cNvCxnSpPr/>
            <p:nvPr/>
          </p:nvCxnSpPr>
          <p:spPr>
            <a:xfrm>
              <a:off x="7668344" y="3767328"/>
              <a:ext cx="452477" cy="21831"/>
            </a:xfrm>
            <a:prstGeom prst="line">
              <a:avLst/>
            </a:prstGeom>
            <a:ln w="48133">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991731" y="3606357"/>
              <a:ext cx="452477" cy="21831"/>
            </a:xfrm>
            <a:prstGeom prst="line">
              <a:avLst/>
            </a:prstGeom>
            <a:ln w="48133">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5940152" y="3203684"/>
              <a:ext cx="539030" cy="369332"/>
            </a:xfrm>
            <a:prstGeom prst="rect">
              <a:avLst/>
            </a:prstGeom>
            <a:noFill/>
          </p:spPr>
          <p:txBody>
            <a:bodyPr wrap="square" rtlCol="0">
              <a:spAutoFit/>
            </a:bodyPr>
            <a:lstStyle/>
            <a:p>
              <a:pPr algn="ctr"/>
              <a:r>
                <a:rPr kumimoji="1" lang="en-US" altLang="ja-JP" dirty="0" smtClean="0"/>
                <a:t>γ</a:t>
              </a:r>
              <a:endParaRPr kumimoji="1" lang="ja-JP" altLang="en-US" dirty="0"/>
            </a:p>
          </p:txBody>
        </p:sp>
        <p:sp>
          <p:nvSpPr>
            <p:cNvPr id="25" name="テキスト ボックス 24"/>
            <p:cNvSpPr txBox="1"/>
            <p:nvPr/>
          </p:nvSpPr>
          <p:spPr>
            <a:xfrm>
              <a:off x="7596336" y="3789040"/>
              <a:ext cx="539030" cy="369332"/>
            </a:xfrm>
            <a:prstGeom prst="rect">
              <a:avLst/>
            </a:prstGeom>
            <a:noFill/>
          </p:spPr>
          <p:txBody>
            <a:bodyPr wrap="square" rtlCol="0">
              <a:spAutoFit/>
            </a:bodyPr>
            <a:lstStyle/>
            <a:p>
              <a:pPr algn="ctr"/>
              <a:r>
                <a:rPr kumimoji="1" lang="en-US" altLang="ja-JP" dirty="0" smtClean="0"/>
                <a:t>γ</a:t>
              </a:r>
              <a:endParaRPr kumimoji="1" lang="ja-JP" altLang="en-US" dirty="0"/>
            </a:p>
          </p:txBody>
        </p:sp>
      </p:grpSp>
      <p:sp>
        <p:nvSpPr>
          <p:cNvPr id="49" name="右矢印 48"/>
          <p:cNvSpPr/>
          <p:nvPr/>
        </p:nvSpPr>
        <p:spPr>
          <a:xfrm>
            <a:off x="330687" y="4338210"/>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179512" y="5373216"/>
            <a:ext cx="8491823" cy="1015663"/>
          </a:xfrm>
          <a:prstGeom prst="rect">
            <a:avLst/>
          </a:prstGeom>
        </p:spPr>
        <p:txBody>
          <a:bodyPr wrap="square">
            <a:spAutoFit/>
          </a:bodyPr>
          <a:lstStyle/>
          <a:p>
            <a:pPr algn="ctr"/>
            <a:r>
              <a:rPr lang="ja-JP" altLang="en-US" sz="3200" dirty="0" smtClean="0">
                <a:solidFill>
                  <a:srgbClr val="002060"/>
                </a:solidFill>
              </a:rPr>
              <a:t>解決策</a:t>
            </a:r>
            <a:r>
              <a:rPr lang="en-US" altLang="ja-JP" sz="3200" dirty="0">
                <a:solidFill>
                  <a:srgbClr val="002060"/>
                </a:solidFill>
              </a:rPr>
              <a:t> </a:t>
            </a:r>
            <a:r>
              <a:rPr lang="en-US" altLang="ja-JP" sz="3200" dirty="0" smtClean="0">
                <a:solidFill>
                  <a:srgbClr val="002060"/>
                </a:solidFill>
              </a:rPr>
              <a:t>: </a:t>
            </a:r>
            <a:r>
              <a:rPr lang="ja-JP" altLang="en-US" sz="3200" dirty="0" smtClean="0">
                <a:solidFill>
                  <a:srgbClr val="002060"/>
                </a:solidFill>
              </a:rPr>
              <a:t>ピクセルを小さくする</a:t>
            </a:r>
            <a:r>
              <a:rPr lang="en-US" altLang="ja-JP" sz="3200" dirty="0" smtClean="0">
                <a:solidFill>
                  <a:srgbClr val="002060"/>
                </a:solidFill>
                <a:sym typeface="Wingdings" pitchFamily="2" charset="2"/>
              </a:rPr>
              <a:t> </a:t>
            </a:r>
            <a:r>
              <a:rPr lang="en-US" altLang="ja-JP" sz="3200" dirty="0" err="1" smtClean="0">
                <a:solidFill>
                  <a:srgbClr val="FF0000"/>
                </a:solidFill>
              </a:rPr>
              <a:t>FinePixelCCD</a:t>
            </a:r>
            <a:r>
              <a:rPr lang="en-US" altLang="ja-JP" sz="3200" dirty="0" smtClean="0">
                <a:solidFill>
                  <a:srgbClr val="FF0000"/>
                </a:solidFill>
              </a:rPr>
              <a:t>!!</a:t>
            </a:r>
          </a:p>
          <a:p>
            <a:pPr algn="ctr"/>
            <a:r>
              <a:rPr lang="en-US" altLang="ja-JP" sz="2800" dirty="0" smtClean="0"/>
              <a:t>ILC</a:t>
            </a:r>
            <a:r>
              <a:rPr lang="ja-JP" altLang="en-US" sz="2800" dirty="0" smtClean="0"/>
              <a:t>のために</a:t>
            </a:r>
            <a:r>
              <a:rPr lang="en-US" altLang="ja-JP" sz="2800" dirty="0" smtClean="0">
                <a:solidFill>
                  <a:srgbClr val="FF0000"/>
                </a:solidFill>
              </a:rPr>
              <a:t>FPCCD</a:t>
            </a:r>
            <a:r>
              <a:rPr lang="ja-JP" altLang="en-US" sz="2800" dirty="0" smtClean="0">
                <a:solidFill>
                  <a:srgbClr val="FF0000"/>
                </a:solidFill>
              </a:rPr>
              <a:t>崩壊点検出器</a:t>
            </a:r>
            <a:r>
              <a:rPr lang="ja-JP" altLang="en-US" sz="2800" dirty="0" smtClean="0"/>
              <a:t>を開発している。</a:t>
            </a:r>
            <a:endParaRPr lang="en-US" altLang="ja-JP" sz="1600" dirty="0"/>
          </a:p>
        </p:txBody>
      </p:sp>
      <p:sp>
        <p:nvSpPr>
          <p:cNvPr id="51" name="スライド番号プレースホルダー 50"/>
          <p:cNvSpPr>
            <a:spLocks noGrp="1"/>
          </p:cNvSpPr>
          <p:nvPr>
            <p:ph type="sldNum" sz="quarter" idx="12"/>
          </p:nvPr>
        </p:nvSpPr>
        <p:spPr/>
        <p:txBody>
          <a:bodyPr/>
          <a:lstStyle/>
          <a:p>
            <a:fld id="{7D9210D9-BD3C-41C6-A8CC-434A797B901C}" type="slidenum">
              <a:rPr kumimoji="1" lang="ja-JP" altLang="en-US" smtClean="0"/>
              <a:pPr/>
              <a:t>6</a:t>
            </a:fld>
            <a:endParaRPr kumimoji="1" lang="ja-JP" altLang="en-US" dirty="0"/>
          </a:p>
        </p:txBody>
      </p:sp>
      <p:grpSp>
        <p:nvGrpSpPr>
          <p:cNvPr id="52" name="グループ化 51"/>
          <p:cNvGrpSpPr/>
          <p:nvPr/>
        </p:nvGrpSpPr>
        <p:grpSpPr>
          <a:xfrm>
            <a:off x="4458263" y="2555801"/>
            <a:ext cx="4518024" cy="1665287"/>
            <a:chOff x="4458263" y="2555801"/>
            <a:chExt cx="4518024" cy="1665287"/>
          </a:xfrm>
        </p:grpSpPr>
        <p:sp>
          <p:nvSpPr>
            <p:cNvPr id="53" name="四角形 54"/>
            <p:cNvSpPr>
              <a:spLocks noChangeArrowheads="1"/>
            </p:cNvSpPr>
            <p:nvPr/>
          </p:nvSpPr>
          <p:spPr bwMode="auto">
            <a:xfrm>
              <a:off x="4458263" y="2739951"/>
              <a:ext cx="4518024" cy="1481137"/>
            </a:xfrm>
            <a:prstGeom prst="rect">
              <a:avLst/>
            </a:prstGeom>
            <a:solidFill>
              <a:schemeClr val="accent4">
                <a:lumMod val="60000"/>
                <a:lumOff val="40000"/>
                <a:alpha val="30000"/>
              </a:schemeClr>
            </a:solidFill>
            <a:ln w="9525">
              <a:solidFill>
                <a:srgbClr val="0A8C00"/>
              </a:solidFill>
              <a:miter lim="800000"/>
              <a:headEnd/>
              <a:tailEnd/>
            </a:ln>
          </p:spPr>
          <p:txBody>
            <a:bodyPr wrap="none" anchor="ctr"/>
            <a:lstStyle/>
            <a:p>
              <a:endParaRPr lang="ja-JP" altLang="en-US"/>
            </a:p>
          </p:txBody>
        </p:sp>
        <p:sp>
          <p:nvSpPr>
            <p:cNvPr id="54" name="楕円 8"/>
            <p:cNvSpPr>
              <a:spLocks noChangeArrowheads="1"/>
            </p:cNvSpPr>
            <p:nvPr/>
          </p:nvSpPr>
          <p:spPr bwMode="auto">
            <a:xfrm>
              <a:off x="4741860" y="3255888"/>
              <a:ext cx="63637"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5" name="楕円 11"/>
            <p:cNvSpPr>
              <a:spLocks noChangeArrowheads="1"/>
            </p:cNvSpPr>
            <p:nvPr/>
          </p:nvSpPr>
          <p:spPr bwMode="auto">
            <a:xfrm>
              <a:off x="5311130" y="3255888"/>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6" name="楕円 12"/>
            <p:cNvSpPr>
              <a:spLocks noChangeArrowheads="1"/>
            </p:cNvSpPr>
            <p:nvPr/>
          </p:nvSpPr>
          <p:spPr bwMode="auto">
            <a:xfrm>
              <a:off x="5497198" y="3255888"/>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 name="楕円 13"/>
            <p:cNvSpPr>
              <a:spLocks noChangeArrowheads="1"/>
            </p:cNvSpPr>
            <p:nvPr/>
          </p:nvSpPr>
          <p:spPr bwMode="auto">
            <a:xfrm>
              <a:off x="5685341" y="3255888"/>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 name="オートシェイプ 18"/>
            <p:cNvSpPr>
              <a:spLocks/>
            </p:cNvSpPr>
            <p:nvPr/>
          </p:nvSpPr>
          <p:spPr bwMode="auto">
            <a:xfrm rot="5400000" flipV="1">
              <a:off x="6121250" y="1719086"/>
              <a:ext cx="127000" cy="2860879"/>
            </a:xfrm>
            <a:prstGeom prst="leftBracket">
              <a:avLst>
                <a:gd name="adj" fmla="val 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 name="テキスト ボックス 58"/>
            <p:cNvSpPr txBox="1">
              <a:spLocks noChangeArrowheads="1"/>
            </p:cNvSpPr>
            <p:nvPr/>
          </p:nvSpPr>
          <p:spPr bwMode="auto">
            <a:xfrm>
              <a:off x="5486131" y="2798688"/>
              <a:ext cx="74150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600">
                  <a:latin typeface="Arial" charset="0"/>
                </a:rPr>
                <a:t>200 ms</a:t>
              </a:r>
            </a:p>
          </p:txBody>
        </p:sp>
        <p:sp>
          <p:nvSpPr>
            <p:cNvPr id="60" name="楕円 21"/>
            <p:cNvSpPr>
              <a:spLocks noChangeArrowheads="1"/>
            </p:cNvSpPr>
            <p:nvPr/>
          </p:nvSpPr>
          <p:spPr bwMode="auto">
            <a:xfrm>
              <a:off x="7666376" y="3265413"/>
              <a:ext cx="63637"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 name="楕円 22"/>
            <p:cNvSpPr>
              <a:spLocks noChangeArrowheads="1"/>
            </p:cNvSpPr>
            <p:nvPr/>
          </p:nvSpPr>
          <p:spPr bwMode="auto">
            <a:xfrm>
              <a:off x="8227988" y="3265413"/>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2" name="楕円 23"/>
            <p:cNvSpPr>
              <a:spLocks noChangeArrowheads="1"/>
            </p:cNvSpPr>
            <p:nvPr/>
          </p:nvSpPr>
          <p:spPr bwMode="auto">
            <a:xfrm>
              <a:off x="8419157" y="3265413"/>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 name="楕円 24"/>
            <p:cNvSpPr>
              <a:spLocks noChangeArrowheads="1"/>
            </p:cNvSpPr>
            <p:nvPr/>
          </p:nvSpPr>
          <p:spPr bwMode="auto">
            <a:xfrm>
              <a:off x="8609857" y="3265413"/>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cxnSp>
          <p:nvCxnSpPr>
            <p:cNvPr id="64" name="オートシェイプ 26"/>
            <p:cNvCxnSpPr>
              <a:cxnSpLocks noChangeShapeType="1"/>
            </p:cNvCxnSpPr>
            <p:nvPr/>
          </p:nvCxnSpPr>
          <p:spPr bwMode="auto">
            <a:xfrm flipV="1">
              <a:off x="8395430" y="3625776"/>
              <a:ext cx="62253" cy="2873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テキスト ボックス 64"/>
            <p:cNvSpPr txBox="1">
              <a:spLocks noChangeArrowheads="1"/>
            </p:cNvSpPr>
            <p:nvPr/>
          </p:nvSpPr>
          <p:spPr bwMode="auto">
            <a:xfrm>
              <a:off x="7790882" y="3844852"/>
              <a:ext cx="975300"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600" dirty="0" smtClean="0">
                  <a:latin typeface="Arial" charset="0"/>
                </a:rPr>
                <a:t>1</a:t>
              </a:r>
              <a:r>
                <a:rPr lang="ja-JP" altLang="en-US" sz="1600" dirty="0" smtClean="0">
                  <a:latin typeface="Arial" charset="0"/>
                </a:rPr>
                <a:t>バンチ</a:t>
              </a:r>
              <a:endParaRPr lang="ja-JP" altLang="en-US" sz="1600" dirty="0">
                <a:latin typeface="Arial" charset="0"/>
              </a:endParaRPr>
            </a:p>
          </p:txBody>
        </p:sp>
        <p:sp>
          <p:nvSpPr>
            <p:cNvPr id="66" name="オートシェイプ 30"/>
            <p:cNvSpPr>
              <a:spLocks/>
            </p:cNvSpPr>
            <p:nvPr/>
          </p:nvSpPr>
          <p:spPr bwMode="auto">
            <a:xfrm rot="16200000">
              <a:off x="5220768" y="3149794"/>
              <a:ext cx="71437" cy="1004351"/>
            </a:xfrm>
            <a:prstGeom prst="leftBracket">
              <a:avLst>
                <a:gd name="adj" fmla="val 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cxnSp>
          <p:nvCxnSpPr>
            <p:cNvPr id="67" name="オートシェイプ 31"/>
            <p:cNvCxnSpPr>
              <a:cxnSpLocks noChangeShapeType="1"/>
            </p:cNvCxnSpPr>
            <p:nvPr/>
          </p:nvCxnSpPr>
          <p:spPr bwMode="auto">
            <a:xfrm flipH="1" flipV="1">
              <a:off x="5008857" y="3687688"/>
              <a:ext cx="59486" cy="2873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テキスト ボックス 32"/>
            <p:cNvSpPr txBox="1">
              <a:spLocks noChangeArrowheads="1"/>
            </p:cNvSpPr>
            <p:nvPr/>
          </p:nvSpPr>
          <p:spPr bwMode="auto">
            <a:xfrm>
              <a:off x="4692056" y="3835327"/>
              <a:ext cx="2430501"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en-US" altLang="ja-JP" sz="1600" dirty="0" smtClean="0">
                  <a:latin typeface="Arial" charset="0"/>
                </a:rPr>
                <a:t>1</a:t>
              </a:r>
              <a:r>
                <a:rPr lang="ja-JP" altLang="en-US" sz="1600" dirty="0" smtClean="0">
                  <a:latin typeface="Arial" charset="0"/>
                </a:rPr>
                <a:t>トレイン</a:t>
              </a:r>
              <a:r>
                <a:rPr lang="en-US" altLang="ja-JP" sz="1600" dirty="0" smtClean="0">
                  <a:latin typeface="Arial" charset="0"/>
                </a:rPr>
                <a:t> </a:t>
              </a:r>
              <a:r>
                <a:rPr lang="en-US" altLang="ja-JP" sz="1600" dirty="0">
                  <a:latin typeface="Arial" charset="0"/>
                </a:rPr>
                <a:t>=</a:t>
              </a:r>
              <a:r>
                <a:rPr lang="en-US" altLang="ja-JP" sz="1600" dirty="0" smtClean="0">
                  <a:latin typeface="Arial" charset="0"/>
                </a:rPr>
                <a:t>1312</a:t>
              </a:r>
              <a:r>
                <a:rPr lang="ja-JP" altLang="en-US" sz="1600" dirty="0" smtClean="0">
                  <a:latin typeface="Arial" charset="0"/>
                </a:rPr>
                <a:t>バンチ</a:t>
              </a:r>
              <a:endParaRPr lang="ja-JP" altLang="en-US" sz="1600" dirty="0">
                <a:latin typeface="Arial" charset="0"/>
              </a:endParaRPr>
            </a:p>
          </p:txBody>
        </p:sp>
        <p:sp>
          <p:nvSpPr>
            <p:cNvPr id="69" name="オートシェイプ 18"/>
            <p:cNvSpPr>
              <a:spLocks/>
            </p:cNvSpPr>
            <p:nvPr/>
          </p:nvSpPr>
          <p:spPr bwMode="auto">
            <a:xfrm rot="5400000" flipV="1">
              <a:off x="8125723" y="2668023"/>
              <a:ext cx="117475" cy="972533"/>
            </a:xfrm>
            <a:prstGeom prst="leftBracket">
              <a:avLst>
                <a:gd name="adj" fmla="val 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0" name="テキスト ボックス 20"/>
            <p:cNvSpPr txBox="1">
              <a:spLocks noChangeArrowheads="1"/>
            </p:cNvSpPr>
            <p:nvPr/>
          </p:nvSpPr>
          <p:spPr bwMode="auto">
            <a:xfrm>
              <a:off x="7807483" y="2808213"/>
              <a:ext cx="701386"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1600">
                  <a:latin typeface="Arial" charset="0"/>
                </a:rPr>
                <a:t>970 μs</a:t>
              </a:r>
            </a:p>
          </p:txBody>
        </p:sp>
        <p:sp>
          <p:nvSpPr>
            <p:cNvPr id="71" name="四角形 56"/>
            <p:cNvSpPr>
              <a:spLocks noChangeArrowheads="1"/>
            </p:cNvSpPr>
            <p:nvPr/>
          </p:nvSpPr>
          <p:spPr bwMode="auto">
            <a:xfrm>
              <a:off x="6198261" y="2555801"/>
              <a:ext cx="1292341" cy="369332"/>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dirty="0" smtClean="0"/>
                <a:t>ビーム構造</a:t>
              </a:r>
              <a:endParaRPr lang="en-US" altLang="ja-JP" dirty="0"/>
            </a:p>
          </p:txBody>
        </p:sp>
        <p:sp>
          <p:nvSpPr>
            <p:cNvPr id="72" name="テキスト ボックス 71"/>
            <p:cNvSpPr txBox="1"/>
            <p:nvPr/>
          </p:nvSpPr>
          <p:spPr>
            <a:xfrm>
              <a:off x="5670162" y="3502749"/>
              <a:ext cx="2070190" cy="369332"/>
            </a:xfrm>
            <a:prstGeom prst="rect">
              <a:avLst/>
            </a:prstGeom>
            <a:noFill/>
          </p:spPr>
          <p:txBody>
            <a:bodyPr wrap="square" rtlCol="0">
              <a:spAutoFit/>
            </a:bodyPr>
            <a:lstStyle/>
            <a:p>
              <a:pPr algn="ctr"/>
              <a:r>
                <a:rPr kumimoji="1" lang="ja-JP" altLang="en-US" dirty="0" smtClean="0">
                  <a:solidFill>
                    <a:srgbClr val="FF0000"/>
                  </a:solidFill>
                </a:rPr>
                <a:t>ここで読み出し</a:t>
              </a:r>
              <a:endParaRPr kumimoji="1" lang="ja-JP" altLang="en-US" dirty="0">
                <a:solidFill>
                  <a:srgbClr val="FF0000"/>
                </a:solidFill>
              </a:endParaRPr>
            </a:p>
          </p:txBody>
        </p:sp>
        <p:sp>
          <p:nvSpPr>
            <p:cNvPr id="73" name="楕円 11"/>
            <p:cNvSpPr>
              <a:spLocks noChangeArrowheads="1"/>
            </p:cNvSpPr>
            <p:nvPr/>
          </p:nvSpPr>
          <p:spPr bwMode="auto">
            <a:xfrm>
              <a:off x="4935215" y="3254412"/>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 name="楕円 11"/>
            <p:cNvSpPr>
              <a:spLocks noChangeArrowheads="1"/>
            </p:cNvSpPr>
            <p:nvPr/>
          </p:nvSpPr>
          <p:spPr bwMode="auto">
            <a:xfrm>
              <a:off x="5124277" y="3255305"/>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5" name="楕円 22"/>
            <p:cNvSpPr>
              <a:spLocks noChangeArrowheads="1"/>
            </p:cNvSpPr>
            <p:nvPr/>
          </p:nvSpPr>
          <p:spPr bwMode="auto">
            <a:xfrm>
              <a:off x="7838864" y="3258480"/>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6" name="楕円 22"/>
            <p:cNvSpPr>
              <a:spLocks noChangeArrowheads="1"/>
            </p:cNvSpPr>
            <p:nvPr/>
          </p:nvSpPr>
          <p:spPr bwMode="auto">
            <a:xfrm>
              <a:off x="8031020" y="3258480"/>
              <a:ext cx="60870" cy="288925"/>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cxnSp>
          <p:nvCxnSpPr>
            <p:cNvPr id="77" name="直線コネクタ 76"/>
            <p:cNvCxnSpPr/>
            <p:nvPr/>
          </p:nvCxnSpPr>
          <p:spPr>
            <a:xfrm>
              <a:off x="5956504" y="3412069"/>
              <a:ext cx="151347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0474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FPCCD</a:t>
            </a:r>
            <a:r>
              <a:rPr kumimoji="1" lang="ja-JP" altLang="en-US" dirty="0" smtClean="0"/>
              <a:t>崩壊点検出器</a:t>
            </a:r>
            <a:endParaRPr kumimoji="1" lang="ja-JP" altLang="en-US" dirty="0"/>
          </a:p>
        </p:txBody>
      </p:sp>
      <p:sp>
        <p:nvSpPr>
          <p:cNvPr id="6" name="コンテンツ プレースホルダー 5"/>
          <p:cNvSpPr>
            <a:spLocks noGrp="1"/>
          </p:cNvSpPr>
          <p:nvPr>
            <p:ph sz="quarter" idx="1"/>
          </p:nvPr>
        </p:nvSpPr>
        <p:spPr/>
        <p:txBody>
          <a:bodyPr/>
          <a:lstStyle/>
          <a:p>
            <a:r>
              <a:rPr kumimoji="1" lang="en-US" altLang="ja-JP" dirty="0" err="1" smtClean="0">
                <a:solidFill>
                  <a:srgbClr val="FF0000"/>
                </a:solidFill>
              </a:rPr>
              <a:t>FinePixelCCD</a:t>
            </a:r>
            <a:r>
              <a:rPr kumimoji="1" lang="ja-JP" altLang="en-US" dirty="0" smtClean="0"/>
              <a:t>崩壊点検出器</a:t>
            </a:r>
            <a:endParaRPr kumimoji="1" lang="en-US" altLang="ja-JP" dirty="0" smtClean="0"/>
          </a:p>
          <a:p>
            <a:pPr lvl="1"/>
            <a:r>
              <a:rPr lang="ja-JP" altLang="en-US" dirty="0" smtClean="0"/>
              <a:t>ピクセルサイズ </a:t>
            </a:r>
            <a:r>
              <a:rPr lang="en-US" altLang="ja-JP" dirty="0" smtClean="0"/>
              <a:t>: 5 x 5 um</a:t>
            </a:r>
            <a:r>
              <a:rPr lang="en-US" altLang="ja-JP" baseline="30000" dirty="0" smtClean="0"/>
              <a:t>2 </a:t>
            </a:r>
            <a:endParaRPr kumimoji="1" lang="en-US" altLang="ja-JP" dirty="0" smtClean="0"/>
          </a:p>
          <a:p>
            <a:pPr lvl="1"/>
            <a:r>
              <a:rPr kumimoji="1" lang="ja-JP" altLang="en-US" dirty="0" smtClean="0"/>
              <a:t>総ピクセル数 </a:t>
            </a:r>
            <a:r>
              <a:rPr kumimoji="1" lang="en-US" altLang="ja-JP" dirty="0" smtClean="0"/>
              <a:t>: ~10</a:t>
            </a:r>
            <a:r>
              <a:rPr kumimoji="1" lang="en-US" altLang="ja-JP" baseline="30000" dirty="0" smtClean="0"/>
              <a:t>10 </a:t>
            </a:r>
            <a:r>
              <a:rPr kumimoji="1" lang="en-US" altLang="ja-JP" dirty="0" smtClean="0"/>
              <a:t>pixels</a:t>
            </a:r>
          </a:p>
          <a:p>
            <a:pPr lvl="1"/>
            <a:r>
              <a:rPr lang="ja-JP" altLang="en-US" dirty="0" smtClean="0"/>
              <a:t>全空乏型</a:t>
            </a:r>
            <a:endParaRPr lang="en-US" altLang="ja-JP" dirty="0" smtClean="0"/>
          </a:p>
          <a:p>
            <a:pPr lvl="1"/>
            <a:r>
              <a:rPr kumimoji="1" lang="ja-JP" altLang="en-US" dirty="0"/>
              <a:t>トレイン間</a:t>
            </a:r>
            <a:r>
              <a:rPr kumimoji="1" lang="ja-JP" altLang="en-US" dirty="0" smtClean="0"/>
              <a:t>に読み出し</a:t>
            </a:r>
            <a:r>
              <a:rPr kumimoji="1" lang="en-US" altLang="ja-JP" dirty="0" smtClean="0"/>
              <a:t>	</a:t>
            </a:r>
            <a:endParaRPr kumimoji="1" lang="ja-JP" altLang="en-US" dirty="0"/>
          </a:p>
        </p:txBody>
      </p:sp>
      <p:pic>
        <p:nvPicPr>
          <p:cNvPr id="19" name="図 8" descr="prototy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847796"/>
            <a:ext cx="2972619" cy="270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21"/>
          <p:cNvSpPr txBox="1">
            <a:spLocks noChangeArrowheads="1"/>
          </p:cNvSpPr>
          <p:nvPr/>
        </p:nvSpPr>
        <p:spPr bwMode="auto">
          <a:xfrm>
            <a:off x="1423814" y="3573016"/>
            <a:ext cx="1924050" cy="461963"/>
          </a:xfrm>
          <a:prstGeom prst="rect">
            <a:avLst/>
          </a:prstGeom>
          <a:solidFill>
            <a:schemeClr val="bg1"/>
          </a:solidFill>
          <a:ln w="22225">
            <a:solidFill>
              <a:schemeClr val="tx1"/>
            </a:solidFill>
          </a:ln>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2400" dirty="0"/>
              <a:t>FPCCD</a:t>
            </a:r>
            <a:r>
              <a:rPr lang="ja-JP" altLang="en-US" sz="2400" dirty="0"/>
              <a:t>試作器</a:t>
            </a:r>
          </a:p>
        </p:txBody>
      </p:sp>
      <p:sp>
        <p:nvSpPr>
          <p:cNvPr id="29" name="日付プレースホルダー 2"/>
          <p:cNvSpPr>
            <a:spLocks noGrp="1"/>
          </p:cNvSpPr>
          <p:nvPr>
            <p:ph type="dt" sz="half" idx="10"/>
          </p:nvPr>
        </p:nvSpPr>
        <p:spPr>
          <a:xfrm>
            <a:off x="6096000" y="6488592"/>
            <a:ext cx="2667000" cy="365125"/>
          </a:xfrm>
        </p:spPr>
        <p:txBody>
          <a:bodyPr/>
          <a:lstStyle/>
          <a:p>
            <a:r>
              <a:rPr kumimoji="1" lang="en-US" altLang="ja-JP" smtClean="0"/>
              <a:t>2011/9/16</a:t>
            </a:r>
            <a:endParaRPr kumimoji="1" lang="ja-JP" altLang="en-US"/>
          </a:p>
        </p:txBody>
      </p:sp>
      <p:sp>
        <p:nvSpPr>
          <p:cNvPr id="30" name="フッター プレースホルダー 3"/>
          <p:cNvSpPr>
            <a:spLocks noGrp="1"/>
          </p:cNvSpPr>
          <p:nvPr>
            <p:ph type="ftr" sz="quarter" idx="11"/>
          </p:nvPr>
        </p:nvSpPr>
        <p:spPr>
          <a:xfrm>
            <a:off x="609600" y="6488398"/>
            <a:ext cx="5421083" cy="365125"/>
          </a:xfrm>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31" name="スライド番号プレースホルダー 30"/>
          <p:cNvSpPr>
            <a:spLocks noGrp="1"/>
          </p:cNvSpPr>
          <p:nvPr>
            <p:ph type="sldNum" sz="quarter" idx="12"/>
          </p:nvPr>
        </p:nvSpPr>
        <p:spPr/>
        <p:txBody>
          <a:bodyPr/>
          <a:lstStyle/>
          <a:p>
            <a:fld id="{7D9210D9-BD3C-41C6-A8CC-434A797B901C}" type="slidenum">
              <a:rPr kumimoji="1" lang="ja-JP" altLang="en-US" smtClean="0"/>
              <a:pPr/>
              <a:t>7</a:t>
            </a:fld>
            <a:endParaRPr kumimoji="1" lang="ja-JP" altLang="en-US" dirty="0"/>
          </a:p>
        </p:txBody>
      </p:sp>
      <p:pic>
        <p:nvPicPr>
          <p:cNvPr id="21" name="Picture 3" descr="C:\Users\kamai\Pictures\ILD_all_110826_small.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val="0"/>
              </a:ext>
            </a:extLst>
          </a:blip>
          <a:srcRect l="15175" b="15392"/>
          <a:stretch/>
        </p:blipFill>
        <p:spPr bwMode="auto">
          <a:xfrm>
            <a:off x="5759012" y="4013794"/>
            <a:ext cx="2936443" cy="23749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0"/>
          <p:cNvPicPr>
            <a:picLocks noChangeAspect="1" noChangeArrowheads="1"/>
          </p:cNvPicPr>
          <p:nvPr/>
        </p:nvPicPr>
        <p:blipFill rotWithShape="1">
          <a:blip r:embed="rId5">
            <a:extLst>
              <a:ext uri="{28A0092B-C50C-407E-A947-70E740481C1C}">
                <a14:useLocalDpi xmlns:a14="http://schemas.microsoft.com/office/drawing/2010/main" val="0"/>
              </a:ext>
            </a:extLst>
          </a:blip>
          <a:srcRect l="18668" t="6618" r="9035" b="8569"/>
          <a:stretch/>
        </p:blipFill>
        <p:spPr bwMode="auto">
          <a:xfrm>
            <a:off x="5401860" y="1173555"/>
            <a:ext cx="3475004" cy="2354561"/>
          </a:xfrm>
          <a:prstGeom prst="rect">
            <a:avLst/>
          </a:prstGeom>
          <a:solidFill>
            <a:schemeClr val="bg1"/>
          </a:solidFill>
          <a:ln>
            <a:noFill/>
          </a:ln>
        </p:spPr>
      </p:pic>
      <p:sp>
        <p:nvSpPr>
          <p:cNvPr id="23" name="Rectangle 256"/>
          <p:cNvSpPr>
            <a:spLocks noChangeArrowheads="1"/>
          </p:cNvSpPr>
          <p:nvPr/>
        </p:nvSpPr>
        <p:spPr bwMode="auto">
          <a:xfrm>
            <a:off x="5315201" y="1083256"/>
            <a:ext cx="3647301" cy="249756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4" name="Rectangle 233"/>
          <p:cNvSpPr>
            <a:spLocks noChangeArrowheads="1"/>
          </p:cNvSpPr>
          <p:nvPr/>
        </p:nvSpPr>
        <p:spPr bwMode="auto">
          <a:xfrm>
            <a:off x="5734764" y="908720"/>
            <a:ext cx="2783778" cy="461665"/>
          </a:xfrm>
          <a:prstGeom prst="rect">
            <a:avLst/>
          </a:prstGeom>
          <a:solidFill>
            <a:schemeClr val="bg1"/>
          </a:solidFill>
          <a:ln w="19050">
            <a:solidFill>
              <a:srgbClr val="FF0000"/>
            </a:solidFill>
            <a:miter lim="800000"/>
            <a:headEnd/>
            <a:tailEnd/>
          </a:ln>
        </p:spPr>
        <p:txBody>
          <a:bodyPr>
            <a:spAutoFit/>
          </a:bodyPr>
          <a:lstStyle/>
          <a:p>
            <a:pPr algn="ctr"/>
            <a:r>
              <a:rPr lang="en-US" altLang="ja-JP" sz="2400" dirty="0" smtClean="0"/>
              <a:t>3</a:t>
            </a:r>
            <a:r>
              <a:rPr lang="ja-JP" altLang="en-US" sz="2400" dirty="0" smtClean="0"/>
              <a:t>ダブレット構造</a:t>
            </a:r>
            <a:endParaRPr lang="ja-JP" altLang="en-US" sz="2400" dirty="0"/>
          </a:p>
        </p:txBody>
      </p:sp>
      <p:sp>
        <p:nvSpPr>
          <p:cNvPr id="25" name="Rectangle 17"/>
          <p:cNvSpPr>
            <a:spLocks noChangeArrowheads="1"/>
          </p:cNvSpPr>
          <p:nvPr/>
        </p:nvSpPr>
        <p:spPr bwMode="auto">
          <a:xfrm>
            <a:off x="6276906" y="6002238"/>
            <a:ext cx="1585627" cy="492443"/>
          </a:xfrm>
          <a:prstGeom prst="rect">
            <a:avLst/>
          </a:prstGeom>
          <a:solidFill>
            <a:schemeClr val="bg1"/>
          </a:solidFill>
          <a:ln w="25400">
            <a:solidFill>
              <a:srgbClr val="0600FF"/>
            </a:solidFill>
            <a:miter lim="800000"/>
            <a:headEnd/>
            <a:tailEnd/>
          </a:ln>
        </p:spPr>
        <p:txBody>
          <a:bodyPr wrap="none">
            <a:spAutoFit/>
          </a:bodyPr>
          <a:lstStyle/>
          <a:p>
            <a:pPr algn="ctr"/>
            <a:r>
              <a:rPr lang="en-US" altLang="ja-JP" sz="2600" dirty="0" smtClean="0"/>
              <a:t>ILC</a:t>
            </a:r>
            <a:r>
              <a:rPr lang="ja-JP" altLang="en-US" sz="2600" dirty="0" smtClean="0"/>
              <a:t>測定器</a:t>
            </a:r>
            <a:endParaRPr lang="en-US" altLang="ja-JP" sz="2600" dirty="0"/>
          </a:p>
        </p:txBody>
      </p:sp>
      <p:cxnSp>
        <p:nvCxnSpPr>
          <p:cNvPr id="26" name="AutoShape 18"/>
          <p:cNvCxnSpPr>
            <a:cxnSpLocks noChangeShapeType="1"/>
            <a:endCxn id="27" idx="0"/>
          </p:cNvCxnSpPr>
          <p:nvPr/>
        </p:nvCxnSpPr>
        <p:spPr bwMode="auto">
          <a:xfrm>
            <a:off x="5330734" y="3582194"/>
            <a:ext cx="1748723" cy="1451232"/>
          </a:xfrm>
          <a:prstGeom prst="straightConnector1">
            <a:avLst/>
          </a:prstGeom>
          <a:noFill/>
          <a:ln w="25400">
            <a:solidFill>
              <a:srgbClr val="FF0000"/>
            </a:solidFill>
            <a:round/>
            <a:headEnd/>
            <a:tailEnd/>
          </a:ln>
          <a:extLst>
            <a:ext uri="{909E8E84-426E-40DD-AFC4-6F175D3DCCD1}">
              <a14:hiddenFill xmlns:a14="http://schemas.microsoft.com/office/drawing/2010/main">
                <a:noFill/>
              </a14:hiddenFill>
            </a:ext>
          </a:extLst>
        </p:spPr>
      </p:cxnSp>
      <p:sp>
        <p:nvSpPr>
          <p:cNvPr id="27" name="AutoShape 20"/>
          <p:cNvSpPr>
            <a:spLocks noChangeArrowheads="1"/>
          </p:cNvSpPr>
          <p:nvPr/>
        </p:nvSpPr>
        <p:spPr bwMode="auto">
          <a:xfrm rot="5400000" flipH="1" flipV="1">
            <a:off x="7089165" y="4991011"/>
            <a:ext cx="65415" cy="84831"/>
          </a:xfrm>
          <a:prstGeom prst="parallelogram">
            <a:avLst>
              <a:gd name="adj" fmla="val 0"/>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endParaRPr lang="ja-JP" altLang="en-US"/>
          </a:p>
        </p:txBody>
      </p:sp>
      <p:cxnSp>
        <p:nvCxnSpPr>
          <p:cNvPr id="28" name="AutoShape 18"/>
          <p:cNvCxnSpPr>
            <a:cxnSpLocks noChangeShapeType="1"/>
            <a:endCxn id="27" idx="3"/>
          </p:cNvCxnSpPr>
          <p:nvPr/>
        </p:nvCxnSpPr>
        <p:spPr bwMode="auto">
          <a:xfrm flipH="1">
            <a:off x="7164288" y="3582194"/>
            <a:ext cx="1782681" cy="1451232"/>
          </a:xfrm>
          <a:prstGeom prst="straightConnector1">
            <a:avLst/>
          </a:prstGeom>
          <a:noFill/>
          <a:ln w="25400">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96918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552210" y="2247255"/>
            <a:ext cx="3591790" cy="461665"/>
          </a:xfrm>
          <a:prstGeom prst="rect">
            <a:avLst/>
          </a:prstGeom>
          <a:solidFill>
            <a:schemeClr val="bg1"/>
          </a:solidFill>
        </p:spPr>
        <p:txBody>
          <a:bodyPr wrap="square">
            <a:spAutoFit/>
          </a:bodyPr>
          <a:lstStyle/>
          <a:p>
            <a:r>
              <a:rPr lang="ja-JP" altLang="en-US" sz="2400" dirty="0"/>
              <a:t>ピクセル</a:t>
            </a:r>
            <a:r>
              <a:rPr lang="ja-JP" altLang="en-US" sz="2400" dirty="0" smtClean="0"/>
              <a:t>占有率の低減</a:t>
            </a:r>
            <a:endParaRPr lang="en-US" altLang="ja-JP" sz="2400" dirty="0"/>
          </a:p>
        </p:txBody>
      </p:sp>
      <p:sp>
        <p:nvSpPr>
          <p:cNvPr id="2" name="タイトル 1"/>
          <p:cNvSpPr>
            <a:spLocks noGrp="1"/>
          </p:cNvSpPr>
          <p:nvPr>
            <p:ph type="title"/>
          </p:nvPr>
        </p:nvSpPr>
        <p:spPr/>
        <p:txBody>
          <a:bodyPr/>
          <a:lstStyle/>
          <a:p>
            <a:r>
              <a:rPr kumimoji="1" lang="en-US" altLang="ja-JP" dirty="0" smtClean="0"/>
              <a:t>FPCCD</a:t>
            </a:r>
            <a:r>
              <a:rPr kumimoji="1" lang="ja-JP" altLang="en-US" dirty="0" smtClean="0"/>
              <a:t>崩壊点検出器の利点</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2011/9/16</a:t>
            </a:r>
            <a:endParaRPr kumimoji="1" lang="ja-JP" altLang="en-US"/>
          </a:p>
        </p:txBody>
      </p:sp>
      <p:sp>
        <p:nvSpPr>
          <p:cNvPr id="4" name="フッター プレースホルダー 3"/>
          <p:cNvSpPr>
            <a:spLocks noGrp="1"/>
          </p:cNvSpPr>
          <p:nvPr>
            <p:ph type="ftr" sz="quarter" idx="11"/>
          </p:nvPr>
        </p:nvSpPr>
        <p:spPr/>
        <p:txBody>
          <a:bodyPr/>
          <a:lstStyle/>
          <a:p>
            <a:r>
              <a:rPr kumimoji="1" lang="zh-CN" altLang="en-US" smtClean="0"/>
              <a:t>日本物理学会 </a:t>
            </a:r>
            <a:r>
              <a:rPr kumimoji="1" lang="en-US" altLang="zh-CN" smtClean="0"/>
              <a:t>2011</a:t>
            </a:r>
            <a:r>
              <a:rPr kumimoji="1" lang="zh-CN" altLang="en-US" smtClean="0"/>
              <a:t>年秋季大会 弘前大学</a:t>
            </a:r>
            <a:endParaRPr kumimoji="1" lang="ja-JP" altLang="en-US"/>
          </a:p>
        </p:txBody>
      </p:sp>
      <p:sp>
        <p:nvSpPr>
          <p:cNvPr id="6" name="コンテンツ プレースホルダー 5"/>
          <p:cNvSpPr>
            <a:spLocks noGrp="1"/>
          </p:cNvSpPr>
          <p:nvPr>
            <p:ph sz="quarter" idx="1"/>
          </p:nvPr>
        </p:nvSpPr>
        <p:spPr/>
        <p:txBody>
          <a:bodyPr/>
          <a:lstStyle/>
          <a:p>
            <a:r>
              <a:rPr lang="en-US" altLang="ja-JP" dirty="0" err="1">
                <a:solidFill>
                  <a:srgbClr val="FF0000"/>
                </a:solidFill>
              </a:rPr>
              <a:t>FinePixelCCD</a:t>
            </a:r>
            <a:r>
              <a:rPr lang="ja-JP" altLang="en-US" dirty="0"/>
              <a:t>崩壊点検出器</a:t>
            </a:r>
            <a:endParaRPr lang="en-US" altLang="ja-JP" dirty="0"/>
          </a:p>
          <a:p>
            <a:pPr lvl="1"/>
            <a:r>
              <a:rPr lang="ja-JP" altLang="en-US" dirty="0"/>
              <a:t>ピクセルサイズ </a:t>
            </a:r>
            <a:r>
              <a:rPr lang="en-US" altLang="ja-JP" dirty="0"/>
              <a:t>: 5 x 5 um</a:t>
            </a:r>
            <a:r>
              <a:rPr lang="en-US" altLang="ja-JP" baseline="30000" dirty="0"/>
              <a:t>2 </a:t>
            </a:r>
            <a:endParaRPr lang="en-US" altLang="ja-JP" dirty="0"/>
          </a:p>
          <a:p>
            <a:pPr lvl="1"/>
            <a:r>
              <a:rPr lang="ja-JP" altLang="en-US" dirty="0" smtClean="0"/>
              <a:t>総ピクセル数 </a:t>
            </a:r>
            <a:r>
              <a:rPr lang="en-US" altLang="ja-JP" dirty="0" smtClean="0"/>
              <a:t>: ~10</a:t>
            </a:r>
            <a:r>
              <a:rPr lang="en-US" altLang="ja-JP" baseline="30000" dirty="0" smtClean="0"/>
              <a:t>10 </a:t>
            </a:r>
            <a:r>
              <a:rPr lang="en-US" altLang="ja-JP" dirty="0" smtClean="0"/>
              <a:t>pixels</a:t>
            </a:r>
            <a:endParaRPr lang="en-US" altLang="ja-JP" dirty="0"/>
          </a:p>
          <a:p>
            <a:pPr lvl="1"/>
            <a:r>
              <a:rPr lang="ja-JP" altLang="en-US" dirty="0"/>
              <a:t>全空乏型</a:t>
            </a:r>
            <a:endParaRPr lang="en-US" altLang="ja-JP" dirty="0"/>
          </a:p>
          <a:p>
            <a:pPr lvl="1"/>
            <a:r>
              <a:rPr lang="ja-JP" altLang="en-US" dirty="0"/>
              <a:t>トレイン間に読み出し</a:t>
            </a:r>
            <a:r>
              <a:rPr lang="en-US" altLang="ja-JP" dirty="0"/>
              <a:t>	</a:t>
            </a:r>
            <a:endParaRPr lang="ja-JP" altLang="en-US" dirty="0"/>
          </a:p>
          <a:p>
            <a:endParaRPr kumimoji="1" lang="ja-JP" altLang="en-US" dirty="0"/>
          </a:p>
        </p:txBody>
      </p:sp>
      <p:sp>
        <p:nvSpPr>
          <p:cNvPr id="8" name="右矢印 7"/>
          <p:cNvSpPr/>
          <p:nvPr/>
        </p:nvSpPr>
        <p:spPr>
          <a:xfrm>
            <a:off x="4716016" y="1628800"/>
            <a:ext cx="489988" cy="444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4716016" y="2179996"/>
            <a:ext cx="489988" cy="444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4716016" y="2726256"/>
            <a:ext cx="489988" cy="444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570297" y="1373867"/>
            <a:ext cx="3610215" cy="830997"/>
          </a:xfrm>
          <a:prstGeom prst="rect">
            <a:avLst/>
          </a:prstGeom>
          <a:noFill/>
        </p:spPr>
        <p:txBody>
          <a:bodyPr wrap="square">
            <a:spAutoFit/>
          </a:bodyPr>
          <a:lstStyle/>
          <a:p>
            <a:r>
              <a:rPr lang="ja-JP" altLang="en-US" sz="2400" dirty="0"/>
              <a:t>高い位置分解</a:t>
            </a:r>
            <a:r>
              <a:rPr lang="ja-JP" altLang="en-US" sz="2400" dirty="0" smtClean="0"/>
              <a:t>能</a:t>
            </a:r>
            <a:r>
              <a:rPr lang="ja-JP" altLang="en-US" sz="2400" dirty="0"/>
              <a:t>・</a:t>
            </a:r>
            <a:r>
              <a:rPr lang="ja-JP" altLang="en-US" sz="2400" dirty="0" smtClean="0"/>
              <a:t>インパクトパラメーター分解</a:t>
            </a:r>
            <a:r>
              <a:rPr lang="ja-JP" altLang="en-US" sz="2400" dirty="0"/>
              <a:t>能</a:t>
            </a:r>
            <a:endParaRPr lang="en-US" altLang="ja-JP" sz="2400" dirty="0"/>
          </a:p>
        </p:txBody>
      </p:sp>
      <p:sp>
        <p:nvSpPr>
          <p:cNvPr id="13" name="正方形/長方形 12"/>
          <p:cNvSpPr/>
          <p:nvPr/>
        </p:nvSpPr>
        <p:spPr>
          <a:xfrm>
            <a:off x="5527738" y="2718460"/>
            <a:ext cx="3616262" cy="461665"/>
          </a:xfrm>
          <a:prstGeom prst="rect">
            <a:avLst/>
          </a:prstGeom>
          <a:solidFill>
            <a:schemeClr val="bg1"/>
          </a:solidFill>
        </p:spPr>
        <p:txBody>
          <a:bodyPr wrap="square">
            <a:spAutoFit/>
          </a:bodyPr>
          <a:lstStyle/>
          <a:p>
            <a:r>
              <a:rPr lang="ja-JP" altLang="en-US" sz="2400" dirty="0" smtClean="0"/>
              <a:t>高い</a:t>
            </a:r>
            <a:r>
              <a:rPr lang="en-US" altLang="ja-JP" sz="2400" dirty="0" smtClean="0"/>
              <a:t>2</a:t>
            </a:r>
            <a:r>
              <a:rPr lang="ja-JP" altLang="en-US" sz="2400" dirty="0" smtClean="0"/>
              <a:t>粒子分解能</a:t>
            </a:r>
            <a:endParaRPr lang="en-US" altLang="ja-JP" sz="2400" dirty="0"/>
          </a:p>
        </p:txBody>
      </p:sp>
      <p:sp>
        <p:nvSpPr>
          <p:cNvPr id="14" name="正方形/長方形 13"/>
          <p:cNvSpPr/>
          <p:nvPr/>
        </p:nvSpPr>
        <p:spPr>
          <a:xfrm>
            <a:off x="5527738" y="3205067"/>
            <a:ext cx="3616262" cy="830997"/>
          </a:xfrm>
          <a:prstGeom prst="rect">
            <a:avLst/>
          </a:prstGeom>
          <a:solidFill>
            <a:schemeClr val="bg1"/>
          </a:solidFill>
        </p:spPr>
        <p:txBody>
          <a:bodyPr wrap="square">
            <a:spAutoFit/>
          </a:bodyPr>
          <a:lstStyle/>
          <a:p>
            <a:r>
              <a:rPr lang="ja-JP" altLang="en-US" sz="2400" dirty="0" smtClean="0"/>
              <a:t>ビーム由来の高周波ノイズ</a:t>
            </a:r>
            <a:endParaRPr lang="en-US" altLang="ja-JP" sz="2400" dirty="0" smtClean="0"/>
          </a:p>
          <a:p>
            <a:r>
              <a:rPr lang="ja-JP" altLang="en-US" sz="2400" dirty="0" smtClean="0"/>
              <a:t>の影響を受けない</a:t>
            </a:r>
            <a:endParaRPr lang="en-US" altLang="ja-JP" sz="2400" dirty="0"/>
          </a:p>
        </p:txBody>
      </p:sp>
      <p:sp>
        <p:nvSpPr>
          <p:cNvPr id="15" name="右矢印 14"/>
          <p:cNvSpPr/>
          <p:nvPr/>
        </p:nvSpPr>
        <p:spPr>
          <a:xfrm>
            <a:off x="4716016" y="3261784"/>
            <a:ext cx="489988" cy="444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47650" y="4394672"/>
            <a:ext cx="8648700" cy="2160587"/>
          </a:xfrm>
          <a:prstGeom prst="rect">
            <a:avLst/>
          </a:prstGeom>
          <a:solidFill>
            <a:schemeClr val="bg1"/>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テキスト ボックス 22"/>
          <p:cNvSpPr txBox="1"/>
          <p:nvPr/>
        </p:nvSpPr>
        <p:spPr>
          <a:xfrm>
            <a:off x="402082" y="3861048"/>
            <a:ext cx="5106022" cy="461665"/>
          </a:xfrm>
          <a:prstGeom prst="rect">
            <a:avLst/>
          </a:prstGeom>
          <a:solidFill>
            <a:schemeClr val="bg1"/>
          </a:solidFill>
          <a:ln w="22225">
            <a:solidFill>
              <a:srgbClr val="0033CC"/>
            </a:solidFill>
          </a:ln>
        </p:spPr>
        <p:txBody>
          <a:bodyPr wrap="square" rtlCol="0">
            <a:spAutoFit/>
          </a:bodyPr>
          <a:lstStyle/>
          <a:p>
            <a:pPr algn="ctr"/>
            <a:r>
              <a:rPr lang="ja-JP" altLang="en-US" sz="2400" dirty="0" smtClean="0"/>
              <a:t>クラスター形状による入射方向識別</a:t>
            </a:r>
            <a:endParaRPr lang="en-US" altLang="ja-JP" sz="2400" dirty="0" smtClean="0"/>
          </a:p>
        </p:txBody>
      </p:sp>
      <p:sp>
        <p:nvSpPr>
          <p:cNvPr id="24" name="スライド番号プレースホルダー 23"/>
          <p:cNvSpPr>
            <a:spLocks noGrp="1"/>
          </p:cNvSpPr>
          <p:nvPr>
            <p:ph type="sldNum" sz="quarter" idx="12"/>
          </p:nvPr>
        </p:nvSpPr>
        <p:spPr/>
        <p:txBody>
          <a:bodyPr/>
          <a:lstStyle/>
          <a:p>
            <a:fld id="{7D9210D9-BD3C-41C6-A8CC-434A797B901C}" type="slidenum">
              <a:rPr kumimoji="1" lang="ja-JP" altLang="en-US" smtClean="0"/>
              <a:pPr/>
              <a:t>8</a:t>
            </a:fld>
            <a:endParaRPr kumimoji="1" lang="ja-JP" altLang="en-US" dirty="0"/>
          </a:p>
        </p:txBody>
      </p:sp>
      <p:graphicFrame>
        <p:nvGraphicFramePr>
          <p:cNvPr id="25" name="表 24"/>
          <p:cNvGraphicFramePr>
            <a:graphicFrameLocks noGrp="1"/>
          </p:cNvGraphicFramePr>
          <p:nvPr>
            <p:extLst>
              <p:ext uri="{D42A27DB-BD31-4B8C-83A1-F6EECF244321}">
                <p14:modId xmlns:p14="http://schemas.microsoft.com/office/powerpoint/2010/main" val="3144511493"/>
              </p:ext>
            </p:extLst>
          </p:nvPr>
        </p:nvGraphicFramePr>
        <p:xfrm>
          <a:off x="606424" y="4601047"/>
          <a:ext cx="3098808" cy="1536720"/>
        </p:xfrm>
        <a:graphic>
          <a:graphicData uri="http://schemas.openxmlformats.org/drawingml/2006/table">
            <a:tbl>
              <a:tblPr firstRow="1" bandRow="1">
                <a:tableStyleId>{5C22544A-7EE6-4342-B048-85BDC9FD1C3A}</a:tableStyleId>
              </a:tblPr>
              <a:tblGrid>
                <a:gridCol w="129117"/>
                <a:gridCol w="129117"/>
                <a:gridCol w="129117"/>
                <a:gridCol w="129117"/>
                <a:gridCol w="129117"/>
                <a:gridCol w="129117"/>
                <a:gridCol w="129117"/>
                <a:gridCol w="129117"/>
                <a:gridCol w="129117"/>
                <a:gridCol w="129117"/>
                <a:gridCol w="129117"/>
                <a:gridCol w="129117"/>
                <a:gridCol w="129117"/>
                <a:gridCol w="129117"/>
                <a:gridCol w="129117"/>
                <a:gridCol w="129117"/>
                <a:gridCol w="129117"/>
                <a:gridCol w="129117"/>
                <a:gridCol w="129117"/>
                <a:gridCol w="129117"/>
                <a:gridCol w="129117"/>
                <a:gridCol w="129117"/>
                <a:gridCol w="129117"/>
                <a:gridCol w="129117"/>
              </a:tblGrid>
              <a:tr h="128058">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058">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058">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058">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058">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058">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058">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058">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058">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058">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058">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058">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26" name="直線矢印コネクタ 25"/>
          <p:cNvCxnSpPr/>
          <p:nvPr/>
        </p:nvCxnSpPr>
        <p:spPr>
          <a:xfrm>
            <a:off x="629267" y="6275809"/>
            <a:ext cx="336666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11560" y="6237312"/>
            <a:ext cx="1472547" cy="369332"/>
          </a:xfrm>
          <a:prstGeom prst="rect">
            <a:avLst/>
          </a:prstGeom>
          <a:noFill/>
        </p:spPr>
        <p:txBody>
          <a:bodyPr wrap="square" rtlCol="0">
            <a:spAutoFit/>
          </a:bodyPr>
          <a:lstStyle/>
          <a:p>
            <a:pPr algn="ctr"/>
            <a:r>
              <a:rPr kumimoji="1" lang="ja-JP" altLang="en-US" dirty="0" smtClean="0"/>
              <a:t>ビーム軸</a:t>
            </a:r>
            <a:endParaRPr kumimoji="1" lang="ja-JP" altLang="en-US" dirty="0"/>
          </a:p>
        </p:txBody>
      </p:sp>
      <p:graphicFrame>
        <p:nvGraphicFramePr>
          <p:cNvPr id="28" name="表 27"/>
          <p:cNvGraphicFramePr>
            <a:graphicFrameLocks noGrp="1"/>
          </p:cNvGraphicFramePr>
          <p:nvPr>
            <p:extLst>
              <p:ext uri="{D42A27DB-BD31-4B8C-83A1-F6EECF244321}">
                <p14:modId xmlns:p14="http://schemas.microsoft.com/office/powerpoint/2010/main" val="848544906"/>
              </p:ext>
            </p:extLst>
          </p:nvPr>
        </p:nvGraphicFramePr>
        <p:xfrm>
          <a:off x="4773344" y="4909815"/>
          <a:ext cx="3615080" cy="280966"/>
        </p:xfrm>
        <a:graphic>
          <a:graphicData uri="http://schemas.openxmlformats.org/drawingml/2006/table">
            <a:tbl>
              <a:tblPr firstRow="1" bandRow="1">
                <a:tableStyleId>{5C22544A-7EE6-4342-B048-85BDC9FD1C3A}</a:tableStyleId>
              </a:tblPr>
              <a:tblGrid>
                <a:gridCol w="129110"/>
                <a:gridCol w="129110"/>
                <a:gridCol w="129110"/>
                <a:gridCol w="129110"/>
                <a:gridCol w="129110"/>
                <a:gridCol w="129110"/>
                <a:gridCol w="129110"/>
                <a:gridCol w="129110"/>
                <a:gridCol w="129110"/>
                <a:gridCol w="129110"/>
                <a:gridCol w="129110"/>
                <a:gridCol w="129110"/>
                <a:gridCol w="129110"/>
                <a:gridCol w="129110"/>
                <a:gridCol w="129110"/>
                <a:gridCol w="129110"/>
                <a:gridCol w="129110"/>
                <a:gridCol w="129110"/>
                <a:gridCol w="129110"/>
                <a:gridCol w="129110"/>
                <a:gridCol w="129110"/>
                <a:gridCol w="129110"/>
                <a:gridCol w="129110"/>
                <a:gridCol w="129110"/>
                <a:gridCol w="129110"/>
                <a:gridCol w="129110"/>
                <a:gridCol w="129110"/>
                <a:gridCol w="129110"/>
              </a:tblGrid>
              <a:tr h="280966">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500" baseline="0" dirty="0"/>
                    </a:p>
                  </a:txBody>
                  <a:tcPr marL="51855" marR="51855" marT="25930" marB="259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29" name="Group 91"/>
          <p:cNvGrpSpPr>
            <a:grpSpLocks/>
          </p:cNvGrpSpPr>
          <p:nvPr/>
        </p:nvGrpSpPr>
        <p:grpSpPr bwMode="auto">
          <a:xfrm>
            <a:off x="6475094" y="4745007"/>
            <a:ext cx="1898650" cy="1708329"/>
            <a:chOff x="3484" y="2094"/>
            <a:chExt cx="1196" cy="735"/>
          </a:xfrm>
        </p:grpSpPr>
        <p:sp>
          <p:nvSpPr>
            <p:cNvPr id="30" name="Arc 46"/>
            <p:cNvSpPr>
              <a:spLocks/>
            </p:cNvSpPr>
            <p:nvPr/>
          </p:nvSpPr>
          <p:spPr bwMode="auto">
            <a:xfrm flipV="1">
              <a:off x="3934" y="2183"/>
              <a:ext cx="151" cy="646"/>
            </a:xfrm>
            <a:custGeom>
              <a:avLst/>
              <a:gdLst>
                <a:gd name="T0" fmla="*/ 0 w 19908"/>
                <a:gd name="T1" fmla="*/ 0 h 21600"/>
                <a:gd name="T2" fmla="*/ 0 w 19908"/>
                <a:gd name="T3" fmla="*/ 0 h 21600"/>
                <a:gd name="T4" fmla="*/ 0 w 19908"/>
                <a:gd name="T5" fmla="*/ 0 h 21600"/>
                <a:gd name="T6" fmla="*/ 0 60000 65536"/>
                <a:gd name="T7" fmla="*/ 0 60000 65536"/>
                <a:gd name="T8" fmla="*/ 0 60000 65536"/>
                <a:gd name="T9" fmla="*/ 0 w 19908"/>
                <a:gd name="T10" fmla="*/ 0 h 21600"/>
                <a:gd name="T11" fmla="*/ 19908 w 19908"/>
                <a:gd name="T12" fmla="*/ 21600 h 21600"/>
              </a:gdLst>
              <a:ahLst/>
              <a:cxnLst>
                <a:cxn ang="T6">
                  <a:pos x="T0" y="T1"/>
                </a:cxn>
                <a:cxn ang="T7">
                  <a:pos x="T2" y="T3"/>
                </a:cxn>
                <a:cxn ang="T8">
                  <a:pos x="T4" y="T5"/>
                </a:cxn>
              </a:cxnLst>
              <a:rect l="T9" t="T10" r="T11" b="T12"/>
              <a:pathLst>
                <a:path w="19908" h="21600" fill="none" extrusionOk="0">
                  <a:moveTo>
                    <a:pt x="-1" y="0"/>
                  </a:moveTo>
                  <a:cubicBezTo>
                    <a:pt x="8691" y="0"/>
                    <a:pt x="16536" y="5209"/>
                    <a:pt x="19908" y="13219"/>
                  </a:cubicBezTo>
                </a:path>
                <a:path w="19908" h="21600" stroke="0" extrusionOk="0">
                  <a:moveTo>
                    <a:pt x="-1" y="0"/>
                  </a:moveTo>
                  <a:cubicBezTo>
                    <a:pt x="8691" y="0"/>
                    <a:pt x="16536" y="5209"/>
                    <a:pt x="19908" y="13219"/>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1" name="Arc 47"/>
            <p:cNvSpPr>
              <a:spLocks/>
            </p:cNvSpPr>
            <p:nvPr/>
          </p:nvSpPr>
          <p:spPr bwMode="auto">
            <a:xfrm flipH="1" flipV="1">
              <a:off x="3784" y="2183"/>
              <a:ext cx="151" cy="646"/>
            </a:xfrm>
            <a:custGeom>
              <a:avLst/>
              <a:gdLst>
                <a:gd name="T0" fmla="*/ 0 w 19756"/>
                <a:gd name="T1" fmla="*/ 0 h 21600"/>
                <a:gd name="T2" fmla="*/ 0 w 19756"/>
                <a:gd name="T3" fmla="*/ 0 h 21600"/>
                <a:gd name="T4" fmla="*/ 0 w 19756"/>
                <a:gd name="T5" fmla="*/ 0 h 21600"/>
                <a:gd name="T6" fmla="*/ 0 60000 65536"/>
                <a:gd name="T7" fmla="*/ 0 60000 65536"/>
                <a:gd name="T8" fmla="*/ 0 60000 65536"/>
                <a:gd name="T9" fmla="*/ 0 w 19756"/>
                <a:gd name="T10" fmla="*/ 0 h 21600"/>
                <a:gd name="T11" fmla="*/ 19756 w 19756"/>
                <a:gd name="T12" fmla="*/ 21600 h 21600"/>
              </a:gdLst>
              <a:ahLst/>
              <a:cxnLst>
                <a:cxn ang="T6">
                  <a:pos x="T0" y="T1"/>
                </a:cxn>
                <a:cxn ang="T7">
                  <a:pos x="T2" y="T3"/>
                </a:cxn>
                <a:cxn ang="T8">
                  <a:pos x="T4" y="T5"/>
                </a:cxn>
              </a:cxnLst>
              <a:rect l="T9" t="T10" r="T11" b="T12"/>
              <a:pathLst>
                <a:path w="19756" h="21600" fill="none" extrusionOk="0">
                  <a:moveTo>
                    <a:pt x="-1" y="0"/>
                  </a:moveTo>
                  <a:cubicBezTo>
                    <a:pt x="8552" y="0"/>
                    <a:pt x="16300" y="5046"/>
                    <a:pt x="19757" y="12869"/>
                  </a:cubicBezTo>
                </a:path>
                <a:path w="19756" h="21600" stroke="0" extrusionOk="0">
                  <a:moveTo>
                    <a:pt x="-1" y="0"/>
                  </a:moveTo>
                  <a:cubicBezTo>
                    <a:pt x="8552" y="0"/>
                    <a:pt x="16300" y="5046"/>
                    <a:pt x="19757" y="12869"/>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2" name="Arc 50"/>
            <p:cNvSpPr>
              <a:spLocks/>
            </p:cNvSpPr>
            <p:nvPr/>
          </p:nvSpPr>
          <p:spPr bwMode="auto">
            <a:xfrm>
              <a:off x="3634" y="2113"/>
              <a:ext cx="151" cy="578"/>
            </a:xfrm>
            <a:custGeom>
              <a:avLst/>
              <a:gdLst>
                <a:gd name="T0" fmla="*/ 0 w 19908"/>
                <a:gd name="T1" fmla="*/ 0 h 21600"/>
                <a:gd name="T2" fmla="*/ 0 w 19908"/>
                <a:gd name="T3" fmla="*/ 0 h 21600"/>
                <a:gd name="T4" fmla="*/ 0 w 19908"/>
                <a:gd name="T5" fmla="*/ 0 h 21600"/>
                <a:gd name="T6" fmla="*/ 0 60000 65536"/>
                <a:gd name="T7" fmla="*/ 0 60000 65536"/>
                <a:gd name="T8" fmla="*/ 0 60000 65536"/>
                <a:gd name="T9" fmla="*/ 0 w 19908"/>
                <a:gd name="T10" fmla="*/ 0 h 21600"/>
                <a:gd name="T11" fmla="*/ 19908 w 19908"/>
                <a:gd name="T12" fmla="*/ 21600 h 21600"/>
              </a:gdLst>
              <a:ahLst/>
              <a:cxnLst>
                <a:cxn ang="T6">
                  <a:pos x="T0" y="T1"/>
                </a:cxn>
                <a:cxn ang="T7">
                  <a:pos x="T2" y="T3"/>
                </a:cxn>
                <a:cxn ang="T8">
                  <a:pos x="T4" y="T5"/>
                </a:cxn>
              </a:cxnLst>
              <a:rect l="T9" t="T10" r="T11" b="T12"/>
              <a:pathLst>
                <a:path w="19908" h="21600" fill="none" extrusionOk="0">
                  <a:moveTo>
                    <a:pt x="-1" y="0"/>
                  </a:moveTo>
                  <a:cubicBezTo>
                    <a:pt x="8691" y="0"/>
                    <a:pt x="16536" y="5209"/>
                    <a:pt x="19908" y="13219"/>
                  </a:cubicBezTo>
                </a:path>
                <a:path w="19908" h="21600" stroke="0" extrusionOk="0">
                  <a:moveTo>
                    <a:pt x="-1" y="0"/>
                  </a:moveTo>
                  <a:cubicBezTo>
                    <a:pt x="8691" y="0"/>
                    <a:pt x="16536" y="5209"/>
                    <a:pt x="19908" y="13219"/>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3" name="Arc 51"/>
            <p:cNvSpPr>
              <a:spLocks/>
            </p:cNvSpPr>
            <p:nvPr/>
          </p:nvSpPr>
          <p:spPr bwMode="auto">
            <a:xfrm flipH="1">
              <a:off x="3484" y="2112"/>
              <a:ext cx="150" cy="578"/>
            </a:xfrm>
            <a:custGeom>
              <a:avLst/>
              <a:gdLst>
                <a:gd name="T0" fmla="*/ 0 w 19756"/>
                <a:gd name="T1" fmla="*/ 0 h 21600"/>
                <a:gd name="T2" fmla="*/ 0 w 19756"/>
                <a:gd name="T3" fmla="*/ 0 h 21600"/>
                <a:gd name="T4" fmla="*/ 0 w 19756"/>
                <a:gd name="T5" fmla="*/ 0 h 21600"/>
                <a:gd name="T6" fmla="*/ 0 60000 65536"/>
                <a:gd name="T7" fmla="*/ 0 60000 65536"/>
                <a:gd name="T8" fmla="*/ 0 60000 65536"/>
                <a:gd name="T9" fmla="*/ 0 w 19756"/>
                <a:gd name="T10" fmla="*/ 0 h 21600"/>
                <a:gd name="T11" fmla="*/ 19756 w 19756"/>
                <a:gd name="T12" fmla="*/ 21600 h 21600"/>
              </a:gdLst>
              <a:ahLst/>
              <a:cxnLst>
                <a:cxn ang="T6">
                  <a:pos x="T0" y="T1"/>
                </a:cxn>
                <a:cxn ang="T7">
                  <a:pos x="T2" y="T3"/>
                </a:cxn>
                <a:cxn ang="T8">
                  <a:pos x="T4" y="T5"/>
                </a:cxn>
              </a:cxnLst>
              <a:rect l="T9" t="T10" r="T11" b="T12"/>
              <a:pathLst>
                <a:path w="19756" h="21600" fill="none" extrusionOk="0">
                  <a:moveTo>
                    <a:pt x="-1" y="0"/>
                  </a:moveTo>
                  <a:cubicBezTo>
                    <a:pt x="8552" y="0"/>
                    <a:pt x="16300" y="5046"/>
                    <a:pt x="19757" y="12869"/>
                  </a:cubicBezTo>
                </a:path>
                <a:path w="19756" h="21600" stroke="0" extrusionOk="0">
                  <a:moveTo>
                    <a:pt x="-1" y="0"/>
                  </a:moveTo>
                  <a:cubicBezTo>
                    <a:pt x="8552" y="0"/>
                    <a:pt x="16300" y="5046"/>
                    <a:pt x="19757" y="12869"/>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4" name="Arc 52"/>
            <p:cNvSpPr>
              <a:spLocks/>
            </p:cNvSpPr>
            <p:nvPr/>
          </p:nvSpPr>
          <p:spPr bwMode="auto">
            <a:xfrm flipV="1">
              <a:off x="4529" y="2166"/>
              <a:ext cx="151" cy="647"/>
            </a:xfrm>
            <a:custGeom>
              <a:avLst/>
              <a:gdLst>
                <a:gd name="T0" fmla="*/ 0 w 19908"/>
                <a:gd name="T1" fmla="*/ 0 h 21600"/>
                <a:gd name="T2" fmla="*/ 0 w 19908"/>
                <a:gd name="T3" fmla="*/ 0 h 21600"/>
                <a:gd name="T4" fmla="*/ 0 w 19908"/>
                <a:gd name="T5" fmla="*/ 0 h 21600"/>
                <a:gd name="T6" fmla="*/ 0 60000 65536"/>
                <a:gd name="T7" fmla="*/ 0 60000 65536"/>
                <a:gd name="T8" fmla="*/ 0 60000 65536"/>
                <a:gd name="T9" fmla="*/ 0 w 19908"/>
                <a:gd name="T10" fmla="*/ 0 h 21600"/>
                <a:gd name="T11" fmla="*/ 19908 w 19908"/>
                <a:gd name="T12" fmla="*/ 21600 h 21600"/>
              </a:gdLst>
              <a:ahLst/>
              <a:cxnLst>
                <a:cxn ang="T6">
                  <a:pos x="T0" y="T1"/>
                </a:cxn>
                <a:cxn ang="T7">
                  <a:pos x="T2" y="T3"/>
                </a:cxn>
                <a:cxn ang="T8">
                  <a:pos x="T4" y="T5"/>
                </a:cxn>
              </a:cxnLst>
              <a:rect l="T9" t="T10" r="T11" b="T12"/>
              <a:pathLst>
                <a:path w="19908" h="21600" fill="none" extrusionOk="0">
                  <a:moveTo>
                    <a:pt x="-1" y="0"/>
                  </a:moveTo>
                  <a:cubicBezTo>
                    <a:pt x="8691" y="0"/>
                    <a:pt x="16536" y="5209"/>
                    <a:pt x="19908" y="13219"/>
                  </a:cubicBezTo>
                </a:path>
                <a:path w="19908" h="21600" stroke="0" extrusionOk="0">
                  <a:moveTo>
                    <a:pt x="-1" y="0"/>
                  </a:moveTo>
                  <a:cubicBezTo>
                    <a:pt x="8691" y="0"/>
                    <a:pt x="16536" y="5209"/>
                    <a:pt x="19908" y="13219"/>
                  </a:cubicBezTo>
                  <a:lnTo>
                    <a:pt x="0" y="21600"/>
                  </a:lnTo>
                  <a:lnTo>
                    <a:pt x="-1" y="0"/>
                  </a:lnTo>
                  <a:close/>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5" name="Arc 53"/>
            <p:cNvSpPr>
              <a:spLocks/>
            </p:cNvSpPr>
            <p:nvPr/>
          </p:nvSpPr>
          <p:spPr bwMode="auto">
            <a:xfrm flipH="1" flipV="1">
              <a:off x="4381" y="2166"/>
              <a:ext cx="150" cy="646"/>
            </a:xfrm>
            <a:custGeom>
              <a:avLst/>
              <a:gdLst>
                <a:gd name="T0" fmla="*/ 0 w 19756"/>
                <a:gd name="T1" fmla="*/ 0 h 21600"/>
                <a:gd name="T2" fmla="*/ 0 w 19756"/>
                <a:gd name="T3" fmla="*/ 0 h 21600"/>
                <a:gd name="T4" fmla="*/ 0 w 19756"/>
                <a:gd name="T5" fmla="*/ 0 h 21600"/>
                <a:gd name="T6" fmla="*/ 0 60000 65536"/>
                <a:gd name="T7" fmla="*/ 0 60000 65536"/>
                <a:gd name="T8" fmla="*/ 0 60000 65536"/>
                <a:gd name="T9" fmla="*/ 0 w 19756"/>
                <a:gd name="T10" fmla="*/ 0 h 21600"/>
                <a:gd name="T11" fmla="*/ 19756 w 19756"/>
                <a:gd name="T12" fmla="*/ 21600 h 21600"/>
              </a:gdLst>
              <a:ahLst/>
              <a:cxnLst>
                <a:cxn ang="T6">
                  <a:pos x="T0" y="T1"/>
                </a:cxn>
                <a:cxn ang="T7">
                  <a:pos x="T2" y="T3"/>
                </a:cxn>
                <a:cxn ang="T8">
                  <a:pos x="T4" y="T5"/>
                </a:cxn>
              </a:cxnLst>
              <a:rect l="T9" t="T10" r="T11" b="T12"/>
              <a:pathLst>
                <a:path w="19756" h="21600" fill="none" extrusionOk="0">
                  <a:moveTo>
                    <a:pt x="-1" y="0"/>
                  </a:moveTo>
                  <a:cubicBezTo>
                    <a:pt x="8552" y="0"/>
                    <a:pt x="16300" y="5046"/>
                    <a:pt x="19757" y="12869"/>
                  </a:cubicBezTo>
                </a:path>
                <a:path w="19756" h="21600" stroke="0" extrusionOk="0">
                  <a:moveTo>
                    <a:pt x="-1" y="0"/>
                  </a:moveTo>
                  <a:cubicBezTo>
                    <a:pt x="8552" y="0"/>
                    <a:pt x="16300" y="5046"/>
                    <a:pt x="19757" y="12869"/>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6" name="Arc 54"/>
            <p:cNvSpPr>
              <a:spLocks/>
            </p:cNvSpPr>
            <p:nvPr/>
          </p:nvSpPr>
          <p:spPr bwMode="auto">
            <a:xfrm>
              <a:off x="4233" y="2094"/>
              <a:ext cx="150" cy="578"/>
            </a:xfrm>
            <a:custGeom>
              <a:avLst/>
              <a:gdLst>
                <a:gd name="T0" fmla="*/ 0 w 19908"/>
                <a:gd name="T1" fmla="*/ 0 h 21600"/>
                <a:gd name="T2" fmla="*/ 0 w 19908"/>
                <a:gd name="T3" fmla="*/ 0 h 21600"/>
                <a:gd name="T4" fmla="*/ 0 w 19908"/>
                <a:gd name="T5" fmla="*/ 0 h 21600"/>
                <a:gd name="T6" fmla="*/ 0 60000 65536"/>
                <a:gd name="T7" fmla="*/ 0 60000 65536"/>
                <a:gd name="T8" fmla="*/ 0 60000 65536"/>
                <a:gd name="T9" fmla="*/ 0 w 19908"/>
                <a:gd name="T10" fmla="*/ 0 h 21600"/>
                <a:gd name="T11" fmla="*/ 19908 w 19908"/>
                <a:gd name="T12" fmla="*/ 21600 h 21600"/>
              </a:gdLst>
              <a:ahLst/>
              <a:cxnLst>
                <a:cxn ang="T6">
                  <a:pos x="T0" y="T1"/>
                </a:cxn>
                <a:cxn ang="T7">
                  <a:pos x="T2" y="T3"/>
                </a:cxn>
                <a:cxn ang="T8">
                  <a:pos x="T4" y="T5"/>
                </a:cxn>
              </a:cxnLst>
              <a:rect l="T9" t="T10" r="T11" b="T12"/>
              <a:pathLst>
                <a:path w="19908" h="21600" fill="none" extrusionOk="0">
                  <a:moveTo>
                    <a:pt x="-1" y="0"/>
                  </a:moveTo>
                  <a:cubicBezTo>
                    <a:pt x="8691" y="0"/>
                    <a:pt x="16536" y="5209"/>
                    <a:pt x="19908" y="13219"/>
                  </a:cubicBezTo>
                </a:path>
                <a:path w="19908" h="21600" stroke="0" extrusionOk="0">
                  <a:moveTo>
                    <a:pt x="-1" y="0"/>
                  </a:moveTo>
                  <a:cubicBezTo>
                    <a:pt x="8691" y="0"/>
                    <a:pt x="16536" y="5209"/>
                    <a:pt x="19908" y="13219"/>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7" name="Arc 55"/>
            <p:cNvSpPr>
              <a:spLocks/>
            </p:cNvSpPr>
            <p:nvPr/>
          </p:nvSpPr>
          <p:spPr bwMode="auto">
            <a:xfrm flipH="1">
              <a:off x="4086" y="2095"/>
              <a:ext cx="150" cy="578"/>
            </a:xfrm>
            <a:custGeom>
              <a:avLst/>
              <a:gdLst>
                <a:gd name="T0" fmla="*/ 0 w 19756"/>
                <a:gd name="T1" fmla="*/ 0 h 21600"/>
                <a:gd name="T2" fmla="*/ 0 w 19756"/>
                <a:gd name="T3" fmla="*/ 0 h 21600"/>
                <a:gd name="T4" fmla="*/ 0 w 19756"/>
                <a:gd name="T5" fmla="*/ 0 h 21600"/>
                <a:gd name="T6" fmla="*/ 0 60000 65536"/>
                <a:gd name="T7" fmla="*/ 0 60000 65536"/>
                <a:gd name="T8" fmla="*/ 0 60000 65536"/>
                <a:gd name="T9" fmla="*/ 0 w 19756"/>
                <a:gd name="T10" fmla="*/ 0 h 21600"/>
                <a:gd name="T11" fmla="*/ 19756 w 19756"/>
                <a:gd name="T12" fmla="*/ 21600 h 21600"/>
              </a:gdLst>
              <a:ahLst/>
              <a:cxnLst>
                <a:cxn ang="T6">
                  <a:pos x="T0" y="T1"/>
                </a:cxn>
                <a:cxn ang="T7">
                  <a:pos x="T2" y="T3"/>
                </a:cxn>
                <a:cxn ang="T8">
                  <a:pos x="T4" y="T5"/>
                </a:cxn>
              </a:cxnLst>
              <a:rect l="T9" t="T10" r="T11" b="T12"/>
              <a:pathLst>
                <a:path w="19756" h="21600" fill="none" extrusionOk="0">
                  <a:moveTo>
                    <a:pt x="-1" y="0"/>
                  </a:moveTo>
                  <a:cubicBezTo>
                    <a:pt x="8552" y="0"/>
                    <a:pt x="16300" y="5046"/>
                    <a:pt x="19757" y="12869"/>
                  </a:cubicBezTo>
                </a:path>
                <a:path w="19756" h="21600" stroke="0" extrusionOk="0">
                  <a:moveTo>
                    <a:pt x="-1" y="0"/>
                  </a:moveTo>
                  <a:cubicBezTo>
                    <a:pt x="8552" y="0"/>
                    <a:pt x="16300" y="5046"/>
                    <a:pt x="19757" y="12869"/>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cxnSp>
        <p:nvCxnSpPr>
          <p:cNvPr id="38" name="AutoShape 24"/>
          <p:cNvCxnSpPr>
            <a:cxnSpLocks noChangeShapeType="1"/>
          </p:cNvCxnSpPr>
          <p:nvPr/>
        </p:nvCxnSpPr>
        <p:spPr bwMode="auto">
          <a:xfrm flipH="1">
            <a:off x="6475045" y="4549775"/>
            <a:ext cx="1308149" cy="1046609"/>
          </a:xfrm>
          <a:prstGeom prst="straightConnector1">
            <a:avLst/>
          </a:prstGeom>
          <a:noFill/>
          <a:ln w="28575">
            <a:solidFill>
              <a:srgbClr val="0000FF"/>
            </a:solidFill>
            <a:round/>
            <a:headEnd type="triangle"/>
            <a:tailEnd type="none" w="med" len="med"/>
          </a:ln>
          <a:extLst>
            <a:ext uri="{909E8E84-426E-40DD-AFC4-6F175D3DCCD1}">
              <a14:hiddenFill xmlns:a14="http://schemas.microsoft.com/office/drawing/2010/main">
                <a:noFill/>
              </a14:hiddenFill>
            </a:ext>
          </a:extLst>
        </p:spPr>
      </p:cxnSp>
      <p:cxnSp>
        <p:nvCxnSpPr>
          <p:cNvPr id="39" name="直線矢印コネクタ 38"/>
          <p:cNvCxnSpPr/>
          <p:nvPr/>
        </p:nvCxnSpPr>
        <p:spPr>
          <a:xfrm>
            <a:off x="4861123" y="5583684"/>
            <a:ext cx="162969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6477227" y="5583287"/>
            <a:ext cx="2042513"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961010" y="5733256"/>
            <a:ext cx="2059262" cy="646331"/>
          </a:xfrm>
          <a:prstGeom prst="rect">
            <a:avLst/>
          </a:prstGeom>
          <a:noFill/>
        </p:spPr>
        <p:txBody>
          <a:bodyPr wrap="square" rtlCol="0">
            <a:spAutoFit/>
          </a:bodyPr>
          <a:lstStyle/>
          <a:p>
            <a:pPr algn="ctr"/>
            <a:r>
              <a:rPr kumimoji="1" lang="ja-JP" altLang="en-US" dirty="0" smtClean="0">
                <a:solidFill>
                  <a:srgbClr val="FF0000"/>
                </a:solidFill>
              </a:rPr>
              <a:t>バックグラウンドは螺旋軌道を描く</a:t>
            </a:r>
            <a:endParaRPr kumimoji="1" lang="ja-JP" altLang="en-US" dirty="0">
              <a:solidFill>
                <a:srgbClr val="FF0000"/>
              </a:solidFill>
            </a:endParaRPr>
          </a:p>
        </p:txBody>
      </p:sp>
      <p:sp>
        <p:nvSpPr>
          <p:cNvPr id="42" name="テキスト ボックス 834"/>
          <p:cNvSpPr txBox="1">
            <a:spLocks noChangeArrowheads="1"/>
          </p:cNvSpPr>
          <p:nvPr/>
        </p:nvSpPr>
        <p:spPr bwMode="auto">
          <a:xfrm>
            <a:off x="2083624" y="5663084"/>
            <a:ext cx="1930337" cy="400110"/>
          </a:xfrm>
          <a:prstGeom prst="rect">
            <a:avLst/>
          </a:prstGeom>
          <a:solidFill>
            <a:schemeClr val="bg1"/>
          </a:solidFill>
          <a:ln w="9525">
            <a:solidFill>
              <a:schemeClr val="tx1"/>
            </a:solidFill>
            <a:miter lim="800000"/>
            <a:headEnd/>
            <a:tailEnd/>
          </a:ln>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2000" dirty="0" smtClean="0"/>
              <a:t>バックグラウンド</a:t>
            </a:r>
            <a:endParaRPr lang="ja-JP" altLang="en-US" sz="2000" dirty="0"/>
          </a:p>
        </p:txBody>
      </p:sp>
      <p:sp>
        <p:nvSpPr>
          <p:cNvPr id="43" name="テキスト ボックス 58"/>
          <p:cNvSpPr txBox="1">
            <a:spLocks noChangeArrowheads="1"/>
          </p:cNvSpPr>
          <p:nvPr/>
        </p:nvSpPr>
        <p:spPr bwMode="auto">
          <a:xfrm>
            <a:off x="713525" y="5545609"/>
            <a:ext cx="1156086" cy="400110"/>
          </a:xfrm>
          <a:prstGeom prst="rect">
            <a:avLst/>
          </a:prstGeom>
          <a:solidFill>
            <a:schemeClr val="bg1"/>
          </a:solidFill>
          <a:ln w="9525">
            <a:solidFill>
              <a:schemeClr val="tx1"/>
            </a:solidFill>
            <a:miter lim="800000"/>
            <a:headEnd/>
            <a:tailEnd/>
          </a:ln>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r>
              <a:rPr lang="ja-JP" altLang="en-US" sz="2000" dirty="0"/>
              <a:t>シグナル</a:t>
            </a:r>
          </a:p>
        </p:txBody>
      </p:sp>
    </p:spTree>
    <p:extLst>
      <p:ext uri="{BB962C8B-B14F-4D97-AF65-F5344CB8AC3E}">
        <p14:creationId xmlns:p14="http://schemas.microsoft.com/office/powerpoint/2010/main" val="78258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デザート">
  <a:themeElements>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デザート">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4556</TotalTime>
  <Words>1519</Words>
  <Application>Microsoft Office PowerPoint</Application>
  <PresentationFormat>画面に合わせる (4:3)</PresentationFormat>
  <Paragraphs>422</Paragraphs>
  <Slides>24</Slides>
  <Notes>0</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デザート</vt:lpstr>
      <vt:lpstr>ILCにおける FPCCD崩壊点検出器についての シミュレーションによる性能評価</vt:lpstr>
      <vt:lpstr>ILC</vt:lpstr>
      <vt:lpstr>ILCの崩壊点検出器</vt:lpstr>
      <vt:lpstr>崩壊点検出器への要求</vt:lpstr>
      <vt:lpstr>崩壊点検出器への要求</vt:lpstr>
      <vt:lpstr>崩壊点検出器への要求</vt:lpstr>
      <vt:lpstr>崩壊点検出器への要求</vt:lpstr>
      <vt:lpstr>FPCCD崩壊点検出器</vt:lpstr>
      <vt:lpstr>FPCCD崩壊点検出器の利点</vt:lpstr>
      <vt:lpstr>FPCCDのためのソフトウェア</vt:lpstr>
      <vt:lpstr>FPCCDデジタイザー</vt:lpstr>
      <vt:lpstr>FPCCDクラスタリング</vt:lpstr>
      <vt:lpstr>シミュレーション結果</vt:lpstr>
      <vt:lpstr>位置分解能</vt:lpstr>
      <vt:lpstr>インパクトパラメーター分解能</vt:lpstr>
      <vt:lpstr>ピクセル占有率</vt:lpstr>
      <vt:lpstr>開発中のソフトウェア</vt:lpstr>
      <vt:lpstr>トラッキングソフトウェア</vt:lpstr>
      <vt:lpstr>トラックファインディング – ベクトルヒット</vt:lpstr>
      <vt:lpstr>トラックファインディング – ベクトルヒット</vt:lpstr>
      <vt:lpstr>トラックファインディング – ベクトルヒット</vt:lpstr>
      <vt:lpstr>トラックファインディング – ベクトルヒット</vt:lpstr>
      <vt:lpstr>トラックファインディング – クラスター形状フィルタ</vt:lpstr>
      <vt:lpstr>まとめと予定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kamai daisuke</dc:creator>
  <cp:lastModifiedBy>kamai daisuke</cp:lastModifiedBy>
  <cp:revision>76</cp:revision>
  <dcterms:created xsi:type="dcterms:W3CDTF">2011-09-09T05:12:57Z</dcterms:created>
  <dcterms:modified xsi:type="dcterms:W3CDTF">2011-09-17T03:08:12Z</dcterms:modified>
</cp:coreProperties>
</file>