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74" r:id="rId3"/>
    <p:sldId id="257" r:id="rId4"/>
    <p:sldId id="281" r:id="rId5"/>
    <p:sldId id="265" r:id="rId6"/>
    <p:sldId id="266" r:id="rId7"/>
    <p:sldId id="280" r:id="rId8"/>
    <p:sldId id="259" r:id="rId9"/>
    <p:sldId id="270" r:id="rId10"/>
    <p:sldId id="258" r:id="rId11"/>
    <p:sldId id="267" r:id="rId12"/>
    <p:sldId id="268" r:id="rId13"/>
    <p:sldId id="261" r:id="rId14"/>
    <p:sldId id="260" r:id="rId15"/>
    <p:sldId id="262" r:id="rId16"/>
    <p:sldId id="263" r:id="rId17"/>
    <p:sldId id="264" r:id="rId18"/>
    <p:sldId id="269" r:id="rId19"/>
    <p:sldId id="271" r:id="rId20"/>
    <p:sldId id="275" r:id="rId21"/>
    <p:sldId id="278" r:id="rId22"/>
    <p:sldId id="276" r:id="rId23"/>
    <p:sldId id="277" r:id="rId24"/>
    <p:sldId id="279" r:id="rId25"/>
    <p:sldId id="272" r:id="rId26"/>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723" autoAdjust="0"/>
  </p:normalViewPr>
  <p:slideViewPr>
    <p:cSldViewPr>
      <p:cViewPr>
        <p:scale>
          <a:sx n="75" d="100"/>
          <a:sy n="75" d="100"/>
        </p:scale>
        <p:origin x="-102" y="-168"/>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9FD79FE-1139-4839-9456-6321C0BCCF12}" type="datetimeFigureOut">
              <a:rPr kumimoji="1" lang="ja-JP" altLang="en-US" smtClean="0"/>
              <a:pPr/>
              <a:t>2012/9/18</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4AB65AA-995B-4E4B-9BFB-DBBC549C73FE}" type="slidenum">
              <a:rPr kumimoji="1" lang="ja-JP" altLang="en-US" smtClean="0"/>
              <a:pPr/>
              <a:t>&lt;#&gt;</a:t>
            </a:fld>
            <a:endParaRPr kumimoji="1" lang="ja-JP" altLang="en-US"/>
          </a:p>
        </p:txBody>
      </p:sp>
    </p:spTree>
    <p:extLst>
      <p:ext uri="{BB962C8B-B14F-4D97-AF65-F5344CB8AC3E}">
        <p14:creationId xmlns:p14="http://schemas.microsoft.com/office/powerpoint/2010/main" xmlns="" val="138683681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ウエハー</a:t>
            </a:r>
            <a:r>
              <a:rPr kumimoji="1" lang="en-US" altLang="ja-JP" dirty="0" smtClean="0"/>
              <a:t>750</a:t>
            </a:r>
            <a:r>
              <a:rPr kumimoji="1" lang="ja-JP" altLang="en-US" dirty="0" smtClean="0"/>
              <a:t>マイクロからどれだけ研磨するかにより、センサー部の厚さが決まる</a:t>
            </a:r>
            <a:endParaRPr kumimoji="1" lang="en-US" altLang="ja-JP" dirty="0" smtClean="0"/>
          </a:p>
          <a:p>
            <a:endParaRPr kumimoji="1" lang="en-US" altLang="ja-JP" dirty="0" smtClean="0"/>
          </a:p>
          <a:p>
            <a:r>
              <a:rPr kumimoji="1" lang="en-US" altLang="ja-JP" dirty="0" smtClean="0"/>
              <a:t>SOI</a:t>
            </a:r>
            <a:r>
              <a:rPr kumimoji="1" lang="ja-JP" altLang="en-US" dirty="0" smtClean="0"/>
              <a:t>検出器・・</a:t>
            </a:r>
            <a:r>
              <a:rPr kumimoji="1" lang="en-US" altLang="ja-JP" dirty="0" smtClean="0"/>
              <a:t>SOI</a:t>
            </a:r>
            <a:r>
              <a:rPr kumimoji="1" lang="ja-JP" altLang="en-US" dirty="0" smtClean="0"/>
              <a:t>基板のサブストレート層をセンサー層として利用</a:t>
            </a:r>
            <a:endParaRPr kumimoji="1" lang="en-US" altLang="ja-JP" dirty="0" smtClean="0"/>
          </a:p>
          <a:p>
            <a:r>
              <a:rPr kumimoji="1" lang="ja-JP" altLang="en-US" dirty="0" smtClean="0"/>
              <a:t>　　　　　　　　　・荷電粒子の入射で生じた電離電荷を電場でドリフトして電極にて回収</a:t>
            </a:r>
            <a:endParaRPr kumimoji="1" lang="ja-JP" altLang="en-US" dirty="0"/>
          </a:p>
        </p:txBody>
      </p:sp>
      <p:sp>
        <p:nvSpPr>
          <p:cNvPr id="4" name="スライド番号プレースホルダー 3"/>
          <p:cNvSpPr>
            <a:spLocks noGrp="1"/>
          </p:cNvSpPr>
          <p:nvPr>
            <p:ph type="sldNum" sz="quarter" idx="10"/>
          </p:nvPr>
        </p:nvSpPr>
        <p:spPr/>
        <p:txBody>
          <a:bodyPr/>
          <a:lstStyle/>
          <a:p>
            <a:fld id="{84AB65AA-995B-4E4B-9BFB-DBBC549C73FE}" type="slidenum">
              <a:rPr kumimoji="1" lang="ja-JP" altLang="en-US" smtClean="0"/>
              <a:pPr/>
              <a:t>3</a:t>
            </a:fld>
            <a:endParaRPr kumimoji="1" lang="ja-JP" altLang="en-US"/>
          </a:p>
        </p:txBody>
      </p:sp>
    </p:spTree>
    <p:extLst>
      <p:ext uri="{BB962C8B-B14F-4D97-AF65-F5344CB8AC3E}">
        <p14:creationId xmlns:p14="http://schemas.microsoft.com/office/powerpoint/2010/main" xmlns="" val="36636784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・適切な</a:t>
            </a:r>
            <a:r>
              <a:rPr kumimoji="1" lang="en-US" altLang="ja-JP" dirty="0" smtClean="0"/>
              <a:t>VTH</a:t>
            </a:r>
            <a:r>
              <a:rPr kumimoji="1" lang="ja-JP" altLang="en-US" dirty="0" smtClean="0"/>
              <a:t>算出方法</a:t>
            </a:r>
            <a:endParaRPr kumimoji="1" lang="en-US" altLang="ja-JP" dirty="0" smtClean="0"/>
          </a:p>
          <a:p>
            <a:endParaRPr kumimoji="1" lang="en-US" altLang="ja-JP" dirty="0" smtClean="0"/>
          </a:p>
          <a:p>
            <a:r>
              <a:rPr kumimoji="1" lang="en-US" altLang="ja-JP" dirty="0" smtClean="0"/>
              <a:t>CSR</a:t>
            </a:r>
            <a:r>
              <a:rPr kumimoji="1" lang="ja-JP" altLang="en-US" dirty="0" smtClean="0"/>
              <a:t>ビット</a:t>
            </a:r>
            <a:r>
              <a:rPr kumimoji="1" lang="en-US" altLang="ja-JP" dirty="0" smtClean="0"/>
              <a:t>15</a:t>
            </a:r>
            <a:r>
              <a:rPr kumimoji="1" lang="ja-JP" altLang="en-US" dirty="0" smtClean="0"/>
              <a:t>段階で調節できる</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84AB65AA-995B-4E4B-9BFB-DBBC549C73FE}" type="slidenum">
              <a:rPr kumimoji="1" lang="ja-JP" altLang="en-US" smtClean="0"/>
              <a:pPr/>
              <a:t>23</a:t>
            </a:fld>
            <a:endParaRPr kumimoji="1" lang="ja-JP" altLang="en-US"/>
          </a:p>
        </p:txBody>
      </p:sp>
    </p:spTree>
    <p:extLst>
      <p:ext uri="{BB962C8B-B14F-4D97-AF65-F5344CB8AC3E}">
        <p14:creationId xmlns:p14="http://schemas.microsoft.com/office/powerpoint/2010/main" xmlns="" val="13106521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ハイブリッド型：１、金属バンプによる位置分解能の制限</a:t>
            </a:r>
            <a:endParaRPr kumimoji="1" lang="en-US" altLang="ja-JP" dirty="0" smtClean="0"/>
          </a:p>
          <a:p>
            <a:r>
              <a:rPr kumimoji="1" lang="en-US" altLang="ja-JP" dirty="0" smtClean="0"/>
              <a:t>	</a:t>
            </a:r>
            <a:r>
              <a:rPr kumimoji="1" lang="ja-JP" altLang="en-US" dirty="0" smtClean="0"/>
              <a:t>２、金属バンプを介してコンタクトを取っているので寄生容量が発生</a:t>
            </a:r>
            <a:r>
              <a:rPr kumimoji="1" lang="en-US" altLang="ja-JP" dirty="0" smtClean="0"/>
              <a:t/>
            </a:r>
            <a:br>
              <a:rPr kumimoji="1" lang="en-US" altLang="ja-JP" dirty="0" smtClean="0"/>
            </a:br>
            <a:r>
              <a:rPr kumimoji="1" lang="en-US" altLang="ja-JP" dirty="0" smtClean="0"/>
              <a:t>	</a:t>
            </a:r>
            <a:r>
              <a:rPr kumimoji="1" lang="ja-JP" altLang="en-US" dirty="0" smtClean="0"/>
              <a:t>３、物質量（センサー・回路基板の厚さが大＋金属バンプ）</a:t>
            </a:r>
            <a:endParaRPr kumimoji="1" lang="ja-JP" altLang="en-US" dirty="0"/>
          </a:p>
        </p:txBody>
      </p:sp>
      <p:sp>
        <p:nvSpPr>
          <p:cNvPr id="4" name="スライド番号プレースホルダー 3"/>
          <p:cNvSpPr>
            <a:spLocks noGrp="1"/>
          </p:cNvSpPr>
          <p:nvPr>
            <p:ph type="sldNum" sz="quarter" idx="10"/>
          </p:nvPr>
        </p:nvSpPr>
        <p:spPr/>
        <p:txBody>
          <a:bodyPr/>
          <a:lstStyle/>
          <a:p>
            <a:fld id="{84AB65AA-995B-4E4B-9BFB-DBBC549C73FE}" type="slidenum">
              <a:rPr kumimoji="1" lang="ja-JP" altLang="en-US" smtClean="0"/>
              <a:pPr/>
              <a:t>5</a:t>
            </a:fld>
            <a:endParaRPr kumimoji="1" lang="ja-JP" altLang="en-US"/>
          </a:p>
        </p:txBody>
      </p:sp>
    </p:spTree>
    <p:extLst>
      <p:ext uri="{BB962C8B-B14F-4D97-AF65-F5344CB8AC3E}">
        <p14:creationId xmlns:p14="http://schemas.microsoft.com/office/powerpoint/2010/main" xmlns="" val="31391573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Bulk CMOS</a:t>
            </a:r>
            <a:r>
              <a:rPr kumimoji="1" lang="ja-JP" altLang="en-US" dirty="0" smtClean="0"/>
              <a:t>と比べ、同じトランジスタ間の距離あたりに流れるリーク電流が減少。</a:t>
            </a:r>
            <a:endParaRPr kumimoji="1" lang="en-US" altLang="ja-JP" dirty="0" smtClean="0"/>
          </a:p>
          <a:p>
            <a:r>
              <a:rPr kumimoji="1" lang="ja-JP" altLang="en-US" dirty="0" smtClean="0"/>
              <a:t>そのため、</a:t>
            </a:r>
            <a:r>
              <a:rPr kumimoji="1" lang="en-US" altLang="ja-JP" dirty="0" smtClean="0"/>
              <a:t>SOI CMOS</a:t>
            </a:r>
            <a:r>
              <a:rPr kumimoji="1" lang="ja-JP" altLang="en-US" dirty="0" smtClean="0"/>
              <a:t>において近づけられる最少距離が短くなる→より多くのトランジスタを搭載できる</a:t>
            </a:r>
            <a:endParaRPr kumimoji="1" lang="en-US" altLang="ja-JP" dirty="0" smtClean="0"/>
          </a:p>
          <a:p>
            <a:endParaRPr kumimoji="1" lang="en-US" altLang="ja-JP" dirty="0" smtClean="0"/>
          </a:p>
          <a:p>
            <a:r>
              <a:rPr kumimoji="1" lang="ja-JP" altLang="en-US" dirty="0" smtClean="0"/>
              <a:t>単発の放射線入射によるダメージ耐性の向上。ただし、長期的な放射線の蓄積には弱い。</a:t>
            </a:r>
            <a:endParaRPr kumimoji="1" lang="ja-JP" altLang="en-US" dirty="0"/>
          </a:p>
        </p:txBody>
      </p:sp>
      <p:sp>
        <p:nvSpPr>
          <p:cNvPr id="4" name="スライド番号プレースホルダー 3"/>
          <p:cNvSpPr>
            <a:spLocks noGrp="1"/>
          </p:cNvSpPr>
          <p:nvPr>
            <p:ph type="sldNum" sz="quarter" idx="10"/>
          </p:nvPr>
        </p:nvSpPr>
        <p:spPr/>
        <p:txBody>
          <a:bodyPr/>
          <a:lstStyle/>
          <a:p>
            <a:fld id="{84AB65AA-995B-4E4B-9BFB-DBBC549C73FE}" type="slidenum">
              <a:rPr kumimoji="1" lang="ja-JP" altLang="en-US" smtClean="0"/>
              <a:pPr/>
              <a:t>6</a:t>
            </a:fld>
            <a:endParaRPr kumimoji="1" lang="ja-JP" altLang="en-US"/>
          </a:p>
        </p:txBody>
      </p:sp>
    </p:spTree>
    <p:extLst>
      <p:ext uri="{BB962C8B-B14F-4D97-AF65-F5344CB8AC3E}">
        <p14:creationId xmlns:p14="http://schemas.microsoft.com/office/powerpoint/2010/main" xmlns="" val="9107351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低い占有率：プロセス（トランジスタ作成）の段階で小さく出来る＋</a:t>
            </a:r>
            <a:r>
              <a:rPr kumimoji="1" lang="en-US" altLang="ja-JP" dirty="0" smtClean="0"/>
              <a:t>SOI</a:t>
            </a:r>
            <a:r>
              <a:rPr kumimoji="1" lang="ja-JP" altLang="en-US" dirty="0" smtClean="0"/>
              <a:t>技術（金属バンプがない）</a:t>
            </a:r>
            <a:endParaRPr kumimoji="1" lang="en-US" altLang="ja-JP" dirty="0" smtClean="0"/>
          </a:p>
          <a:p>
            <a:r>
              <a:rPr kumimoji="1" lang="en-US" altLang="ja-JP" dirty="0" smtClean="0"/>
              <a:t>	</a:t>
            </a:r>
            <a:r>
              <a:rPr kumimoji="1" lang="ja-JP" altLang="en-US" dirty="0" smtClean="0"/>
              <a:t>時間的：これまで、イベントごとに全ピクセルを順々に読み出し→読み出しに時間がかかる</a:t>
            </a:r>
            <a:endParaRPr kumimoji="1" lang="en-US" altLang="ja-JP" dirty="0" smtClean="0"/>
          </a:p>
          <a:p>
            <a:r>
              <a:rPr kumimoji="1" lang="ja-JP" altLang="en-US" dirty="0" smtClean="0"/>
              <a:t>　</a:t>
            </a:r>
            <a:endParaRPr kumimoji="1" lang="en-US" altLang="ja-JP" dirty="0" smtClean="0"/>
          </a:p>
          <a:p>
            <a:r>
              <a:rPr kumimoji="1" lang="ja-JP" altLang="en-US" dirty="0" smtClean="0"/>
              <a:t>高速読み出し：</a:t>
            </a:r>
            <a:r>
              <a:rPr kumimoji="1" lang="en-US" altLang="ja-JP" dirty="0" smtClean="0"/>
              <a:t>Hit</a:t>
            </a:r>
            <a:r>
              <a:rPr kumimoji="1" lang="ja-JP" altLang="en-US" dirty="0" smtClean="0"/>
              <a:t>判定が素早く出来る</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84AB65AA-995B-4E4B-9BFB-DBBC549C73FE}" type="slidenum">
              <a:rPr kumimoji="1" lang="ja-JP" altLang="en-US" smtClean="0"/>
              <a:pPr/>
              <a:t>8</a:t>
            </a:fld>
            <a:endParaRPr kumimoji="1" lang="ja-JP" altLang="en-US"/>
          </a:p>
        </p:txBody>
      </p:sp>
    </p:spTree>
    <p:extLst>
      <p:ext uri="{BB962C8B-B14F-4D97-AF65-F5344CB8AC3E}">
        <p14:creationId xmlns:p14="http://schemas.microsoft.com/office/powerpoint/2010/main" xmlns="" val="35991388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Super</a:t>
            </a:r>
            <a:r>
              <a:rPr kumimoji="1" lang="en-US" altLang="ja-JP" baseline="0" dirty="0" smtClean="0"/>
              <a:t> KEKB</a:t>
            </a:r>
            <a:r>
              <a:rPr kumimoji="1" lang="ja-JP" altLang="en-US" baseline="0" dirty="0" smtClean="0"/>
              <a:t>の画像を入れる</a:t>
            </a:r>
            <a:endParaRPr kumimoji="1" lang="ja-JP" altLang="en-US" dirty="0"/>
          </a:p>
        </p:txBody>
      </p:sp>
      <p:sp>
        <p:nvSpPr>
          <p:cNvPr id="4" name="スライド番号プレースホルダー 3"/>
          <p:cNvSpPr>
            <a:spLocks noGrp="1"/>
          </p:cNvSpPr>
          <p:nvPr>
            <p:ph type="sldNum" sz="quarter" idx="10"/>
          </p:nvPr>
        </p:nvSpPr>
        <p:spPr/>
        <p:txBody>
          <a:bodyPr/>
          <a:lstStyle/>
          <a:p>
            <a:fld id="{84AB65AA-995B-4E4B-9BFB-DBBC549C73FE}" type="slidenum">
              <a:rPr kumimoji="1" lang="ja-JP" altLang="en-US" smtClean="0"/>
              <a:pPr/>
              <a:t>10</a:t>
            </a:fld>
            <a:endParaRPr kumimoji="1" lang="ja-JP" altLang="en-US"/>
          </a:p>
        </p:txBody>
      </p:sp>
    </p:spTree>
    <p:extLst>
      <p:ext uri="{BB962C8B-B14F-4D97-AF65-F5344CB8AC3E}">
        <p14:creationId xmlns:p14="http://schemas.microsoft.com/office/powerpoint/2010/main" xmlns="" val="1940958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どのくらいの位置分解能が要求されるかを記述。</a:t>
            </a:r>
            <a:endParaRPr kumimoji="1" lang="ja-JP" altLang="en-US" dirty="0"/>
          </a:p>
        </p:txBody>
      </p:sp>
      <p:sp>
        <p:nvSpPr>
          <p:cNvPr id="4" name="スライド番号プレースホルダー 3"/>
          <p:cNvSpPr>
            <a:spLocks noGrp="1"/>
          </p:cNvSpPr>
          <p:nvPr>
            <p:ph type="sldNum" sz="quarter" idx="10"/>
          </p:nvPr>
        </p:nvSpPr>
        <p:spPr/>
        <p:txBody>
          <a:bodyPr/>
          <a:lstStyle/>
          <a:p>
            <a:fld id="{84AB65AA-995B-4E4B-9BFB-DBBC549C73FE}" type="slidenum">
              <a:rPr kumimoji="1" lang="ja-JP" altLang="en-US" smtClean="0"/>
              <a:pPr/>
              <a:t>12</a:t>
            </a:fld>
            <a:endParaRPr kumimoji="1" lang="ja-JP" altLang="en-US"/>
          </a:p>
        </p:txBody>
      </p:sp>
    </p:spTree>
    <p:extLst>
      <p:ext uri="{BB962C8B-B14F-4D97-AF65-F5344CB8AC3E}">
        <p14:creationId xmlns:p14="http://schemas.microsoft.com/office/powerpoint/2010/main" xmlns="" val="23216032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ピクセル、ストリップ同じ有感面積に対する占有率の違い</a:t>
            </a:r>
            <a:endParaRPr kumimoji="1" lang="en-US" altLang="ja-JP" dirty="0" smtClean="0"/>
          </a:p>
          <a:p>
            <a:endParaRPr kumimoji="1" lang="en-US" altLang="ja-JP" dirty="0" smtClean="0"/>
          </a:p>
          <a:p>
            <a:r>
              <a:rPr kumimoji="1" lang="ja-JP" altLang="en-US" dirty="0" smtClean="0"/>
              <a:t>複雑な処理回路を搭載するほど（回路面積が大きくなるので）位置分解能も大きくなってしまう</a:t>
            </a:r>
            <a:endParaRPr kumimoji="1" lang="en-US" altLang="ja-JP" dirty="0" smtClean="0"/>
          </a:p>
          <a:p>
            <a:r>
              <a:rPr kumimoji="1" lang="ja-JP" altLang="en-US" dirty="0" smtClean="0"/>
              <a:t>読み出しに時間かかる・・全ピクセルを読み出すため</a:t>
            </a:r>
            <a:endParaRPr kumimoji="1" lang="ja-JP" altLang="en-US" dirty="0"/>
          </a:p>
        </p:txBody>
      </p:sp>
      <p:sp>
        <p:nvSpPr>
          <p:cNvPr id="4" name="スライド番号プレースホルダー 3"/>
          <p:cNvSpPr>
            <a:spLocks noGrp="1"/>
          </p:cNvSpPr>
          <p:nvPr>
            <p:ph type="sldNum" sz="quarter" idx="10"/>
          </p:nvPr>
        </p:nvSpPr>
        <p:spPr/>
        <p:txBody>
          <a:bodyPr/>
          <a:lstStyle/>
          <a:p>
            <a:fld id="{84AB65AA-995B-4E4B-9BFB-DBBC549C73FE}" type="slidenum">
              <a:rPr kumimoji="1" lang="ja-JP" altLang="en-US" smtClean="0"/>
              <a:pPr/>
              <a:t>15</a:t>
            </a:fld>
            <a:endParaRPr kumimoji="1" lang="ja-JP" altLang="en-US"/>
          </a:p>
        </p:txBody>
      </p:sp>
    </p:spTree>
    <p:extLst>
      <p:ext uri="{BB962C8B-B14F-4D97-AF65-F5344CB8AC3E}">
        <p14:creationId xmlns:p14="http://schemas.microsoft.com/office/powerpoint/2010/main" xmlns="" val="18825197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測定環境の写真を入れる</a:t>
            </a:r>
            <a:endParaRPr kumimoji="1" lang="ja-JP" altLang="en-US" dirty="0"/>
          </a:p>
        </p:txBody>
      </p:sp>
      <p:sp>
        <p:nvSpPr>
          <p:cNvPr id="4" name="スライド番号プレースホルダー 3"/>
          <p:cNvSpPr>
            <a:spLocks noGrp="1"/>
          </p:cNvSpPr>
          <p:nvPr>
            <p:ph type="sldNum" sz="quarter" idx="10"/>
          </p:nvPr>
        </p:nvSpPr>
        <p:spPr/>
        <p:txBody>
          <a:bodyPr/>
          <a:lstStyle/>
          <a:p>
            <a:fld id="{84AB65AA-995B-4E4B-9BFB-DBBC549C73FE}" type="slidenum">
              <a:rPr kumimoji="1" lang="ja-JP" altLang="en-US" smtClean="0"/>
              <a:pPr/>
              <a:t>19</a:t>
            </a:fld>
            <a:endParaRPr kumimoji="1" lang="ja-JP" altLang="en-US"/>
          </a:p>
        </p:txBody>
      </p:sp>
    </p:spTree>
    <p:extLst>
      <p:ext uri="{BB962C8B-B14F-4D97-AF65-F5344CB8AC3E}">
        <p14:creationId xmlns:p14="http://schemas.microsoft.com/office/powerpoint/2010/main" xmlns="" val="30185179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なぜ、</a:t>
            </a:r>
            <a:r>
              <a:rPr kumimoji="1" lang="en-US" altLang="ja-JP" dirty="0" err="1" smtClean="0"/>
              <a:t>Discri</a:t>
            </a:r>
            <a:r>
              <a:rPr kumimoji="1" lang="ja-JP" altLang="en-US" dirty="0" smtClean="0"/>
              <a:t>の設定をするのか？</a:t>
            </a:r>
            <a:endParaRPr kumimoji="1" lang="en-US" altLang="ja-JP" dirty="0" smtClean="0"/>
          </a:p>
          <a:p>
            <a:r>
              <a:rPr kumimoji="1" lang="en-US" altLang="ja-JP" dirty="0" err="1" smtClean="0"/>
              <a:t>Discri</a:t>
            </a:r>
            <a:r>
              <a:rPr kumimoji="1" lang="ja-JP" altLang="en-US" dirty="0" err="1" smtClean="0"/>
              <a:t>には</a:t>
            </a:r>
            <a:r>
              <a:rPr kumimoji="1" lang="en-US" altLang="ja-JP" dirty="0" smtClean="0"/>
              <a:t>CSR</a:t>
            </a:r>
            <a:r>
              <a:rPr kumimoji="1" lang="ja-JP" altLang="en-US" dirty="0" smtClean="0"/>
              <a:t>ビット調節端子も接続している</a:t>
            </a:r>
            <a:endParaRPr kumimoji="1" lang="ja-JP" altLang="en-US" dirty="0"/>
          </a:p>
        </p:txBody>
      </p:sp>
      <p:sp>
        <p:nvSpPr>
          <p:cNvPr id="4" name="スライド番号プレースホルダー 3"/>
          <p:cNvSpPr>
            <a:spLocks noGrp="1"/>
          </p:cNvSpPr>
          <p:nvPr>
            <p:ph type="sldNum" sz="quarter" idx="10"/>
          </p:nvPr>
        </p:nvSpPr>
        <p:spPr/>
        <p:txBody>
          <a:bodyPr/>
          <a:lstStyle/>
          <a:p>
            <a:fld id="{84AB65AA-995B-4E4B-9BFB-DBBC549C73FE}" type="slidenum">
              <a:rPr kumimoji="1" lang="ja-JP" altLang="en-US" smtClean="0"/>
              <a:pPr/>
              <a:t>22</a:t>
            </a:fld>
            <a:endParaRPr kumimoji="1" lang="ja-JP" altLang="en-US"/>
          </a:p>
        </p:txBody>
      </p:sp>
    </p:spTree>
    <p:extLst>
      <p:ext uri="{BB962C8B-B14F-4D97-AF65-F5344CB8AC3E}">
        <p14:creationId xmlns:p14="http://schemas.microsoft.com/office/powerpoint/2010/main" xmlns="" val="41252766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lvl1pPr>
              <a:defRPr>
                <a:effectLst>
                  <a:outerShdw blurRad="38100" dist="38100" dir="2700000" algn="tl">
                    <a:srgbClr val="000000">
                      <a:alpha val="43137"/>
                    </a:srgbClr>
                  </a:outerShdw>
                </a:effectLst>
              </a:defRPr>
            </a:lvl1pPr>
          </a:lstStyle>
          <a:p>
            <a:r>
              <a:rPr kumimoji="1" lang="ja-JP" altLang="en-US" dirty="0" smtClean="0"/>
              <a:t>マスター タイトルの書式設定</a:t>
            </a:r>
            <a:endParaRPr kumimoji="1" lang="ja-JP" altLang="en-US" dirty="0"/>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dirty="0" smtClean="0"/>
              <a:t>マスター サブタイトルの書式設定</a:t>
            </a:r>
            <a:endParaRPr kumimoji="1" lang="ja-JP" altLang="en-US" dirty="0"/>
          </a:p>
        </p:txBody>
      </p:sp>
      <p:sp>
        <p:nvSpPr>
          <p:cNvPr id="4" name="日付プレースホルダー 3"/>
          <p:cNvSpPr>
            <a:spLocks noGrp="1"/>
          </p:cNvSpPr>
          <p:nvPr>
            <p:ph type="dt" sz="half" idx="10"/>
          </p:nvPr>
        </p:nvSpPr>
        <p:spPr/>
        <p:txBody>
          <a:bodyPr/>
          <a:lstStyle/>
          <a:p>
            <a:fld id="{20FDABFE-27D5-4CEA-8912-2C84FB47706B}" type="datetime1">
              <a:rPr kumimoji="1" lang="ja-JP" altLang="en-US" smtClean="0"/>
              <a:pPr/>
              <a:t>2012/9/18</a:t>
            </a:fld>
            <a:endParaRPr kumimoji="1" lang="ja-JP" altLang="en-US"/>
          </a:p>
        </p:txBody>
      </p:sp>
      <p:sp>
        <p:nvSpPr>
          <p:cNvPr id="5" name="フッター プレースホルダー 4"/>
          <p:cNvSpPr>
            <a:spLocks noGrp="1"/>
          </p:cNvSpPr>
          <p:nvPr>
            <p:ph type="ftr" sz="quarter" idx="11"/>
          </p:nvPr>
        </p:nvSpPr>
        <p:spPr/>
        <p:txBody>
          <a:bodyPr/>
          <a:lstStyle/>
          <a:p>
            <a:r>
              <a:rPr kumimoji="1" lang="ja-JP" altLang="en-US" smtClean="0"/>
              <a:t>夏の学校　</a:t>
            </a:r>
            <a:r>
              <a:rPr kumimoji="1" lang="en-US" altLang="ja-JP" smtClean="0"/>
              <a:t>2012 @</a:t>
            </a:r>
            <a:r>
              <a:rPr kumimoji="1" lang="ja-JP" altLang="en-US" smtClean="0"/>
              <a:t>富士吉田</a:t>
            </a:r>
            <a:endParaRPr kumimoji="1" lang="ja-JP" altLang="en-US"/>
          </a:p>
        </p:txBody>
      </p:sp>
      <p:sp>
        <p:nvSpPr>
          <p:cNvPr id="6" name="スライド番号プレースホルダー 5"/>
          <p:cNvSpPr>
            <a:spLocks noGrp="1"/>
          </p:cNvSpPr>
          <p:nvPr>
            <p:ph type="sldNum" sz="quarter" idx="12"/>
          </p:nvPr>
        </p:nvSpPr>
        <p:spPr/>
        <p:txBody>
          <a:bodyPr/>
          <a:lstStyle/>
          <a:p>
            <a:fld id="{4A3C642A-29D3-475F-9FAB-1EA74B345281}" type="slidenum">
              <a:rPr kumimoji="1" lang="ja-JP" altLang="en-US" smtClean="0"/>
              <a:pPr/>
              <a:t>&lt;#&gt;</a:t>
            </a:fld>
            <a:endParaRPr kumimoji="1" lang="ja-JP" altLang="en-US"/>
          </a:p>
        </p:txBody>
      </p:sp>
    </p:spTree>
    <p:extLst>
      <p:ext uri="{BB962C8B-B14F-4D97-AF65-F5344CB8AC3E}">
        <p14:creationId xmlns:p14="http://schemas.microsoft.com/office/powerpoint/2010/main" xmlns="" val="40704679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F8C8F8AC-5376-4348-BDC9-2395D00835F1}" type="datetime1">
              <a:rPr kumimoji="1" lang="ja-JP" altLang="en-US" smtClean="0"/>
              <a:pPr/>
              <a:t>2012/9/18</a:t>
            </a:fld>
            <a:endParaRPr kumimoji="1" lang="ja-JP" altLang="en-US"/>
          </a:p>
        </p:txBody>
      </p:sp>
      <p:sp>
        <p:nvSpPr>
          <p:cNvPr id="5" name="フッター プレースホルダー 4"/>
          <p:cNvSpPr>
            <a:spLocks noGrp="1"/>
          </p:cNvSpPr>
          <p:nvPr>
            <p:ph type="ftr" sz="quarter" idx="11"/>
          </p:nvPr>
        </p:nvSpPr>
        <p:spPr/>
        <p:txBody>
          <a:bodyPr/>
          <a:lstStyle/>
          <a:p>
            <a:r>
              <a:rPr kumimoji="1" lang="ja-JP" altLang="en-US" smtClean="0"/>
              <a:t>夏の学校　</a:t>
            </a:r>
            <a:r>
              <a:rPr kumimoji="1" lang="en-US" altLang="ja-JP" smtClean="0"/>
              <a:t>2012 @</a:t>
            </a:r>
            <a:r>
              <a:rPr kumimoji="1" lang="ja-JP" altLang="en-US" smtClean="0"/>
              <a:t>富士吉田</a:t>
            </a:r>
            <a:endParaRPr kumimoji="1" lang="ja-JP" altLang="en-US"/>
          </a:p>
        </p:txBody>
      </p:sp>
      <p:sp>
        <p:nvSpPr>
          <p:cNvPr id="6" name="スライド番号プレースホルダー 5"/>
          <p:cNvSpPr>
            <a:spLocks noGrp="1"/>
          </p:cNvSpPr>
          <p:nvPr>
            <p:ph type="sldNum" sz="quarter" idx="12"/>
          </p:nvPr>
        </p:nvSpPr>
        <p:spPr/>
        <p:txBody>
          <a:bodyPr/>
          <a:lstStyle/>
          <a:p>
            <a:fld id="{4A3C642A-29D3-475F-9FAB-1EA74B345281}" type="slidenum">
              <a:rPr kumimoji="1" lang="ja-JP" altLang="en-US" smtClean="0"/>
              <a:pPr/>
              <a:t>&lt;#&gt;</a:t>
            </a:fld>
            <a:endParaRPr kumimoji="1" lang="ja-JP" altLang="en-US"/>
          </a:p>
        </p:txBody>
      </p:sp>
    </p:spTree>
    <p:extLst>
      <p:ext uri="{BB962C8B-B14F-4D97-AF65-F5344CB8AC3E}">
        <p14:creationId xmlns:p14="http://schemas.microsoft.com/office/powerpoint/2010/main" xmlns="" val="22668506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EB963220-7C23-421F-BCE4-DD57DE306516}" type="datetime1">
              <a:rPr kumimoji="1" lang="ja-JP" altLang="en-US" smtClean="0"/>
              <a:pPr/>
              <a:t>2012/9/18</a:t>
            </a:fld>
            <a:endParaRPr kumimoji="1" lang="ja-JP" altLang="en-US"/>
          </a:p>
        </p:txBody>
      </p:sp>
      <p:sp>
        <p:nvSpPr>
          <p:cNvPr id="5" name="フッター プレースホルダー 4"/>
          <p:cNvSpPr>
            <a:spLocks noGrp="1"/>
          </p:cNvSpPr>
          <p:nvPr>
            <p:ph type="ftr" sz="quarter" idx="11"/>
          </p:nvPr>
        </p:nvSpPr>
        <p:spPr/>
        <p:txBody>
          <a:bodyPr/>
          <a:lstStyle/>
          <a:p>
            <a:r>
              <a:rPr kumimoji="1" lang="ja-JP" altLang="en-US" smtClean="0"/>
              <a:t>夏の学校　</a:t>
            </a:r>
            <a:r>
              <a:rPr kumimoji="1" lang="en-US" altLang="ja-JP" smtClean="0"/>
              <a:t>2012 @</a:t>
            </a:r>
            <a:r>
              <a:rPr kumimoji="1" lang="ja-JP" altLang="en-US" smtClean="0"/>
              <a:t>富士吉田</a:t>
            </a:r>
            <a:endParaRPr kumimoji="1" lang="ja-JP" altLang="en-US"/>
          </a:p>
        </p:txBody>
      </p:sp>
      <p:sp>
        <p:nvSpPr>
          <p:cNvPr id="6" name="スライド番号プレースホルダー 5"/>
          <p:cNvSpPr>
            <a:spLocks noGrp="1"/>
          </p:cNvSpPr>
          <p:nvPr>
            <p:ph type="sldNum" sz="quarter" idx="12"/>
          </p:nvPr>
        </p:nvSpPr>
        <p:spPr/>
        <p:txBody>
          <a:bodyPr/>
          <a:lstStyle/>
          <a:p>
            <a:fld id="{4A3C642A-29D3-475F-9FAB-1EA74B345281}" type="slidenum">
              <a:rPr kumimoji="1" lang="ja-JP" altLang="en-US" smtClean="0"/>
              <a:pPr/>
              <a:t>&lt;#&gt;</a:t>
            </a:fld>
            <a:endParaRPr kumimoji="1" lang="ja-JP" altLang="en-US"/>
          </a:p>
        </p:txBody>
      </p:sp>
    </p:spTree>
    <p:extLst>
      <p:ext uri="{BB962C8B-B14F-4D97-AF65-F5344CB8AC3E}">
        <p14:creationId xmlns:p14="http://schemas.microsoft.com/office/powerpoint/2010/main" xmlns="" val="39687669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lvl1pPr>
              <a:defRPr sz="3200" baseline="0"/>
            </a:lvl1pPr>
          </a:lstStyle>
          <a:p>
            <a:r>
              <a:rPr kumimoji="1" lang="ja-JP" altLang="en-US" dirty="0" smtClean="0"/>
              <a:t>マスター タイトルの書式設定</a:t>
            </a:r>
            <a:endParaRPr kumimoji="1" lang="ja-JP" altLang="en-US" dirty="0"/>
          </a:p>
        </p:txBody>
      </p:sp>
      <p:sp>
        <p:nvSpPr>
          <p:cNvPr id="3" name="コンテンツ プレースホルダー 2"/>
          <p:cNvSpPr>
            <a:spLocks noGrp="1"/>
          </p:cNvSpPr>
          <p:nvPr>
            <p:ph idx="1"/>
          </p:nvPr>
        </p:nvSpPr>
        <p:spPr/>
        <p:txBody>
          <a:bodyPr/>
          <a:lstStyle>
            <a:lvl1pPr>
              <a:defRPr sz="2600" baseline="0"/>
            </a:lvl1pPr>
            <a:lvl2pPr>
              <a:defRPr sz="2400" baseline="0"/>
            </a:lvl2pPr>
            <a:lvl3pPr>
              <a:defRPr sz="2000" baseline="0"/>
            </a:lvl3p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4" name="日付プレースホルダー 3"/>
          <p:cNvSpPr>
            <a:spLocks noGrp="1"/>
          </p:cNvSpPr>
          <p:nvPr>
            <p:ph type="dt" sz="half" idx="10"/>
          </p:nvPr>
        </p:nvSpPr>
        <p:spPr/>
        <p:txBody>
          <a:bodyPr/>
          <a:lstStyle/>
          <a:p>
            <a:fld id="{7C988BC7-30C3-4083-92D6-74E9B5AD734A}" type="datetime1">
              <a:rPr kumimoji="1" lang="ja-JP" altLang="en-US" smtClean="0"/>
              <a:pPr/>
              <a:t>2012/9/18</a:t>
            </a:fld>
            <a:endParaRPr kumimoji="1" lang="ja-JP" altLang="en-US"/>
          </a:p>
        </p:txBody>
      </p:sp>
      <p:sp>
        <p:nvSpPr>
          <p:cNvPr id="5" name="フッター プレースホルダー 4"/>
          <p:cNvSpPr>
            <a:spLocks noGrp="1"/>
          </p:cNvSpPr>
          <p:nvPr>
            <p:ph type="ftr" sz="quarter" idx="11"/>
          </p:nvPr>
        </p:nvSpPr>
        <p:spPr/>
        <p:txBody>
          <a:bodyPr/>
          <a:lstStyle/>
          <a:p>
            <a:r>
              <a:rPr lang="ja-JP" altLang="en-US" smtClean="0"/>
              <a:t>夏の学校　</a:t>
            </a:r>
            <a:r>
              <a:rPr lang="en-US" altLang="ja-JP" smtClean="0"/>
              <a:t>2012 @</a:t>
            </a:r>
            <a:r>
              <a:rPr lang="ja-JP" altLang="en-US" smtClean="0"/>
              <a:t>富士吉田</a:t>
            </a:r>
            <a:endParaRPr lang="ja-JP" altLang="en-US" dirty="0"/>
          </a:p>
        </p:txBody>
      </p:sp>
      <p:sp>
        <p:nvSpPr>
          <p:cNvPr id="6" name="スライド番号プレースホルダー 5"/>
          <p:cNvSpPr>
            <a:spLocks noGrp="1"/>
          </p:cNvSpPr>
          <p:nvPr>
            <p:ph type="sldNum" sz="quarter" idx="12"/>
          </p:nvPr>
        </p:nvSpPr>
        <p:spPr/>
        <p:txBody>
          <a:bodyPr/>
          <a:lstStyle/>
          <a:p>
            <a:fld id="{4A3C642A-29D3-475F-9FAB-1EA74B345281}" type="slidenum">
              <a:rPr kumimoji="1" lang="ja-JP" altLang="en-US" smtClean="0"/>
              <a:pPr/>
              <a:t>&lt;#&gt;</a:t>
            </a:fld>
            <a:endParaRPr kumimoji="1" lang="ja-JP" altLang="en-US" dirty="0"/>
          </a:p>
        </p:txBody>
      </p:sp>
    </p:spTree>
    <p:extLst>
      <p:ext uri="{BB962C8B-B14F-4D97-AF65-F5344CB8AC3E}">
        <p14:creationId xmlns:p14="http://schemas.microsoft.com/office/powerpoint/2010/main" xmlns="" val="340582154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31CEE0EA-E59C-4AB6-9F82-AE1FB5B1746A}" type="datetime1">
              <a:rPr kumimoji="1" lang="ja-JP" altLang="en-US" smtClean="0"/>
              <a:pPr/>
              <a:t>2012/9/18</a:t>
            </a:fld>
            <a:endParaRPr kumimoji="1" lang="ja-JP" altLang="en-US"/>
          </a:p>
        </p:txBody>
      </p:sp>
      <p:sp>
        <p:nvSpPr>
          <p:cNvPr id="5" name="フッター プレースホルダー 4"/>
          <p:cNvSpPr>
            <a:spLocks noGrp="1"/>
          </p:cNvSpPr>
          <p:nvPr>
            <p:ph type="ftr" sz="quarter" idx="11"/>
          </p:nvPr>
        </p:nvSpPr>
        <p:spPr/>
        <p:txBody>
          <a:bodyPr/>
          <a:lstStyle/>
          <a:p>
            <a:r>
              <a:rPr kumimoji="1" lang="ja-JP" altLang="en-US" smtClean="0"/>
              <a:t>夏の学校　</a:t>
            </a:r>
            <a:r>
              <a:rPr kumimoji="1" lang="en-US" altLang="ja-JP" smtClean="0"/>
              <a:t>2012 @</a:t>
            </a:r>
            <a:r>
              <a:rPr kumimoji="1" lang="ja-JP" altLang="en-US" smtClean="0"/>
              <a:t>富士吉田</a:t>
            </a:r>
            <a:endParaRPr kumimoji="1" lang="ja-JP" altLang="en-US"/>
          </a:p>
        </p:txBody>
      </p:sp>
      <p:sp>
        <p:nvSpPr>
          <p:cNvPr id="6" name="スライド番号プレースホルダー 5"/>
          <p:cNvSpPr>
            <a:spLocks noGrp="1"/>
          </p:cNvSpPr>
          <p:nvPr>
            <p:ph type="sldNum" sz="quarter" idx="12"/>
          </p:nvPr>
        </p:nvSpPr>
        <p:spPr/>
        <p:txBody>
          <a:bodyPr/>
          <a:lstStyle/>
          <a:p>
            <a:fld id="{4A3C642A-29D3-475F-9FAB-1EA74B345281}" type="slidenum">
              <a:rPr kumimoji="1" lang="ja-JP" altLang="en-US" smtClean="0"/>
              <a:pPr/>
              <a:t>&lt;#&gt;</a:t>
            </a:fld>
            <a:endParaRPr kumimoji="1" lang="ja-JP" altLang="en-US"/>
          </a:p>
        </p:txBody>
      </p:sp>
    </p:spTree>
    <p:extLst>
      <p:ext uri="{BB962C8B-B14F-4D97-AF65-F5344CB8AC3E}">
        <p14:creationId xmlns:p14="http://schemas.microsoft.com/office/powerpoint/2010/main" xmlns="" val="64847870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63700"/>
            <a:ext cx="4038600" cy="4525963"/>
          </a:xfrm>
        </p:spPr>
        <p:txBody>
          <a:bodyPr/>
          <a:lstStyle>
            <a:lvl1pPr>
              <a:defRPr sz="2400" baseline="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4" name="コンテンツ プレースホルダー 3"/>
          <p:cNvSpPr>
            <a:spLocks noGrp="1"/>
          </p:cNvSpPr>
          <p:nvPr>
            <p:ph sz="half" idx="2"/>
          </p:nvPr>
        </p:nvSpPr>
        <p:spPr>
          <a:xfrm>
            <a:off x="4648200" y="1676400"/>
            <a:ext cx="4038600" cy="4525963"/>
          </a:xfrm>
        </p:spPr>
        <p:txBody>
          <a:bodyPr/>
          <a:lstStyle>
            <a:lvl1pPr>
              <a:defRPr sz="2400" baseline="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5" name="日付プレースホルダー 4"/>
          <p:cNvSpPr>
            <a:spLocks noGrp="1"/>
          </p:cNvSpPr>
          <p:nvPr>
            <p:ph type="dt" sz="half" idx="10"/>
          </p:nvPr>
        </p:nvSpPr>
        <p:spPr/>
        <p:txBody>
          <a:bodyPr/>
          <a:lstStyle/>
          <a:p>
            <a:fld id="{B9376D6E-21C8-4266-9F49-AB5A5F9455E9}" type="datetime1">
              <a:rPr kumimoji="1" lang="ja-JP" altLang="en-US" smtClean="0"/>
              <a:pPr/>
              <a:t>2012/9/18</a:t>
            </a:fld>
            <a:endParaRPr kumimoji="1" lang="ja-JP" altLang="en-US"/>
          </a:p>
        </p:txBody>
      </p:sp>
      <p:sp>
        <p:nvSpPr>
          <p:cNvPr id="6" name="フッター プレースホルダー 5"/>
          <p:cNvSpPr>
            <a:spLocks noGrp="1"/>
          </p:cNvSpPr>
          <p:nvPr>
            <p:ph type="ftr" sz="quarter" idx="11"/>
          </p:nvPr>
        </p:nvSpPr>
        <p:spPr/>
        <p:txBody>
          <a:bodyPr/>
          <a:lstStyle/>
          <a:p>
            <a:r>
              <a:rPr kumimoji="1" lang="ja-JP" altLang="en-US" smtClean="0"/>
              <a:t>夏の学校　</a:t>
            </a:r>
            <a:r>
              <a:rPr kumimoji="1" lang="en-US" altLang="ja-JP" smtClean="0"/>
              <a:t>2012 @</a:t>
            </a:r>
            <a:r>
              <a:rPr kumimoji="1" lang="ja-JP" altLang="en-US" smtClean="0"/>
              <a:t>富士吉田</a:t>
            </a:r>
            <a:endParaRPr kumimoji="1" lang="ja-JP" altLang="en-US"/>
          </a:p>
        </p:txBody>
      </p:sp>
      <p:sp>
        <p:nvSpPr>
          <p:cNvPr id="7" name="スライド番号プレースホルダー 6"/>
          <p:cNvSpPr>
            <a:spLocks noGrp="1"/>
          </p:cNvSpPr>
          <p:nvPr>
            <p:ph type="sldNum" sz="quarter" idx="12"/>
          </p:nvPr>
        </p:nvSpPr>
        <p:spPr/>
        <p:txBody>
          <a:bodyPr/>
          <a:lstStyle/>
          <a:p>
            <a:fld id="{4A3C642A-29D3-475F-9FAB-1EA74B345281}" type="slidenum">
              <a:rPr kumimoji="1" lang="ja-JP" altLang="en-US" smtClean="0"/>
              <a:pPr/>
              <a:t>&lt;#&gt;</a:t>
            </a:fld>
            <a:endParaRPr kumimoji="1" lang="ja-JP" altLang="en-US"/>
          </a:p>
        </p:txBody>
      </p:sp>
    </p:spTree>
    <p:extLst>
      <p:ext uri="{BB962C8B-B14F-4D97-AF65-F5344CB8AC3E}">
        <p14:creationId xmlns:p14="http://schemas.microsoft.com/office/powerpoint/2010/main" xmlns="" val="252404779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lgn="l">
              <a:defRPr/>
            </a:lvl1pPr>
          </a:lstStyle>
          <a:p>
            <a:r>
              <a:rPr kumimoji="1" lang="ja-JP" altLang="en-US" dirty="0" smtClean="0"/>
              <a:t>マスター タイトルの書式設定</a:t>
            </a:r>
            <a:endParaRPr kumimoji="1" lang="ja-JP" altLang="en-US" dirty="0"/>
          </a:p>
        </p:txBody>
      </p:sp>
      <p:sp>
        <p:nvSpPr>
          <p:cNvPr id="3" name="テキスト プレースホルダー 2"/>
          <p:cNvSpPr>
            <a:spLocks noGrp="1"/>
          </p:cNvSpPr>
          <p:nvPr>
            <p:ph type="body" idx="1"/>
          </p:nvPr>
        </p:nvSpPr>
        <p:spPr>
          <a:xfrm>
            <a:off x="457200" y="1662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dirty="0" smtClean="0"/>
              <a:t>マスター テキストの書式設定</a:t>
            </a:r>
          </a:p>
        </p:txBody>
      </p:sp>
      <p:sp>
        <p:nvSpPr>
          <p:cNvPr id="4" name="コンテンツ プレースホルダー 3"/>
          <p:cNvSpPr>
            <a:spLocks noGrp="1"/>
          </p:cNvSpPr>
          <p:nvPr>
            <p:ph sz="half" idx="2"/>
          </p:nvPr>
        </p:nvSpPr>
        <p:spPr>
          <a:xfrm>
            <a:off x="457200" y="2301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662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301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D33017B3-04DB-49ED-8D72-33C69A67549C}" type="datetime1">
              <a:rPr kumimoji="1" lang="ja-JP" altLang="en-US" smtClean="0"/>
              <a:pPr/>
              <a:t>2012/9/18</a:t>
            </a:fld>
            <a:endParaRPr kumimoji="1" lang="ja-JP" altLang="en-US"/>
          </a:p>
        </p:txBody>
      </p:sp>
      <p:sp>
        <p:nvSpPr>
          <p:cNvPr id="8" name="フッター プレースホルダー 7"/>
          <p:cNvSpPr>
            <a:spLocks noGrp="1"/>
          </p:cNvSpPr>
          <p:nvPr>
            <p:ph type="ftr" sz="quarter" idx="11"/>
          </p:nvPr>
        </p:nvSpPr>
        <p:spPr/>
        <p:txBody>
          <a:bodyPr/>
          <a:lstStyle/>
          <a:p>
            <a:r>
              <a:rPr kumimoji="1" lang="ja-JP" altLang="en-US" smtClean="0"/>
              <a:t>夏の学校　</a:t>
            </a:r>
            <a:r>
              <a:rPr kumimoji="1" lang="en-US" altLang="ja-JP" smtClean="0"/>
              <a:t>2012 @</a:t>
            </a:r>
            <a:r>
              <a:rPr kumimoji="1" lang="ja-JP" altLang="en-US" smtClean="0"/>
              <a:t>富士吉田</a:t>
            </a:r>
            <a:endParaRPr kumimoji="1" lang="ja-JP" altLang="en-US"/>
          </a:p>
        </p:txBody>
      </p:sp>
      <p:sp>
        <p:nvSpPr>
          <p:cNvPr id="9" name="スライド番号プレースホルダー 8"/>
          <p:cNvSpPr>
            <a:spLocks noGrp="1"/>
          </p:cNvSpPr>
          <p:nvPr>
            <p:ph type="sldNum" sz="quarter" idx="12"/>
          </p:nvPr>
        </p:nvSpPr>
        <p:spPr/>
        <p:txBody>
          <a:bodyPr/>
          <a:lstStyle/>
          <a:p>
            <a:fld id="{4A3C642A-29D3-475F-9FAB-1EA74B345281}" type="slidenum">
              <a:rPr kumimoji="1" lang="ja-JP" altLang="en-US" smtClean="0"/>
              <a:pPr/>
              <a:t>&lt;#&gt;</a:t>
            </a:fld>
            <a:endParaRPr kumimoji="1" lang="ja-JP" altLang="en-US"/>
          </a:p>
        </p:txBody>
      </p:sp>
    </p:spTree>
    <p:extLst>
      <p:ext uri="{BB962C8B-B14F-4D97-AF65-F5344CB8AC3E}">
        <p14:creationId xmlns:p14="http://schemas.microsoft.com/office/powerpoint/2010/main" xmlns="" val="137313211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0671DAB7-083C-479C-A50B-E71B95843D3D}" type="datetime1">
              <a:rPr kumimoji="1" lang="ja-JP" altLang="en-US" smtClean="0"/>
              <a:pPr/>
              <a:t>2012/9/18</a:t>
            </a:fld>
            <a:endParaRPr kumimoji="1" lang="ja-JP" altLang="en-US"/>
          </a:p>
        </p:txBody>
      </p:sp>
      <p:sp>
        <p:nvSpPr>
          <p:cNvPr id="4" name="フッター プレースホルダー 3"/>
          <p:cNvSpPr>
            <a:spLocks noGrp="1"/>
          </p:cNvSpPr>
          <p:nvPr>
            <p:ph type="ftr" sz="quarter" idx="11"/>
          </p:nvPr>
        </p:nvSpPr>
        <p:spPr/>
        <p:txBody>
          <a:bodyPr/>
          <a:lstStyle/>
          <a:p>
            <a:r>
              <a:rPr kumimoji="1" lang="ja-JP" altLang="en-US" smtClean="0"/>
              <a:t>夏の学校　</a:t>
            </a:r>
            <a:r>
              <a:rPr kumimoji="1" lang="en-US" altLang="ja-JP" smtClean="0"/>
              <a:t>2012 @</a:t>
            </a:r>
            <a:r>
              <a:rPr kumimoji="1" lang="ja-JP" altLang="en-US" smtClean="0"/>
              <a:t>富士吉田</a:t>
            </a:r>
            <a:endParaRPr kumimoji="1" lang="ja-JP" altLang="en-US"/>
          </a:p>
        </p:txBody>
      </p:sp>
      <p:sp>
        <p:nvSpPr>
          <p:cNvPr id="5" name="スライド番号プレースホルダー 4"/>
          <p:cNvSpPr>
            <a:spLocks noGrp="1"/>
          </p:cNvSpPr>
          <p:nvPr>
            <p:ph type="sldNum" sz="quarter" idx="12"/>
          </p:nvPr>
        </p:nvSpPr>
        <p:spPr/>
        <p:txBody>
          <a:bodyPr/>
          <a:lstStyle/>
          <a:p>
            <a:fld id="{4A3C642A-29D3-475F-9FAB-1EA74B345281}" type="slidenum">
              <a:rPr kumimoji="1" lang="ja-JP" altLang="en-US" smtClean="0"/>
              <a:pPr/>
              <a:t>&lt;#&gt;</a:t>
            </a:fld>
            <a:endParaRPr kumimoji="1" lang="ja-JP" altLang="en-US"/>
          </a:p>
        </p:txBody>
      </p:sp>
    </p:spTree>
    <p:extLst>
      <p:ext uri="{BB962C8B-B14F-4D97-AF65-F5344CB8AC3E}">
        <p14:creationId xmlns:p14="http://schemas.microsoft.com/office/powerpoint/2010/main" xmlns="" val="2667866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AD255470-B973-4168-95E6-AC3C9649350A}" type="datetime1">
              <a:rPr kumimoji="1" lang="ja-JP" altLang="en-US" smtClean="0"/>
              <a:pPr/>
              <a:t>2012/9/18</a:t>
            </a:fld>
            <a:endParaRPr kumimoji="1" lang="ja-JP" altLang="en-US"/>
          </a:p>
        </p:txBody>
      </p:sp>
      <p:sp>
        <p:nvSpPr>
          <p:cNvPr id="3" name="フッター プレースホルダー 2"/>
          <p:cNvSpPr>
            <a:spLocks noGrp="1"/>
          </p:cNvSpPr>
          <p:nvPr>
            <p:ph type="ftr" sz="quarter" idx="11"/>
          </p:nvPr>
        </p:nvSpPr>
        <p:spPr/>
        <p:txBody>
          <a:bodyPr/>
          <a:lstStyle/>
          <a:p>
            <a:r>
              <a:rPr kumimoji="1" lang="ja-JP" altLang="en-US" smtClean="0"/>
              <a:t>夏の学校　</a:t>
            </a:r>
            <a:r>
              <a:rPr kumimoji="1" lang="en-US" altLang="ja-JP" smtClean="0"/>
              <a:t>2012 @</a:t>
            </a:r>
            <a:r>
              <a:rPr kumimoji="1" lang="ja-JP" altLang="en-US" smtClean="0"/>
              <a:t>富士吉田</a:t>
            </a:r>
            <a:endParaRPr kumimoji="1" lang="ja-JP" altLang="en-US"/>
          </a:p>
        </p:txBody>
      </p:sp>
      <p:sp>
        <p:nvSpPr>
          <p:cNvPr id="4" name="スライド番号プレースホルダー 3"/>
          <p:cNvSpPr>
            <a:spLocks noGrp="1"/>
          </p:cNvSpPr>
          <p:nvPr>
            <p:ph type="sldNum" sz="quarter" idx="12"/>
          </p:nvPr>
        </p:nvSpPr>
        <p:spPr/>
        <p:txBody>
          <a:bodyPr/>
          <a:lstStyle/>
          <a:p>
            <a:fld id="{4A3C642A-29D3-475F-9FAB-1EA74B345281}" type="slidenum">
              <a:rPr kumimoji="1" lang="ja-JP" altLang="en-US" smtClean="0"/>
              <a:pPr/>
              <a:t>&lt;#&gt;</a:t>
            </a:fld>
            <a:endParaRPr kumimoji="1" lang="ja-JP" altLang="en-US"/>
          </a:p>
        </p:txBody>
      </p:sp>
    </p:spTree>
    <p:extLst>
      <p:ext uri="{BB962C8B-B14F-4D97-AF65-F5344CB8AC3E}">
        <p14:creationId xmlns:p14="http://schemas.microsoft.com/office/powerpoint/2010/main" xmlns="" val="17873929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67DCF378-2CDB-44BD-AF5F-B34539E276C5}" type="datetime1">
              <a:rPr kumimoji="1" lang="ja-JP" altLang="en-US" smtClean="0"/>
              <a:pPr/>
              <a:t>2012/9/18</a:t>
            </a:fld>
            <a:endParaRPr kumimoji="1" lang="ja-JP" altLang="en-US"/>
          </a:p>
        </p:txBody>
      </p:sp>
      <p:sp>
        <p:nvSpPr>
          <p:cNvPr id="6" name="フッター プレースホルダー 5"/>
          <p:cNvSpPr>
            <a:spLocks noGrp="1"/>
          </p:cNvSpPr>
          <p:nvPr>
            <p:ph type="ftr" sz="quarter" idx="11"/>
          </p:nvPr>
        </p:nvSpPr>
        <p:spPr/>
        <p:txBody>
          <a:bodyPr/>
          <a:lstStyle/>
          <a:p>
            <a:r>
              <a:rPr kumimoji="1" lang="ja-JP" altLang="en-US" smtClean="0"/>
              <a:t>夏の学校　</a:t>
            </a:r>
            <a:r>
              <a:rPr kumimoji="1" lang="en-US" altLang="ja-JP" smtClean="0"/>
              <a:t>2012 @</a:t>
            </a:r>
            <a:r>
              <a:rPr kumimoji="1" lang="ja-JP" altLang="en-US" smtClean="0"/>
              <a:t>富士吉田</a:t>
            </a:r>
            <a:endParaRPr kumimoji="1" lang="ja-JP" altLang="en-US"/>
          </a:p>
        </p:txBody>
      </p:sp>
      <p:sp>
        <p:nvSpPr>
          <p:cNvPr id="7" name="スライド番号プレースホルダー 6"/>
          <p:cNvSpPr>
            <a:spLocks noGrp="1"/>
          </p:cNvSpPr>
          <p:nvPr>
            <p:ph type="sldNum" sz="quarter" idx="12"/>
          </p:nvPr>
        </p:nvSpPr>
        <p:spPr/>
        <p:txBody>
          <a:bodyPr/>
          <a:lstStyle/>
          <a:p>
            <a:fld id="{4A3C642A-29D3-475F-9FAB-1EA74B345281}" type="slidenum">
              <a:rPr kumimoji="1" lang="ja-JP" altLang="en-US" smtClean="0"/>
              <a:pPr/>
              <a:t>&lt;#&gt;</a:t>
            </a:fld>
            <a:endParaRPr kumimoji="1" lang="ja-JP" altLang="en-US"/>
          </a:p>
        </p:txBody>
      </p:sp>
    </p:spTree>
    <p:extLst>
      <p:ext uri="{BB962C8B-B14F-4D97-AF65-F5344CB8AC3E}">
        <p14:creationId xmlns:p14="http://schemas.microsoft.com/office/powerpoint/2010/main" xmlns="" val="1829168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69B54C01-2C8C-43CC-8ACD-EA616643A0E4}" type="datetime1">
              <a:rPr kumimoji="1" lang="ja-JP" altLang="en-US" smtClean="0"/>
              <a:pPr/>
              <a:t>2012/9/18</a:t>
            </a:fld>
            <a:endParaRPr kumimoji="1" lang="ja-JP" altLang="en-US"/>
          </a:p>
        </p:txBody>
      </p:sp>
      <p:sp>
        <p:nvSpPr>
          <p:cNvPr id="6" name="フッター プレースホルダー 5"/>
          <p:cNvSpPr>
            <a:spLocks noGrp="1"/>
          </p:cNvSpPr>
          <p:nvPr>
            <p:ph type="ftr" sz="quarter" idx="11"/>
          </p:nvPr>
        </p:nvSpPr>
        <p:spPr/>
        <p:txBody>
          <a:bodyPr/>
          <a:lstStyle/>
          <a:p>
            <a:r>
              <a:rPr kumimoji="1" lang="ja-JP" altLang="en-US" smtClean="0"/>
              <a:t>夏の学校　</a:t>
            </a:r>
            <a:r>
              <a:rPr kumimoji="1" lang="en-US" altLang="ja-JP" smtClean="0"/>
              <a:t>2012 @</a:t>
            </a:r>
            <a:r>
              <a:rPr kumimoji="1" lang="ja-JP" altLang="en-US" smtClean="0"/>
              <a:t>富士吉田</a:t>
            </a:r>
            <a:endParaRPr kumimoji="1" lang="ja-JP" altLang="en-US"/>
          </a:p>
        </p:txBody>
      </p:sp>
      <p:sp>
        <p:nvSpPr>
          <p:cNvPr id="7" name="スライド番号プレースホルダー 6"/>
          <p:cNvSpPr>
            <a:spLocks noGrp="1"/>
          </p:cNvSpPr>
          <p:nvPr>
            <p:ph type="sldNum" sz="quarter" idx="12"/>
          </p:nvPr>
        </p:nvSpPr>
        <p:spPr/>
        <p:txBody>
          <a:bodyPr/>
          <a:lstStyle/>
          <a:p>
            <a:fld id="{4A3C642A-29D3-475F-9FAB-1EA74B345281}" type="slidenum">
              <a:rPr kumimoji="1" lang="ja-JP" altLang="en-US" smtClean="0"/>
              <a:pPr/>
              <a:t>&lt;#&gt;</a:t>
            </a:fld>
            <a:endParaRPr kumimoji="1" lang="ja-JP" altLang="en-US"/>
          </a:p>
        </p:txBody>
      </p:sp>
    </p:spTree>
    <p:extLst>
      <p:ext uri="{BB962C8B-B14F-4D97-AF65-F5344CB8AC3E}">
        <p14:creationId xmlns:p14="http://schemas.microsoft.com/office/powerpoint/2010/main" xmlns="" val="35868398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850106"/>
          </a:xfrm>
          <a:prstGeom prst="rect">
            <a:avLst/>
          </a:prstGeom>
        </p:spPr>
        <p:style>
          <a:lnRef idx="1">
            <a:schemeClr val="accent3"/>
          </a:lnRef>
          <a:fillRef idx="2">
            <a:schemeClr val="accent3"/>
          </a:fillRef>
          <a:effectRef idx="1">
            <a:schemeClr val="accent3"/>
          </a:effectRef>
          <a:fontRef idx="none"/>
        </p:style>
        <p:txBody>
          <a:bodyPr vert="horz" lIns="91440" tIns="45720" rIns="91440" bIns="45720" rtlCol="0" anchor="ctr">
            <a:normAutofit/>
          </a:bodyPr>
          <a:lstStyle/>
          <a:p>
            <a:r>
              <a:rPr kumimoji="1" lang="ja-JP" altLang="en-US" dirty="0" smtClean="0"/>
              <a:t>マスター タイトルの書式設定</a:t>
            </a:r>
            <a:endParaRPr kumimoji="1" lang="ja-JP" altLang="en-US" dirty="0"/>
          </a:p>
        </p:txBody>
      </p:sp>
      <p:sp>
        <p:nvSpPr>
          <p:cNvPr id="3" name="テキスト プレースホルダー 2"/>
          <p:cNvSpPr>
            <a:spLocks noGrp="1"/>
          </p:cNvSpPr>
          <p:nvPr>
            <p:ph type="body" idx="1"/>
          </p:nvPr>
        </p:nvSpPr>
        <p:spPr>
          <a:xfrm>
            <a:off x="457200" y="1412776"/>
            <a:ext cx="8229600" cy="4713387"/>
          </a:xfrm>
          <a:prstGeom prst="rect">
            <a:avLst/>
          </a:prstGeom>
        </p:spPr>
        <p:txBody>
          <a:bodyPr vert="horz" lIns="91440" tIns="45720" rIns="91440" bIns="45720" rtlCol="0">
            <a:normAutofit/>
          </a:body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HG丸ｺﾞｼｯｸM-PRO" pitchFamily="50" charset="-128"/>
                <a:ea typeface="HG丸ｺﾞｼｯｸM-PRO" pitchFamily="50" charset="-128"/>
              </a:defRPr>
            </a:lvl1pPr>
          </a:lstStyle>
          <a:p>
            <a:fld id="{5B0B4C8A-8D0D-4655-A0B8-ABDBC586F101}" type="datetime1">
              <a:rPr lang="ja-JP" altLang="en-US" smtClean="0"/>
              <a:pPr/>
              <a:t>2012/9/18</a:t>
            </a:fld>
            <a:endParaRPr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b="0">
                <a:solidFill>
                  <a:schemeClr val="tx1">
                    <a:tint val="75000"/>
                  </a:schemeClr>
                </a:solidFill>
                <a:latin typeface="HG丸ｺﾞｼｯｸM-PRO" pitchFamily="50" charset="-128"/>
                <a:ea typeface="HG丸ｺﾞｼｯｸM-PRO" pitchFamily="50" charset="-128"/>
              </a:defRPr>
            </a:lvl1pPr>
          </a:lstStyle>
          <a:p>
            <a:r>
              <a:rPr lang="ja-JP" altLang="en-US" smtClean="0"/>
              <a:t>夏の学校　</a:t>
            </a:r>
            <a:r>
              <a:rPr lang="en-US" altLang="ja-JP" smtClean="0"/>
              <a:t>2012 @</a:t>
            </a:r>
            <a:r>
              <a:rPr lang="ja-JP" altLang="en-US" smtClean="0"/>
              <a:t>富士吉田</a:t>
            </a:r>
            <a:endParaRPr lang="ja-JP" altLang="en-US" dirty="0"/>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HG丸ｺﾞｼｯｸM-PRO" pitchFamily="50" charset="-128"/>
                <a:ea typeface="HG丸ｺﾞｼｯｸM-PRO" pitchFamily="50" charset="-128"/>
              </a:defRPr>
            </a:lvl1pPr>
          </a:lstStyle>
          <a:p>
            <a:fld id="{4A3C642A-29D3-475F-9FAB-1EA74B345281}" type="slidenum">
              <a:rPr lang="ja-JP" altLang="en-US" smtClean="0"/>
              <a:pPr/>
              <a:t>&lt;#&gt;</a:t>
            </a:fld>
            <a:endParaRPr lang="ja-JP" altLang="en-US"/>
          </a:p>
        </p:txBody>
      </p:sp>
    </p:spTree>
    <p:extLst>
      <p:ext uri="{BB962C8B-B14F-4D97-AF65-F5344CB8AC3E}">
        <p14:creationId xmlns:p14="http://schemas.microsoft.com/office/powerpoint/2010/main" xmlns="" val="25013958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p:txStyles>
    <p:titleStyle>
      <a:lvl1pPr algn="ctr" defTabSz="914400" rtl="0" eaLnBrk="1" latinLnBrk="0" hangingPunct="1">
        <a:spcBef>
          <a:spcPct val="0"/>
        </a:spcBef>
        <a:buNone/>
        <a:defRPr kumimoji="1" sz="3600" u="none" kern="1200">
          <a:solidFill>
            <a:schemeClr val="tx1"/>
          </a:solidFill>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26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20.png"/><Relationship Id="rId4" Type="http://schemas.openxmlformats.org/officeDocument/2006/relationships/image" Target="../media/image19.gif"/></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a:bodyPr>
          <a:lstStyle/>
          <a:p>
            <a:r>
              <a:rPr lang="en-US" altLang="ja-JP" sz="3200" dirty="0" smtClean="0">
                <a:latin typeface="メイリオ" pitchFamily="50" charset="-128"/>
                <a:ea typeface="メイリオ" pitchFamily="50" charset="-128"/>
                <a:cs typeface="メイリオ" pitchFamily="50" charset="-128"/>
              </a:rPr>
              <a:t>Belle II</a:t>
            </a:r>
            <a:r>
              <a:rPr lang="ja-JP" altLang="en-US" sz="3200" dirty="0" smtClean="0">
                <a:latin typeface="メイリオ" pitchFamily="50" charset="-128"/>
                <a:ea typeface="メイリオ" pitchFamily="50" charset="-128"/>
                <a:cs typeface="メイリオ" pitchFamily="50" charset="-128"/>
              </a:rPr>
              <a:t>実験への応用を目指した</a:t>
            </a:r>
            <a:r>
              <a:rPr lang="en-US" altLang="ja-JP" sz="3200" dirty="0" smtClean="0">
                <a:latin typeface="メイリオ" pitchFamily="50" charset="-128"/>
                <a:ea typeface="メイリオ" pitchFamily="50" charset="-128"/>
                <a:cs typeface="メイリオ" pitchFamily="50" charset="-128"/>
              </a:rPr>
              <a:t/>
            </a:r>
            <a:br>
              <a:rPr lang="en-US" altLang="ja-JP" sz="3200" dirty="0" smtClean="0">
                <a:latin typeface="メイリオ" pitchFamily="50" charset="-128"/>
                <a:ea typeface="メイリオ" pitchFamily="50" charset="-128"/>
                <a:cs typeface="メイリオ" pitchFamily="50" charset="-128"/>
              </a:rPr>
            </a:br>
            <a:r>
              <a:rPr lang="ja-JP" altLang="en-US" sz="3200" dirty="0" smtClean="0">
                <a:latin typeface="メイリオ" pitchFamily="50" charset="-128"/>
                <a:ea typeface="メイリオ" pitchFamily="50" charset="-128"/>
                <a:cs typeface="メイリオ" pitchFamily="50" charset="-128"/>
              </a:rPr>
              <a:t>崩壊点検出器：</a:t>
            </a:r>
            <a:r>
              <a:rPr lang="en-US" altLang="ja-JP" sz="3200" dirty="0" smtClean="0">
                <a:latin typeface="メイリオ" pitchFamily="50" charset="-128"/>
                <a:ea typeface="メイリオ" pitchFamily="50" charset="-128"/>
                <a:cs typeface="メイリオ" pitchFamily="50" charset="-128"/>
              </a:rPr>
              <a:t>PIXOR1</a:t>
            </a:r>
            <a:r>
              <a:rPr lang="ja-JP" altLang="en-US" sz="3200" dirty="0" smtClean="0">
                <a:latin typeface="メイリオ" pitchFamily="50" charset="-128"/>
                <a:ea typeface="メイリオ" pitchFamily="50" charset="-128"/>
                <a:cs typeface="メイリオ" pitchFamily="50" charset="-128"/>
              </a:rPr>
              <a:t>の性能評価</a:t>
            </a:r>
            <a:endParaRPr kumimoji="1" lang="ja-JP" altLang="en-US" sz="3200" dirty="0">
              <a:latin typeface="メイリオ" pitchFamily="50" charset="-128"/>
              <a:ea typeface="メイリオ" pitchFamily="50" charset="-128"/>
              <a:cs typeface="メイリオ" pitchFamily="50" charset="-128"/>
            </a:endParaRPr>
          </a:p>
        </p:txBody>
      </p:sp>
      <p:sp>
        <p:nvSpPr>
          <p:cNvPr id="3" name="サブタイトル 2"/>
          <p:cNvSpPr>
            <a:spLocks noGrp="1"/>
          </p:cNvSpPr>
          <p:nvPr>
            <p:ph type="subTitle" idx="1"/>
          </p:nvPr>
        </p:nvSpPr>
        <p:spPr/>
        <p:txBody>
          <a:bodyPr>
            <a:normAutofit/>
          </a:bodyPr>
          <a:lstStyle/>
          <a:p>
            <a:r>
              <a:rPr kumimoji="1" lang="ja-JP" altLang="en-US" sz="2000" dirty="0" smtClean="0">
                <a:latin typeface="メイリオ" pitchFamily="50" charset="-128"/>
                <a:ea typeface="メイリオ" pitchFamily="50" charset="-128"/>
                <a:cs typeface="メイリオ" pitchFamily="50" charset="-128"/>
              </a:rPr>
              <a:t>東北大学大学院　</a:t>
            </a:r>
            <a:endParaRPr kumimoji="1" lang="en-US" altLang="ja-JP" sz="2000" dirty="0" smtClean="0">
              <a:latin typeface="メイリオ" pitchFamily="50" charset="-128"/>
              <a:ea typeface="メイリオ" pitchFamily="50" charset="-128"/>
              <a:cs typeface="メイリオ" pitchFamily="50" charset="-128"/>
            </a:endParaRPr>
          </a:p>
          <a:p>
            <a:r>
              <a:rPr kumimoji="1" lang="en-US" altLang="ja-JP" sz="2000" dirty="0" smtClean="0">
                <a:latin typeface="メイリオ" pitchFamily="50" charset="-128"/>
                <a:ea typeface="メイリオ" pitchFamily="50" charset="-128"/>
                <a:cs typeface="メイリオ" pitchFamily="50" charset="-128"/>
              </a:rPr>
              <a:t/>
            </a:r>
            <a:br>
              <a:rPr kumimoji="1" lang="en-US" altLang="ja-JP" sz="2000" dirty="0" smtClean="0">
                <a:latin typeface="メイリオ" pitchFamily="50" charset="-128"/>
                <a:ea typeface="メイリオ" pitchFamily="50" charset="-128"/>
                <a:cs typeface="メイリオ" pitchFamily="50" charset="-128"/>
              </a:rPr>
            </a:br>
            <a:r>
              <a:rPr kumimoji="1" lang="ja-JP" altLang="en-US" sz="2000" dirty="0" smtClean="0">
                <a:latin typeface="メイリオ" pitchFamily="50" charset="-128"/>
                <a:ea typeface="メイリオ" pitchFamily="50" charset="-128"/>
                <a:cs typeface="メイリオ" pitchFamily="50" charset="-128"/>
              </a:rPr>
              <a:t>素粒子実験研究室　</a:t>
            </a:r>
            <a:r>
              <a:rPr kumimoji="1" lang="en-US" altLang="ja-JP" sz="2000" dirty="0" smtClean="0">
                <a:latin typeface="メイリオ" pitchFamily="50" charset="-128"/>
                <a:ea typeface="メイリオ" pitchFamily="50" charset="-128"/>
                <a:cs typeface="メイリオ" pitchFamily="50" charset="-128"/>
              </a:rPr>
              <a:t>M1 </a:t>
            </a:r>
            <a:r>
              <a:rPr kumimoji="1" lang="ja-JP" altLang="en-US" sz="2000" dirty="0" smtClean="0">
                <a:latin typeface="メイリオ" pitchFamily="50" charset="-128"/>
                <a:ea typeface="メイリオ" pitchFamily="50" charset="-128"/>
                <a:cs typeface="メイリオ" pitchFamily="50" charset="-128"/>
              </a:rPr>
              <a:t>篠田直幸</a:t>
            </a:r>
            <a:endParaRPr kumimoji="1" lang="ja-JP" altLang="en-US" sz="2000" dirty="0">
              <a:latin typeface="メイリオ" pitchFamily="50" charset="-128"/>
              <a:ea typeface="メイリオ" pitchFamily="50" charset="-128"/>
              <a:cs typeface="メイリオ" pitchFamily="50" charset="-128"/>
            </a:endParaRPr>
          </a:p>
        </p:txBody>
      </p:sp>
      <p:sp>
        <p:nvSpPr>
          <p:cNvPr id="4" name="日付プレースホルダー 3"/>
          <p:cNvSpPr>
            <a:spLocks noGrp="1"/>
          </p:cNvSpPr>
          <p:nvPr>
            <p:ph type="dt" sz="half" idx="10"/>
          </p:nvPr>
        </p:nvSpPr>
        <p:spPr/>
        <p:txBody>
          <a:bodyPr/>
          <a:lstStyle/>
          <a:p>
            <a:fld id="{6237ECA7-567D-423A-8443-D2ACC317EDD4}" type="datetime1">
              <a:rPr kumimoji="1" lang="ja-JP" altLang="en-US" smtClean="0"/>
              <a:pPr/>
              <a:t>2012/9/18</a:t>
            </a:fld>
            <a:endParaRPr kumimoji="1" lang="ja-JP" altLang="en-US"/>
          </a:p>
        </p:txBody>
      </p:sp>
      <p:sp>
        <p:nvSpPr>
          <p:cNvPr id="5" name="フッター プレースホルダー 4"/>
          <p:cNvSpPr>
            <a:spLocks noGrp="1"/>
          </p:cNvSpPr>
          <p:nvPr>
            <p:ph type="ftr" sz="quarter" idx="11"/>
          </p:nvPr>
        </p:nvSpPr>
        <p:spPr/>
        <p:txBody>
          <a:bodyPr/>
          <a:lstStyle/>
          <a:p>
            <a:r>
              <a:rPr kumimoji="1" lang="ja-JP" altLang="en-US" smtClean="0"/>
              <a:t>夏の学校　</a:t>
            </a:r>
            <a:r>
              <a:rPr kumimoji="1" lang="en-US" altLang="ja-JP" smtClean="0"/>
              <a:t>2012 @</a:t>
            </a:r>
            <a:r>
              <a:rPr kumimoji="1" lang="ja-JP" altLang="en-US" smtClean="0"/>
              <a:t>富士吉田</a:t>
            </a:r>
            <a:endParaRPr kumimoji="1" lang="ja-JP" altLang="en-US"/>
          </a:p>
        </p:txBody>
      </p:sp>
      <p:sp>
        <p:nvSpPr>
          <p:cNvPr id="6" name="スライド番号プレースホルダー 5"/>
          <p:cNvSpPr>
            <a:spLocks noGrp="1"/>
          </p:cNvSpPr>
          <p:nvPr>
            <p:ph type="sldNum" sz="quarter" idx="12"/>
          </p:nvPr>
        </p:nvSpPr>
        <p:spPr/>
        <p:txBody>
          <a:bodyPr/>
          <a:lstStyle/>
          <a:p>
            <a:fld id="{4A3C642A-29D3-475F-9FAB-1EA74B345281}" type="slidenum">
              <a:rPr kumimoji="1" lang="ja-JP" altLang="en-US" smtClean="0"/>
              <a:pPr/>
              <a:t>1</a:t>
            </a:fld>
            <a:endParaRPr kumimoji="1" lang="ja-JP" altLang="en-US"/>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008178" y="4771504"/>
            <a:ext cx="1518919" cy="15121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0232591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dirty="0" smtClean="0"/>
              <a:t>Belle II </a:t>
            </a:r>
            <a:r>
              <a:rPr kumimoji="1" lang="ja-JP" altLang="en-US" dirty="0" smtClean="0"/>
              <a:t>実験</a:t>
            </a:r>
            <a:endParaRPr kumimoji="1" lang="ja-JP" altLang="en-US" dirty="0"/>
          </a:p>
        </p:txBody>
      </p:sp>
      <p:sp>
        <p:nvSpPr>
          <p:cNvPr id="3" name="コンテンツ プレースホルダー 2"/>
          <p:cNvSpPr>
            <a:spLocks noGrp="1"/>
          </p:cNvSpPr>
          <p:nvPr>
            <p:ph idx="1"/>
          </p:nvPr>
        </p:nvSpPr>
        <p:spPr/>
        <p:txBody>
          <a:bodyPr/>
          <a:lstStyle/>
          <a:p>
            <a:r>
              <a:rPr lang="en-US" altLang="ja-JP" dirty="0" smtClean="0"/>
              <a:t>Belle II</a:t>
            </a:r>
            <a:r>
              <a:rPr lang="ja-JP" altLang="en-US" dirty="0" smtClean="0"/>
              <a:t>実験</a:t>
            </a:r>
            <a:endParaRPr lang="en-US" altLang="ja-JP" dirty="0" smtClean="0"/>
          </a:p>
          <a:p>
            <a:pPr lvl="1">
              <a:buFont typeface="Wingdings" pitchFamily="2" charset="2"/>
              <a:buChar char="Ø"/>
            </a:pPr>
            <a:r>
              <a:rPr lang="en-US" altLang="ja-JP" dirty="0" smtClean="0"/>
              <a:t>B</a:t>
            </a:r>
            <a:r>
              <a:rPr lang="ja-JP" altLang="en-US" dirty="0" smtClean="0"/>
              <a:t>中間子を多量に生成し稀崩壊を精度よく測定し、</a:t>
            </a:r>
            <a:r>
              <a:rPr lang="en-US" altLang="ja-JP" dirty="0"/>
              <a:t/>
            </a:r>
            <a:br>
              <a:rPr lang="en-US" altLang="ja-JP" dirty="0"/>
            </a:br>
            <a:r>
              <a:rPr lang="ja-JP" altLang="en-US" dirty="0" smtClean="0"/>
              <a:t>標準模型を超える物理の探索を行う</a:t>
            </a:r>
            <a:endParaRPr lang="en-US" altLang="ja-JP" dirty="0" smtClean="0"/>
          </a:p>
          <a:p>
            <a:pPr lvl="1">
              <a:buFont typeface="Wingdings" pitchFamily="2" charset="2"/>
              <a:buChar char="Ø"/>
            </a:pPr>
            <a:endParaRPr lang="en-US" altLang="ja-JP" dirty="0"/>
          </a:p>
          <a:p>
            <a:endParaRPr lang="en-US" altLang="ja-JP" dirty="0"/>
          </a:p>
        </p:txBody>
      </p:sp>
      <p:sp>
        <p:nvSpPr>
          <p:cNvPr id="4" name="日付プレースホルダー 3"/>
          <p:cNvSpPr>
            <a:spLocks noGrp="1"/>
          </p:cNvSpPr>
          <p:nvPr>
            <p:ph type="dt" sz="half" idx="10"/>
          </p:nvPr>
        </p:nvSpPr>
        <p:spPr/>
        <p:txBody>
          <a:bodyPr/>
          <a:lstStyle/>
          <a:p>
            <a:fld id="{ED07FF15-31B9-465A-B0D1-5ECD52816E93}" type="datetime1">
              <a:rPr kumimoji="1" lang="ja-JP" altLang="en-US" smtClean="0"/>
              <a:pPr/>
              <a:t>2012/9/18</a:t>
            </a:fld>
            <a:endParaRPr kumimoji="1" lang="ja-JP" altLang="en-US"/>
          </a:p>
        </p:txBody>
      </p:sp>
      <p:sp>
        <p:nvSpPr>
          <p:cNvPr id="5" name="フッター プレースホルダー 4"/>
          <p:cNvSpPr>
            <a:spLocks noGrp="1"/>
          </p:cNvSpPr>
          <p:nvPr>
            <p:ph type="ftr" sz="quarter" idx="11"/>
          </p:nvPr>
        </p:nvSpPr>
        <p:spPr/>
        <p:txBody>
          <a:bodyPr/>
          <a:lstStyle/>
          <a:p>
            <a:r>
              <a:rPr lang="ja-JP" altLang="en-US" smtClean="0"/>
              <a:t>夏の学校　</a:t>
            </a:r>
            <a:r>
              <a:rPr lang="en-US" altLang="ja-JP" smtClean="0"/>
              <a:t>2012 @</a:t>
            </a:r>
            <a:r>
              <a:rPr lang="ja-JP" altLang="en-US" smtClean="0"/>
              <a:t>富士吉田</a:t>
            </a:r>
            <a:endParaRPr lang="ja-JP" altLang="en-US" dirty="0"/>
          </a:p>
        </p:txBody>
      </p:sp>
      <p:sp>
        <p:nvSpPr>
          <p:cNvPr id="6" name="スライド番号プレースホルダー 5"/>
          <p:cNvSpPr>
            <a:spLocks noGrp="1"/>
          </p:cNvSpPr>
          <p:nvPr>
            <p:ph type="sldNum" sz="quarter" idx="12"/>
          </p:nvPr>
        </p:nvSpPr>
        <p:spPr/>
        <p:txBody>
          <a:bodyPr/>
          <a:lstStyle/>
          <a:p>
            <a:fld id="{4A3C642A-29D3-475F-9FAB-1EA74B345281}" type="slidenum">
              <a:rPr kumimoji="1" lang="ja-JP" altLang="en-US" smtClean="0"/>
              <a:pPr/>
              <a:t>10</a:t>
            </a:fld>
            <a:endParaRPr kumimoji="1" lang="ja-JP" altLang="en-US" dirty="0"/>
          </a:p>
        </p:txBody>
      </p:sp>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95536" y="3573016"/>
            <a:ext cx="2857500" cy="27051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1" name="テキスト ボックス 10"/>
          <p:cNvSpPr txBox="1"/>
          <p:nvPr/>
        </p:nvSpPr>
        <p:spPr>
          <a:xfrm>
            <a:off x="4572000" y="3005336"/>
            <a:ext cx="4104456" cy="1261884"/>
          </a:xfrm>
          <a:prstGeom prst="rect">
            <a:avLst/>
          </a:prstGeom>
          <a:noFill/>
        </p:spPr>
        <p:txBody>
          <a:bodyPr wrap="square" rtlCol="0">
            <a:spAutoFit/>
          </a:bodyPr>
          <a:lstStyle/>
          <a:p>
            <a:pPr marL="285750" indent="-285750">
              <a:buFont typeface="Arial" pitchFamily="34" charset="0"/>
              <a:buChar char="•"/>
            </a:pPr>
            <a:r>
              <a:rPr kumimoji="1" lang="ja-JP" altLang="en-US" sz="1900" b="1" dirty="0" smtClean="0">
                <a:solidFill>
                  <a:srgbClr val="0070C0"/>
                </a:solidFill>
              </a:rPr>
              <a:t>地下</a:t>
            </a:r>
            <a:r>
              <a:rPr kumimoji="1" lang="en-US" altLang="ja-JP" sz="1900" b="1" dirty="0" smtClean="0">
                <a:solidFill>
                  <a:srgbClr val="0070C0"/>
                </a:solidFill>
              </a:rPr>
              <a:t>11m, </a:t>
            </a:r>
            <a:r>
              <a:rPr kumimoji="1" lang="ja-JP" altLang="en-US" sz="1900" b="1" dirty="0" smtClean="0">
                <a:solidFill>
                  <a:srgbClr val="0070C0"/>
                </a:solidFill>
              </a:rPr>
              <a:t>円周</a:t>
            </a:r>
            <a:r>
              <a:rPr kumimoji="1" lang="en-US" altLang="ja-JP" sz="1900" b="1" dirty="0" smtClean="0">
                <a:solidFill>
                  <a:srgbClr val="0070C0"/>
                </a:solidFill>
              </a:rPr>
              <a:t>3km</a:t>
            </a:r>
            <a:r>
              <a:rPr kumimoji="1" lang="ja-JP" altLang="en-US" sz="1900" b="1" dirty="0" smtClean="0">
                <a:solidFill>
                  <a:srgbClr val="0070C0"/>
                </a:solidFill>
              </a:rPr>
              <a:t>の地下トンネル</a:t>
            </a:r>
            <a:endParaRPr kumimoji="1" lang="en-US" altLang="ja-JP" sz="1900" b="1" dirty="0" smtClean="0">
              <a:solidFill>
                <a:srgbClr val="0070C0"/>
              </a:solidFill>
            </a:endParaRPr>
          </a:p>
          <a:p>
            <a:pPr marL="285750" indent="-285750">
              <a:buFont typeface="Arial" pitchFamily="34" charset="0"/>
              <a:buChar char="•"/>
            </a:pPr>
            <a:r>
              <a:rPr kumimoji="1" lang="en-US" altLang="ja-JP" sz="1900" b="1" dirty="0" smtClean="0">
                <a:solidFill>
                  <a:srgbClr val="0070C0"/>
                </a:solidFill>
              </a:rPr>
              <a:t>e</a:t>
            </a:r>
            <a:r>
              <a:rPr kumimoji="1" lang="en-US" altLang="ja-JP" sz="1900" b="1" baseline="30000" dirty="0" smtClean="0">
                <a:solidFill>
                  <a:srgbClr val="0070C0"/>
                </a:solidFill>
              </a:rPr>
              <a:t>+</a:t>
            </a:r>
            <a:r>
              <a:rPr kumimoji="1" lang="en-US" altLang="ja-JP" sz="1900" b="1" dirty="0" smtClean="0">
                <a:solidFill>
                  <a:srgbClr val="0070C0"/>
                </a:solidFill>
              </a:rPr>
              <a:t>: 4.0GeV , e</a:t>
            </a:r>
            <a:r>
              <a:rPr kumimoji="1" lang="en-US" altLang="ja-JP" sz="1900" b="1" baseline="30000" dirty="0" smtClean="0">
                <a:solidFill>
                  <a:srgbClr val="0070C0"/>
                </a:solidFill>
              </a:rPr>
              <a:t>-</a:t>
            </a:r>
            <a:r>
              <a:rPr kumimoji="1" lang="en-US" altLang="ja-JP" sz="1900" b="1" dirty="0" smtClean="0">
                <a:solidFill>
                  <a:srgbClr val="0070C0"/>
                </a:solidFill>
              </a:rPr>
              <a:t>: 7.0GeV</a:t>
            </a:r>
            <a:endParaRPr lang="en-US" altLang="ja-JP" sz="1900" b="1" dirty="0" smtClean="0">
              <a:solidFill>
                <a:srgbClr val="0070C0"/>
              </a:solidFill>
            </a:endParaRPr>
          </a:p>
          <a:p>
            <a:pPr marL="285750" indent="-285750">
              <a:buFont typeface="Arial" pitchFamily="34" charset="0"/>
              <a:buChar char="•"/>
            </a:pPr>
            <a:r>
              <a:rPr lang="ja-JP" altLang="en-US" sz="1900" b="1" dirty="0">
                <a:solidFill>
                  <a:srgbClr val="0070C0"/>
                </a:solidFill>
              </a:rPr>
              <a:t>１秒間</a:t>
            </a:r>
            <a:r>
              <a:rPr lang="ja-JP" altLang="en-US" sz="1900" b="1" dirty="0" smtClean="0">
                <a:solidFill>
                  <a:srgbClr val="0070C0"/>
                </a:solidFill>
              </a:rPr>
              <a:t>に</a:t>
            </a:r>
            <a:r>
              <a:rPr lang="en-US" altLang="ja-JP" sz="1900" b="1" dirty="0" smtClean="0">
                <a:solidFill>
                  <a:srgbClr val="0070C0"/>
                </a:solidFill>
              </a:rPr>
              <a:t>800</a:t>
            </a:r>
            <a:r>
              <a:rPr lang="ja-JP" altLang="en-US" sz="1900" b="1" dirty="0" smtClean="0">
                <a:solidFill>
                  <a:srgbClr val="0070C0"/>
                </a:solidFill>
              </a:rPr>
              <a:t>個の</a:t>
            </a:r>
            <a:r>
              <a:rPr lang="en-US" altLang="ja-JP" sz="1900" b="1" dirty="0" smtClean="0">
                <a:solidFill>
                  <a:srgbClr val="0070C0"/>
                </a:solidFill>
              </a:rPr>
              <a:t>B</a:t>
            </a:r>
            <a:r>
              <a:rPr lang="ja-JP" altLang="en-US" sz="1900" b="1" dirty="0" smtClean="0">
                <a:solidFill>
                  <a:srgbClr val="0070C0"/>
                </a:solidFill>
              </a:rPr>
              <a:t>中間子ペアを</a:t>
            </a:r>
            <a:r>
              <a:rPr lang="en-US" altLang="ja-JP" sz="1900" b="1" dirty="0">
                <a:solidFill>
                  <a:srgbClr val="0070C0"/>
                </a:solidFill>
              </a:rPr>
              <a:t/>
            </a:r>
            <a:br>
              <a:rPr lang="en-US" altLang="ja-JP" sz="1900" b="1" dirty="0">
                <a:solidFill>
                  <a:srgbClr val="0070C0"/>
                </a:solidFill>
              </a:rPr>
            </a:br>
            <a:r>
              <a:rPr lang="ja-JP" altLang="en-US" sz="1900" b="1" dirty="0" smtClean="0">
                <a:solidFill>
                  <a:srgbClr val="0070C0"/>
                </a:solidFill>
              </a:rPr>
              <a:t>生成（→</a:t>
            </a:r>
            <a:r>
              <a:rPr lang="en-US" altLang="ja-JP" sz="1900" b="1" dirty="0" smtClean="0">
                <a:solidFill>
                  <a:srgbClr val="0070C0"/>
                </a:solidFill>
              </a:rPr>
              <a:t>Belle</a:t>
            </a:r>
            <a:r>
              <a:rPr lang="ja-JP" altLang="en-US" sz="1900" b="1" dirty="0" smtClean="0">
                <a:solidFill>
                  <a:srgbClr val="0070C0"/>
                </a:solidFill>
              </a:rPr>
              <a:t>実験の</a:t>
            </a:r>
            <a:r>
              <a:rPr lang="en-US" altLang="ja-JP" sz="1900" b="1" dirty="0" smtClean="0">
                <a:solidFill>
                  <a:srgbClr val="0070C0"/>
                </a:solidFill>
              </a:rPr>
              <a:t>40</a:t>
            </a:r>
            <a:r>
              <a:rPr lang="ja-JP" altLang="en-US" sz="1900" b="1" dirty="0" smtClean="0">
                <a:solidFill>
                  <a:srgbClr val="0070C0"/>
                </a:solidFill>
              </a:rPr>
              <a:t>倍！）</a:t>
            </a:r>
            <a:endParaRPr lang="en-US" altLang="ja-JP" sz="1900" b="1" dirty="0" smtClean="0">
              <a:solidFill>
                <a:srgbClr val="0070C0"/>
              </a:solidFill>
            </a:endParaRPr>
          </a:p>
        </p:txBody>
      </p:sp>
      <p:sp>
        <p:nvSpPr>
          <p:cNvPr id="17" name="テキスト ボックス 16"/>
          <p:cNvSpPr txBox="1"/>
          <p:nvPr/>
        </p:nvSpPr>
        <p:spPr>
          <a:xfrm>
            <a:off x="4572000" y="4874642"/>
            <a:ext cx="3672408" cy="677108"/>
          </a:xfrm>
          <a:prstGeom prst="rect">
            <a:avLst/>
          </a:prstGeom>
          <a:noFill/>
        </p:spPr>
        <p:txBody>
          <a:bodyPr wrap="square" rtlCol="0">
            <a:spAutoFit/>
          </a:bodyPr>
          <a:lstStyle/>
          <a:p>
            <a:r>
              <a:rPr kumimoji="1" lang="en-US" altLang="ja-JP" sz="1900" b="1" dirty="0" smtClean="0">
                <a:solidFill>
                  <a:srgbClr val="FF0000"/>
                </a:solidFill>
              </a:rPr>
              <a:t>Belle </a:t>
            </a:r>
            <a:r>
              <a:rPr kumimoji="1" lang="ja-JP" altLang="en-US" sz="1900" b="1" dirty="0" smtClean="0">
                <a:solidFill>
                  <a:srgbClr val="FF0000"/>
                </a:solidFill>
              </a:rPr>
              <a:t>実験の約１０年分のデータ量をわずか３か月で</a:t>
            </a:r>
            <a:r>
              <a:rPr lang="ja-JP" altLang="en-US" sz="1900" b="1" dirty="0">
                <a:solidFill>
                  <a:srgbClr val="FF0000"/>
                </a:solidFill>
              </a:rPr>
              <a:t>収集</a:t>
            </a:r>
            <a:r>
              <a:rPr kumimoji="1" lang="ja-JP" altLang="en-US" sz="1900" b="1" dirty="0" smtClean="0">
                <a:solidFill>
                  <a:srgbClr val="FF0000"/>
                </a:solidFill>
              </a:rPr>
              <a:t>できる</a:t>
            </a:r>
            <a:endParaRPr kumimoji="1" lang="ja-JP" altLang="en-US" sz="1900" b="1" dirty="0">
              <a:solidFill>
                <a:srgbClr val="FF0000"/>
              </a:solidFill>
            </a:endParaRPr>
          </a:p>
        </p:txBody>
      </p:sp>
      <p:cxnSp>
        <p:nvCxnSpPr>
          <p:cNvPr id="19" name="直線矢印コネクタ 18"/>
          <p:cNvCxnSpPr/>
          <p:nvPr/>
        </p:nvCxnSpPr>
        <p:spPr>
          <a:xfrm flipH="1" flipV="1">
            <a:off x="2843808" y="3933056"/>
            <a:ext cx="576064" cy="216024"/>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20" name="テキスト ボックス 19"/>
          <p:cNvSpPr txBox="1"/>
          <p:nvPr/>
        </p:nvSpPr>
        <p:spPr>
          <a:xfrm>
            <a:off x="3059832" y="3680157"/>
            <a:ext cx="1008112" cy="338554"/>
          </a:xfrm>
          <a:prstGeom prst="rect">
            <a:avLst/>
          </a:prstGeom>
          <a:noFill/>
        </p:spPr>
        <p:txBody>
          <a:bodyPr wrap="square" rtlCol="0">
            <a:spAutoFit/>
          </a:bodyPr>
          <a:lstStyle/>
          <a:p>
            <a:r>
              <a:rPr lang="en-US" altLang="ja-JP" sz="1600" dirty="0" smtClean="0">
                <a:solidFill>
                  <a:srgbClr val="0070C0"/>
                </a:solidFill>
              </a:rPr>
              <a:t>e</a:t>
            </a:r>
            <a:r>
              <a:rPr lang="en-US" altLang="ja-JP" sz="1600" baseline="30000" dirty="0" smtClean="0">
                <a:solidFill>
                  <a:srgbClr val="0070C0"/>
                </a:solidFill>
              </a:rPr>
              <a:t>-</a:t>
            </a:r>
            <a:r>
              <a:rPr lang="en-US" altLang="ja-JP" sz="1600" dirty="0" smtClean="0">
                <a:solidFill>
                  <a:srgbClr val="0070C0"/>
                </a:solidFill>
              </a:rPr>
              <a:t>:7.0GeV</a:t>
            </a:r>
            <a:endParaRPr kumimoji="1" lang="ja-JP" altLang="en-US" sz="1600" dirty="0">
              <a:solidFill>
                <a:srgbClr val="0070C0"/>
              </a:solidFill>
            </a:endParaRPr>
          </a:p>
        </p:txBody>
      </p:sp>
      <p:cxnSp>
        <p:nvCxnSpPr>
          <p:cNvPr id="22" name="直線矢印コネクタ 21"/>
          <p:cNvCxnSpPr/>
          <p:nvPr/>
        </p:nvCxnSpPr>
        <p:spPr>
          <a:xfrm>
            <a:off x="1824286" y="3551808"/>
            <a:ext cx="659482" cy="179149"/>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5" name="テキスト ボックス 24"/>
          <p:cNvSpPr txBox="1"/>
          <p:nvPr/>
        </p:nvSpPr>
        <p:spPr>
          <a:xfrm>
            <a:off x="1869604" y="3284860"/>
            <a:ext cx="936104" cy="338554"/>
          </a:xfrm>
          <a:prstGeom prst="rect">
            <a:avLst/>
          </a:prstGeom>
          <a:noFill/>
        </p:spPr>
        <p:txBody>
          <a:bodyPr wrap="square" rtlCol="0">
            <a:spAutoFit/>
          </a:bodyPr>
          <a:lstStyle/>
          <a:p>
            <a:r>
              <a:rPr lang="en-US" altLang="ja-JP" sz="1600" dirty="0" smtClean="0">
                <a:solidFill>
                  <a:srgbClr val="FF0000"/>
                </a:solidFill>
              </a:rPr>
              <a:t>e</a:t>
            </a:r>
            <a:r>
              <a:rPr lang="en-US" altLang="ja-JP" sz="1600" baseline="30000" dirty="0" smtClean="0">
                <a:solidFill>
                  <a:srgbClr val="FF0000"/>
                </a:solidFill>
              </a:rPr>
              <a:t>+</a:t>
            </a:r>
            <a:r>
              <a:rPr lang="en-US" altLang="ja-JP" sz="1600" dirty="0" smtClean="0">
                <a:solidFill>
                  <a:srgbClr val="FF0000"/>
                </a:solidFill>
              </a:rPr>
              <a:t>:4.0eV</a:t>
            </a:r>
            <a:endParaRPr kumimoji="1" lang="ja-JP" altLang="en-US" sz="1600" dirty="0">
              <a:solidFill>
                <a:srgbClr val="FF0000"/>
              </a:solidFill>
            </a:endParaRPr>
          </a:p>
        </p:txBody>
      </p:sp>
      <p:sp>
        <p:nvSpPr>
          <p:cNvPr id="26" name="テキスト ボックス 25"/>
          <p:cNvSpPr txBox="1"/>
          <p:nvPr/>
        </p:nvSpPr>
        <p:spPr>
          <a:xfrm>
            <a:off x="2640608" y="5157192"/>
            <a:ext cx="1262236" cy="369332"/>
          </a:xfrm>
          <a:prstGeom prst="rect">
            <a:avLst/>
          </a:prstGeom>
          <a:noFill/>
        </p:spPr>
        <p:txBody>
          <a:bodyPr wrap="square" rtlCol="0">
            <a:spAutoFit/>
          </a:bodyPr>
          <a:lstStyle/>
          <a:p>
            <a:r>
              <a:rPr kumimoji="1" lang="en-US" altLang="ja-JP" dirty="0" err="1" smtClean="0"/>
              <a:t>SuperKEKB</a:t>
            </a:r>
            <a:endParaRPr kumimoji="1" lang="ja-JP" altLang="en-US" dirty="0"/>
          </a:p>
        </p:txBody>
      </p:sp>
      <p:cxnSp>
        <p:nvCxnSpPr>
          <p:cNvPr id="28" name="直線矢印コネクタ 27"/>
          <p:cNvCxnSpPr/>
          <p:nvPr/>
        </p:nvCxnSpPr>
        <p:spPr>
          <a:xfrm flipH="1">
            <a:off x="2805708" y="3284860"/>
            <a:ext cx="447328" cy="39529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 name="テキスト ボックス 28"/>
          <p:cNvSpPr txBox="1"/>
          <p:nvPr/>
        </p:nvSpPr>
        <p:spPr>
          <a:xfrm>
            <a:off x="2953172" y="2929136"/>
            <a:ext cx="1758652" cy="338554"/>
          </a:xfrm>
          <a:prstGeom prst="rect">
            <a:avLst/>
          </a:prstGeom>
          <a:noFill/>
        </p:spPr>
        <p:txBody>
          <a:bodyPr wrap="square" rtlCol="0">
            <a:spAutoFit/>
          </a:bodyPr>
          <a:lstStyle/>
          <a:p>
            <a:r>
              <a:rPr kumimoji="1" lang="en-US" altLang="ja-JP" sz="1600" dirty="0" smtClean="0"/>
              <a:t>Belle II</a:t>
            </a:r>
            <a:r>
              <a:rPr kumimoji="1" lang="ja-JP" altLang="en-US" sz="1600" dirty="0" smtClean="0"/>
              <a:t>検出器</a:t>
            </a:r>
            <a:endParaRPr kumimoji="1" lang="ja-JP" altLang="en-US" sz="1600" dirty="0"/>
          </a:p>
        </p:txBody>
      </p:sp>
      <p:sp>
        <p:nvSpPr>
          <p:cNvPr id="30" name="テキスト ボックス 29"/>
          <p:cNvSpPr txBox="1"/>
          <p:nvPr/>
        </p:nvSpPr>
        <p:spPr>
          <a:xfrm>
            <a:off x="3563888" y="5805264"/>
            <a:ext cx="5112568" cy="369332"/>
          </a:xfrm>
          <a:prstGeom prst="rect">
            <a:avLst/>
          </a:prstGeom>
          <a:noFill/>
        </p:spPr>
        <p:txBody>
          <a:bodyPr wrap="square" rtlCol="0">
            <a:spAutoFit/>
          </a:bodyPr>
          <a:lstStyle/>
          <a:p>
            <a:r>
              <a:rPr kumimoji="1" lang="ja-JP" altLang="en-US" dirty="0" smtClean="0"/>
              <a:t>現在、アップグレード中　→　</a:t>
            </a:r>
            <a:r>
              <a:rPr kumimoji="1" lang="en-US" altLang="ja-JP" dirty="0" smtClean="0"/>
              <a:t>2015</a:t>
            </a:r>
            <a:r>
              <a:rPr kumimoji="1" lang="ja-JP" altLang="en-US" dirty="0" smtClean="0"/>
              <a:t>年実験開始予定</a:t>
            </a:r>
            <a:endParaRPr kumimoji="1" lang="ja-JP" altLang="en-US" dirty="0"/>
          </a:p>
        </p:txBody>
      </p:sp>
    </p:spTree>
    <p:extLst>
      <p:ext uri="{BB962C8B-B14F-4D97-AF65-F5344CB8AC3E}">
        <p14:creationId xmlns:p14="http://schemas.microsoft.com/office/powerpoint/2010/main" xmlns="" val="42262464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Belle II</a:t>
            </a:r>
            <a:r>
              <a:rPr kumimoji="1" lang="ja-JP" altLang="en-US" dirty="0" smtClean="0"/>
              <a:t>検出器</a:t>
            </a:r>
            <a:endParaRPr kumimoji="1" lang="ja-JP" altLang="en-US" dirty="0"/>
          </a:p>
        </p:txBody>
      </p:sp>
      <p:sp>
        <p:nvSpPr>
          <p:cNvPr id="3" name="コンテンツ プレースホルダー 2"/>
          <p:cNvSpPr>
            <a:spLocks noGrp="1"/>
          </p:cNvSpPr>
          <p:nvPr>
            <p:ph idx="1"/>
          </p:nvPr>
        </p:nvSpPr>
        <p:spPr>
          <a:xfrm>
            <a:off x="457200" y="1340768"/>
            <a:ext cx="8219256" cy="4785395"/>
          </a:xfrm>
        </p:spPr>
        <p:txBody>
          <a:bodyPr/>
          <a:lstStyle/>
          <a:p>
            <a:pPr marL="0" indent="0">
              <a:buNone/>
            </a:pPr>
            <a:endParaRPr kumimoji="1" lang="ja-JP" altLang="en-US" dirty="0"/>
          </a:p>
        </p:txBody>
      </p:sp>
      <p:sp>
        <p:nvSpPr>
          <p:cNvPr id="4" name="日付プレースホルダー 3"/>
          <p:cNvSpPr>
            <a:spLocks noGrp="1"/>
          </p:cNvSpPr>
          <p:nvPr>
            <p:ph type="dt" sz="half" idx="10"/>
          </p:nvPr>
        </p:nvSpPr>
        <p:spPr/>
        <p:txBody>
          <a:bodyPr/>
          <a:lstStyle/>
          <a:p>
            <a:fld id="{15D90B55-9595-47F4-B6BD-DC373AAD9AB6}" type="datetime1">
              <a:rPr kumimoji="1" lang="ja-JP" altLang="en-US" smtClean="0"/>
              <a:pPr/>
              <a:t>2012/9/18</a:t>
            </a:fld>
            <a:endParaRPr kumimoji="1" lang="ja-JP" altLang="en-US"/>
          </a:p>
        </p:txBody>
      </p:sp>
      <p:sp>
        <p:nvSpPr>
          <p:cNvPr id="5" name="フッター プレースホルダー 4"/>
          <p:cNvSpPr>
            <a:spLocks noGrp="1"/>
          </p:cNvSpPr>
          <p:nvPr>
            <p:ph type="ftr" sz="quarter" idx="11"/>
          </p:nvPr>
        </p:nvSpPr>
        <p:spPr/>
        <p:txBody>
          <a:bodyPr/>
          <a:lstStyle/>
          <a:p>
            <a:r>
              <a:rPr lang="ja-JP" altLang="en-US" smtClean="0"/>
              <a:t>夏の学校　</a:t>
            </a:r>
            <a:r>
              <a:rPr lang="en-US" altLang="ja-JP" smtClean="0"/>
              <a:t>2012 @</a:t>
            </a:r>
            <a:r>
              <a:rPr lang="ja-JP" altLang="en-US" smtClean="0"/>
              <a:t>富士吉田</a:t>
            </a:r>
            <a:endParaRPr lang="ja-JP" altLang="en-US" dirty="0"/>
          </a:p>
        </p:txBody>
      </p:sp>
      <p:sp>
        <p:nvSpPr>
          <p:cNvPr id="6" name="スライド番号プレースホルダー 5"/>
          <p:cNvSpPr>
            <a:spLocks noGrp="1"/>
          </p:cNvSpPr>
          <p:nvPr>
            <p:ph type="sldNum" sz="quarter" idx="12"/>
          </p:nvPr>
        </p:nvSpPr>
        <p:spPr/>
        <p:txBody>
          <a:bodyPr/>
          <a:lstStyle/>
          <a:p>
            <a:fld id="{4A3C642A-29D3-475F-9FAB-1EA74B345281}" type="slidenum">
              <a:rPr kumimoji="1" lang="ja-JP" altLang="en-US" smtClean="0"/>
              <a:pPr/>
              <a:t>11</a:t>
            </a:fld>
            <a:endParaRPr kumimoji="1" lang="ja-JP" altLang="en-US"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361333" y="2509664"/>
            <a:ext cx="3907967" cy="31683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8" name="直線矢印コネクタ 7"/>
          <p:cNvCxnSpPr/>
          <p:nvPr/>
        </p:nvCxnSpPr>
        <p:spPr>
          <a:xfrm flipH="1" flipV="1">
            <a:off x="4860032" y="4013324"/>
            <a:ext cx="1626592" cy="385440"/>
          </a:xfrm>
          <a:prstGeom prst="straightConnector1">
            <a:avLst/>
          </a:prstGeom>
          <a:ln w="190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1" name="直線矢印コネクタ 10"/>
          <p:cNvCxnSpPr/>
          <p:nvPr/>
        </p:nvCxnSpPr>
        <p:spPr>
          <a:xfrm>
            <a:off x="1873796" y="3322836"/>
            <a:ext cx="1368152" cy="288032"/>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5686028" y="3805808"/>
            <a:ext cx="986904" cy="384721"/>
          </a:xfrm>
          <a:prstGeom prst="rect">
            <a:avLst/>
          </a:prstGeom>
          <a:noFill/>
        </p:spPr>
        <p:txBody>
          <a:bodyPr wrap="square" rtlCol="0">
            <a:spAutoFit/>
          </a:bodyPr>
          <a:lstStyle/>
          <a:p>
            <a:r>
              <a:rPr kumimoji="1" lang="en-US" altLang="ja-JP" sz="1900" dirty="0" smtClean="0">
                <a:solidFill>
                  <a:srgbClr val="0070C0"/>
                </a:solidFill>
              </a:rPr>
              <a:t>e</a:t>
            </a:r>
            <a:r>
              <a:rPr kumimoji="1" lang="en-US" altLang="ja-JP" sz="1900" baseline="30000" dirty="0" smtClean="0">
                <a:solidFill>
                  <a:srgbClr val="0070C0"/>
                </a:solidFill>
              </a:rPr>
              <a:t>-</a:t>
            </a:r>
            <a:endParaRPr kumimoji="1" lang="ja-JP" altLang="en-US" sz="1900" baseline="30000" dirty="0">
              <a:solidFill>
                <a:srgbClr val="0070C0"/>
              </a:solidFill>
            </a:endParaRPr>
          </a:p>
        </p:txBody>
      </p:sp>
      <p:sp>
        <p:nvSpPr>
          <p:cNvPr id="13" name="テキスト ボックス 12"/>
          <p:cNvSpPr txBox="1"/>
          <p:nvPr/>
        </p:nvSpPr>
        <p:spPr>
          <a:xfrm>
            <a:off x="2000796" y="2950096"/>
            <a:ext cx="825996" cy="384721"/>
          </a:xfrm>
          <a:prstGeom prst="rect">
            <a:avLst/>
          </a:prstGeom>
          <a:noFill/>
        </p:spPr>
        <p:txBody>
          <a:bodyPr wrap="square" rtlCol="0">
            <a:spAutoFit/>
          </a:bodyPr>
          <a:lstStyle/>
          <a:p>
            <a:r>
              <a:rPr lang="en-US" altLang="ja-JP" sz="1900" dirty="0" smtClean="0">
                <a:solidFill>
                  <a:srgbClr val="FF0000"/>
                </a:solidFill>
              </a:rPr>
              <a:t>e</a:t>
            </a:r>
            <a:r>
              <a:rPr lang="en-US" altLang="ja-JP" sz="1900" baseline="30000" dirty="0" smtClean="0">
                <a:solidFill>
                  <a:srgbClr val="FF0000"/>
                </a:solidFill>
              </a:rPr>
              <a:t>+</a:t>
            </a:r>
            <a:endParaRPr kumimoji="1" lang="ja-JP" altLang="en-US" sz="1900" baseline="30000" dirty="0">
              <a:solidFill>
                <a:srgbClr val="FF0000"/>
              </a:solidFill>
            </a:endParaRPr>
          </a:p>
        </p:txBody>
      </p:sp>
      <p:cxnSp>
        <p:nvCxnSpPr>
          <p:cNvPr id="15" name="直線矢印コネクタ 14"/>
          <p:cNvCxnSpPr/>
          <p:nvPr/>
        </p:nvCxnSpPr>
        <p:spPr>
          <a:xfrm flipH="1">
            <a:off x="3923928" y="2327424"/>
            <a:ext cx="1944216" cy="815032"/>
          </a:xfrm>
          <a:prstGeom prst="straightConnector1">
            <a:avLst/>
          </a:prstGeom>
          <a:ln w="19050">
            <a:solidFill>
              <a:srgbClr val="92D050"/>
            </a:solidFill>
            <a:tailEnd type="arrow"/>
          </a:ln>
        </p:spPr>
        <p:style>
          <a:lnRef idx="1">
            <a:schemeClr val="accent1"/>
          </a:lnRef>
          <a:fillRef idx="0">
            <a:schemeClr val="accent1"/>
          </a:fillRef>
          <a:effectRef idx="0">
            <a:schemeClr val="accent1"/>
          </a:effectRef>
          <a:fontRef idx="minor">
            <a:schemeClr val="tx1"/>
          </a:fontRef>
        </p:style>
      </p:cxnSp>
      <p:sp>
        <p:nvSpPr>
          <p:cNvPr id="16" name="正方形/長方形 15"/>
          <p:cNvSpPr/>
          <p:nvPr/>
        </p:nvSpPr>
        <p:spPr>
          <a:xfrm>
            <a:off x="6079480" y="1967384"/>
            <a:ext cx="1380852" cy="720080"/>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dirty="0" smtClean="0">
                <a:solidFill>
                  <a:schemeClr val="tx1"/>
                </a:solidFill>
              </a:rPr>
              <a:t>K</a:t>
            </a:r>
            <a:r>
              <a:rPr lang="en-US" altLang="ja-JP" sz="1600" baseline="-25000" dirty="0" smtClean="0">
                <a:solidFill>
                  <a:schemeClr val="tx1"/>
                </a:solidFill>
              </a:rPr>
              <a:t>L</a:t>
            </a:r>
            <a:r>
              <a:rPr lang="en-US" altLang="ja-JP" sz="1600" dirty="0" smtClean="0">
                <a:solidFill>
                  <a:schemeClr val="tx1"/>
                </a:solidFill>
              </a:rPr>
              <a:t>/</a:t>
            </a:r>
            <a:r>
              <a:rPr lang="en-US" altLang="ja-JP" sz="1600" dirty="0" smtClean="0">
                <a:solidFill>
                  <a:schemeClr val="tx1"/>
                </a:solidFill>
                <a:latin typeface="Symbol" pitchFamily="18" charset="2"/>
              </a:rPr>
              <a:t>m</a:t>
            </a:r>
            <a:r>
              <a:rPr lang="ja-JP" altLang="en-US" sz="1600" dirty="0" smtClean="0">
                <a:solidFill>
                  <a:schemeClr val="tx1"/>
                </a:solidFill>
                <a:latin typeface="Symbol" pitchFamily="18" charset="2"/>
              </a:rPr>
              <a:t>検出器</a:t>
            </a:r>
            <a:endParaRPr lang="en-US" altLang="ja-JP" sz="1600" dirty="0" smtClean="0">
              <a:solidFill>
                <a:schemeClr val="tx1"/>
              </a:solidFill>
              <a:latin typeface="Symbol" pitchFamily="18" charset="2"/>
            </a:endParaRPr>
          </a:p>
          <a:p>
            <a:pPr algn="ctr"/>
            <a:r>
              <a:rPr lang="en-US" altLang="ja-JP" sz="1600" dirty="0" smtClean="0">
                <a:solidFill>
                  <a:schemeClr val="tx1"/>
                </a:solidFill>
              </a:rPr>
              <a:t>KLM</a:t>
            </a:r>
            <a:endParaRPr kumimoji="1" lang="ja-JP" altLang="en-US" sz="1600" dirty="0">
              <a:solidFill>
                <a:schemeClr val="tx1"/>
              </a:solidFill>
            </a:endParaRPr>
          </a:p>
        </p:txBody>
      </p:sp>
      <p:cxnSp>
        <p:nvCxnSpPr>
          <p:cNvPr id="18" name="直線矢印コネクタ 17"/>
          <p:cNvCxnSpPr/>
          <p:nvPr/>
        </p:nvCxnSpPr>
        <p:spPr>
          <a:xfrm flipH="1" flipV="1">
            <a:off x="4139952" y="4093840"/>
            <a:ext cx="1008112" cy="936104"/>
          </a:xfrm>
          <a:prstGeom prst="straightConnector1">
            <a:avLst/>
          </a:prstGeom>
          <a:ln w="1905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22" name="直線矢印コネクタ 21"/>
          <p:cNvCxnSpPr/>
          <p:nvPr/>
        </p:nvCxnSpPr>
        <p:spPr>
          <a:xfrm flipH="1" flipV="1">
            <a:off x="3923928" y="4206044"/>
            <a:ext cx="1224136" cy="823900"/>
          </a:xfrm>
          <a:prstGeom prst="straightConnector1">
            <a:avLst/>
          </a:prstGeom>
          <a:ln w="19050">
            <a:solidFill>
              <a:srgbClr val="92D050"/>
            </a:solidFill>
            <a:tailEnd type="arrow"/>
          </a:ln>
        </p:spPr>
        <p:style>
          <a:lnRef idx="1">
            <a:schemeClr val="accent1"/>
          </a:lnRef>
          <a:fillRef idx="0">
            <a:schemeClr val="accent1"/>
          </a:fillRef>
          <a:effectRef idx="0">
            <a:schemeClr val="accent1"/>
          </a:effectRef>
          <a:fontRef idx="minor">
            <a:schemeClr val="tx1"/>
          </a:fontRef>
        </p:style>
      </p:cxnSp>
      <p:sp>
        <p:nvSpPr>
          <p:cNvPr id="24" name="正方形/長方形 23"/>
          <p:cNvSpPr/>
          <p:nvPr/>
        </p:nvSpPr>
        <p:spPr>
          <a:xfrm>
            <a:off x="5292080" y="4885928"/>
            <a:ext cx="1380852" cy="792088"/>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smtClean="0">
                <a:solidFill>
                  <a:schemeClr val="tx1"/>
                </a:solidFill>
              </a:rPr>
              <a:t>粒子識別</a:t>
            </a:r>
            <a:endParaRPr lang="en-US" altLang="ja-JP" sz="1600" dirty="0" smtClean="0">
              <a:solidFill>
                <a:schemeClr val="tx1"/>
              </a:solidFill>
            </a:endParaRPr>
          </a:p>
          <a:p>
            <a:pPr algn="ctr"/>
            <a:r>
              <a:rPr lang="en-US" altLang="ja-JP" sz="1600" dirty="0" smtClean="0">
                <a:solidFill>
                  <a:schemeClr val="tx1"/>
                </a:solidFill>
              </a:rPr>
              <a:t>TOP + ARICH</a:t>
            </a:r>
            <a:endParaRPr kumimoji="1" lang="ja-JP" altLang="en-US" sz="1600" dirty="0">
              <a:solidFill>
                <a:schemeClr val="tx1"/>
              </a:solidFill>
            </a:endParaRPr>
          </a:p>
        </p:txBody>
      </p:sp>
      <p:cxnSp>
        <p:nvCxnSpPr>
          <p:cNvPr id="26" name="直線矢印コネクタ 25"/>
          <p:cNvCxnSpPr/>
          <p:nvPr/>
        </p:nvCxnSpPr>
        <p:spPr>
          <a:xfrm flipV="1">
            <a:off x="3419872" y="4055740"/>
            <a:ext cx="360040" cy="1188132"/>
          </a:xfrm>
          <a:prstGeom prst="straightConnector1">
            <a:avLst/>
          </a:prstGeom>
          <a:ln w="19050">
            <a:solidFill>
              <a:srgbClr val="92D050"/>
            </a:solidFill>
            <a:tailEnd type="arrow"/>
          </a:ln>
        </p:spPr>
        <p:style>
          <a:lnRef idx="1">
            <a:schemeClr val="accent1"/>
          </a:lnRef>
          <a:fillRef idx="0">
            <a:schemeClr val="accent1"/>
          </a:fillRef>
          <a:effectRef idx="0">
            <a:schemeClr val="accent1"/>
          </a:effectRef>
          <a:fontRef idx="minor">
            <a:schemeClr val="tx1"/>
          </a:fontRef>
        </p:style>
      </p:cxnSp>
      <p:sp>
        <p:nvSpPr>
          <p:cNvPr id="27" name="正方形/長方形 26"/>
          <p:cNvSpPr/>
          <p:nvPr/>
        </p:nvSpPr>
        <p:spPr>
          <a:xfrm>
            <a:off x="2826792" y="5281972"/>
            <a:ext cx="1709204" cy="756084"/>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smtClean="0">
                <a:solidFill>
                  <a:schemeClr val="tx1"/>
                </a:solidFill>
              </a:rPr>
              <a:t>中央飛跡検出器</a:t>
            </a:r>
            <a:endParaRPr lang="en-US" altLang="ja-JP" sz="1600" dirty="0" smtClean="0">
              <a:solidFill>
                <a:schemeClr val="tx1"/>
              </a:solidFill>
            </a:endParaRPr>
          </a:p>
          <a:p>
            <a:pPr algn="ctr"/>
            <a:r>
              <a:rPr kumimoji="1" lang="en-US" altLang="ja-JP" sz="1600" dirty="0" smtClean="0">
                <a:solidFill>
                  <a:schemeClr val="tx1"/>
                </a:solidFill>
              </a:rPr>
              <a:t>CDC</a:t>
            </a:r>
            <a:endParaRPr kumimoji="1" lang="ja-JP" altLang="en-US" sz="1600" dirty="0">
              <a:solidFill>
                <a:schemeClr val="tx1"/>
              </a:solidFill>
            </a:endParaRPr>
          </a:p>
        </p:txBody>
      </p:sp>
      <p:sp>
        <p:nvSpPr>
          <p:cNvPr id="28" name="円/楕円 27"/>
          <p:cNvSpPr/>
          <p:nvPr/>
        </p:nvSpPr>
        <p:spPr>
          <a:xfrm>
            <a:off x="3643294" y="3742308"/>
            <a:ext cx="456122" cy="255860"/>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0" name="直線矢印コネクタ 29"/>
          <p:cNvCxnSpPr/>
          <p:nvPr/>
        </p:nvCxnSpPr>
        <p:spPr>
          <a:xfrm flipV="1">
            <a:off x="1873796" y="3870238"/>
            <a:ext cx="1769498" cy="185502"/>
          </a:xfrm>
          <a:prstGeom prst="straightConnector1">
            <a:avLst/>
          </a:prstGeom>
          <a:ln w="19050">
            <a:solidFill>
              <a:srgbClr val="92D050"/>
            </a:solidFill>
            <a:tailEnd type="arrow"/>
          </a:ln>
        </p:spPr>
        <p:style>
          <a:lnRef idx="1">
            <a:schemeClr val="accent1"/>
          </a:lnRef>
          <a:fillRef idx="0">
            <a:schemeClr val="accent1"/>
          </a:fillRef>
          <a:effectRef idx="0">
            <a:schemeClr val="accent1"/>
          </a:effectRef>
          <a:fontRef idx="minor">
            <a:schemeClr val="tx1"/>
          </a:fontRef>
        </p:style>
      </p:cxnSp>
      <p:sp>
        <p:nvSpPr>
          <p:cNvPr id="4096" name="正方形/長方形 4095"/>
          <p:cNvSpPr/>
          <p:nvPr/>
        </p:nvSpPr>
        <p:spPr>
          <a:xfrm>
            <a:off x="971600" y="4093840"/>
            <a:ext cx="1586272" cy="936104"/>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rPr>
              <a:t>崩壊点検出器</a:t>
            </a:r>
            <a:endParaRPr kumimoji="1" lang="en-US" altLang="ja-JP" sz="1600" dirty="0" smtClean="0">
              <a:solidFill>
                <a:schemeClr val="tx1"/>
              </a:solidFill>
            </a:endParaRPr>
          </a:p>
          <a:p>
            <a:pPr algn="ctr"/>
            <a:r>
              <a:rPr lang="en-US" altLang="ja-JP" sz="1600" dirty="0" smtClean="0">
                <a:solidFill>
                  <a:schemeClr val="tx1"/>
                </a:solidFill>
              </a:rPr>
              <a:t>PXD + SVD</a:t>
            </a:r>
            <a:endParaRPr kumimoji="1" lang="ja-JP" altLang="en-US" sz="1600" dirty="0">
              <a:solidFill>
                <a:schemeClr val="tx1"/>
              </a:solidFill>
            </a:endParaRPr>
          </a:p>
        </p:txBody>
      </p:sp>
      <p:cxnSp>
        <p:nvCxnSpPr>
          <p:cNvPr id="4101" name="直線矢印コネクタ 4100"/>
          <p:cNvCxnSpPr/>
          <p:nvPr/>
        </p:nvCxnSpPr>
        <p:spPr>
          <a:xfrm flipH="1">
            <a:off x="4139952" y="3322836"/>
            <a:ext cx="1842554" cy="288032"/>
          </a:xfrm>
          <a:prstGeom prst="straightConnector1">
            <a:avLst/>
          </a:prstGeom>
          <a:ln w="19050">
            <a:solidFill>
              <a:srgbClr val="92D050"/>
            </a:solidFill>
            <a:tailEnd type="arrow"/>
          </a:ln>
        </p:spPr>
        <p:style>
          <a:lnRef idx="1">
            <a:schemeClr val="accent1"/>
          </a:lnRef>
          <a:fillRef idx="0">
            <a:schemeClr val="accent1"/>
          </a:fillRef>
          <a:effectRef idx="0">
            <a:schemeClr val="accent1"/>
          </a:effectRef>
          <a:fontRef idx="minor">
            <a:schemeClr val="tx1"/>
          </a:fontRef>
        </p:style>
      </p:cxnSp>
      <p:sp>
        <p:nvSpPr>
          <p:cNvPr id="4102" name="正方形/長方形 4101"/>
          <p:cNvSpPr/>
          <p:nvPr/>
        </p:nvSpPr>
        <p:spPr>
          <a:xfrm>
            <a:off x="6167700" y="3026296"/>
            <a:ext cx="2047116" cy="660772"/>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smtClean="0">
                <a:solidFill>
                  <a:schemeClr val="tx1"/>
                </a:solidFill>
              </a:rPr>
              <a:t>電磁カロリメーター</a:t>
            </a:r>
            <a:endParaRPr lang="en-US" altLang="ja-JP" sz="1600" dirty="0" smtClean="0">
              <a:solidFill>
                <a:schemeClr val="tx1"/>
              </a:solidFill>
            </a:endParaRPr>
          </a:p>
          <a:p>
            <a:pPr algn="ctr"/>
            <a:r>
              <a:rPr kumimoji="1" lang="en-US" altLang="ja-JP" sz="1600" dirty="0" smtClean="0">
                <a:solidFill>
                  <a:schemeClr val="tx1"/>
                </a:solidFill>
              </a:rPr>
              <a:t>ECL</a:t>
            </a:r>
            <a:endParaRPr kumimoji="1" lang="ja-JP" altLang="en-US" sz="1600" dirty="0">
              <a:solidFill>
                <a:schemeClr val="tx1"/>
              </a:solidFill>
            </a:endParaRPr>
          </a:p>
        </p:txBody>
      </p:sp>
      <p:sp>
        <p:nvSpPr>
          <p:cNvPr id="4106" name="テキスト ボックス 4105"/>
          <p:cNvSpPr txBox="1"/>
          <p:nvPr/>
        </p:nvSpPr>
        <p:spPr>
          <a:xfrm>
            <a:off x="539552" y="1755924"/>
            <a:ext cx="5146476" cy="384721"/>
          </a:xfrm>
          <a:prstGeom prst="rect">
            <a:avLst/>
          </a:prstGeom>
          <a:noFill/>
        </p:spPr>
        <p:txBody>
          <a:bodyPr wrap="square" rtlCol="0">
            <a:spAutoFit/>
          </a:bodyPr>
          <a:lstStyle/>
          <a:p>
            <a:r>
              <a:rPr kumimoji="1" lang="ja-JP" altLang="en-US" sz="1900" dirty="0" smtClean="0"/>
              <a:t>稀な崩壊も逃さず検出し、優れた粒子識別能力</a:t>
            </a:r>
            <a:endParaRPr kumimoji="1" lang="ja-JP" altLang="en-US" sz="1900" dirty="0"/>
          </a:p>
        </p:txBody>
      </p:sp>
      <p:sp>
        <p:nvSpPr>
          <p:cNvPr id="7" name="テキスト ボックス 6"/>
          <p:cNvSpPr txBox="1"/>
          <p:nvPr/>
        </p:nvSpPr>
        <p:spPr>
          <a:xfrm>
            <a:off x="6066100" y="3819438"/>
            <a:ext cx="1023558" cy="369332"/>
          </a:xfrm>
          <a:prstGeom prst="rect">
            <a:avLst/>
          </a:prstGeom>
          <a:noFill/>
        </p:spPr>
        <p:txBody>
          <a:bodyPr wrap="square" rtlCol="0">
            <a:spAutoFit/>
          </a:bodyPr>
          <a:lstStyle/>
          <a:p>
            <a:r>
              <a:rPr kumimoji="1" lang="en-US" altLang="ja-JP" dirty="0" smtClean="0">
                <a:solidFill>
                  <a:srgbClr val="0070C0"/>
                </a:solidFill>
              </a:rPr>
              <a:t>7.0GeV</a:t>
            </a:r>
            <a:endParaRPr kumimoji="1" lang="ja-JP" altLang="en-US" dirty="0">
              <a:solidFill>
                <a:srgbClr val="0070C0"/>
              </a:solidFill>
            </a:endParaRPr>
          </a:p>
        </p:txBody>
      </p:sp>
      <p:sp>
        <p:nvSpPr>
          <p:cNvPr id="9" name="テキスト ボックス 8"/>
          <p:cNvSpPr txBox="1"/>
          <p:nvPr/>
        </p:nvSpPr>
        <p:spPr>
          <a:xfrm>
            <a:off x="1124000" y="2962796"/>
            <a:ext cx="1029196" cy="369332"/>
          </a:xfrm>
          <a:prstGeom prst="rect">
            <a:avLst/>
          </a:prstGeom>
          <a:noFill/>
        </p:spPr>
        <p:txBody>
          <a:bodyPr wrap="square" rtlCol="0">
            <a:spAutoFit/>
          </a:bodyPr>
          <a:lstStyle/>
          <a:p>
            <a:r>
              <a:rPr kumimoji="1" lang="en-US" altLang="ja-JP" dirty="0" smtClean="0">
                <a:solidFill>
                  <a:srgbClr val="FF0000"/>
                </a:solidFill>
              </a:rPr>
              <a:t>4.0GeV</a:t>
            </a:r>
            <a:endParaRPr kumimoji="1" lang="ja-JP" altLang="en-US" dirty="0">
              <a:solidFill>
                <a:srgbClr val="FF0000"/>
              </a:solidFill>
            </a:endParaRPr>
          </a:p>
        </p:txBody>
      </p:sp>
    </p:spTree>
    <p:extLst>
      <p:ext uri="{BB962C8B-B14F-4D97-AF65-F5344CB8AC3E}">
        <p14:creationId xmlns:p14="http://schemas.microsoft.com/office/powerpoint/2010/main" xmlns="" val="19080122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56589" y="2810520"/>
            <a:ext cx="5087892" cy="23511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タイトル 1"/>
          <p:cNvSpPr>
            <a:spLocks noGrp="1"/>
          </p:cNvSpPr>
          <p:nvPr>
            <p:ph type="title"/>
          </p:nvPr>
        </p:nvSpPr>
        <p:spPr/>
        <p:txBody>
          <a:bodyPr>
            <a:normAutofit/>
          </a:bodyPr>
          <a:lstStyle/>
          <a:p>
            <a:r>
              <a:rPr lang="en-US" altLang="ja-JP" dirty="0" smtClean="0"/>
              <a:t>Belle/Belle II </a:t>
            </a:r>
            <a:r>
              <a:rPr lang="ja-JP" altLang="en-US" dirty="0" smtClean="0"/>
              <a:t>実験における崩壊点検出器</a:t>
            </a:r>
            <a:endParaRPr kumimoji="1" lang="ja-JP" altLang="en-US" dirty="0"/>
          </a:p>
        </p:txBody>
      </p:sp>
      <p:sp>
        <p:nvSpPr>
          <p:cNvPr id="3" name="コンテンツ プレースホルダー 2"/>
          <p:cNvSpPr>
            <a:spLocks noGrp="1"/>
          </p:cNvSpPr>
          <p:nvPr>
            <p:ph idx="1"/>
          </p:nvPr>
        </p:nvSpPr>
        <p:spPr/>
        <p:txBody>
          <a:bodyPr>
            <a:normAutofit/>
          </a:bodyPr>
          <a:lstStyle/>
          <a:p>
            <a:r>
              <a:rPr lang="ja-JP" altLang="en-US" sz="2300" dirty="0" smtClean="0"/>
              <a:t>実験目的：</a:t>
            </a:r>
            <a:r>
              <a:rPr lang="en-US" altLang="ja-JP" sz="2250" b="1" dirty="0" smtClean="0">
                <a:solidFill>
                  <a:srgbClr val="0070C0"/>
                </a:solidFill>
              </a:rPr>
              <a:t>B</a:t>
            </a:r>
            <a:r>
              <a:rPr lang="ja-JP" altLang="en-US" sz="2250" b="1" dirty="0" smtClean="0">
                <a:solidFill>
                  <a:srgbClr val="0070C0"/>
                </a:solidFill>
              </a:rPr>
              <a:t>中間子の崩壊時間差による振舞いの違いを観測！</a:t>
            </a:r>
            <a:r>
              <a:rPr lang="en-US" altLang="ja-JP" sz="2300" dirty="0" smtClean="0"/>
              <a:t/>
            </a:r>
            <a:br>
              <a:rPr lang="en-US" altLang="ja-JP" sz="2300" dirty="0" smtClean="0"/>
            </a:br>
            <a:endParaRPr lang="en-US" altLang="ja-JP" sz="2300" dirty="0"/>
          </a:p>
          <a:p>
            <a:pPr marL="0" indent="0">
              <a:buNone/>
            </a:pPr>
            <a:r>
              <a:rPr lang="ja-JP" altLang="en-US" sz="2300" dirty="0" smtClean="0"/>
              <a:t>　　　　　　　</a:t>
            </a:r>
            <a:r>
              <a:rPr lang="en-US" altLang="ja-JP" sz="2300" u="sng" dirty="0" smtClean="0">
                <a:solidFill>
                  <a:srgbClr val="FF0000"/>
                </a:solidFill>
              </a:rPr>
              <a:t>B</a:t>
            </a:r>
            <a:r>
              <a:rPr lang="ja-JP" altLang="en-US" sz="2300" u="sng" dirty="0" smtClean="0">
                <a:solidFill>
                  <a:srgbClr val="FF0000"/>
                </a:solidFill>
              </a:rPr>
              <a:t>中間子の崩壊位置の精密測定</a:t>
            </a:r>
            <a:endParaRPr kumimoji="1" lang="ja-JP" altLang="en-US" sz="2300" u="sng" dirty="0">
              <a:solidFill>
                <a:srgbClr val="FF0000"/>
              </a:solidFill>
            </a:endParaRPr>
          </a:p>
        </p:txBody>
      </p:sp>
      <p:sp>
        <p:nvSpPr>
          <p:cNvPr id="4" name="日付プレースホルダー 3"/>
          <p:cNvSpPr>
            <a:spLocks noGrp="1"/>
          </p:cNvSpPr>
          <p:nvPr>
            <p:ph type="dt" sz="half" idx="10"/>
          </p:nvPr>
        </p:nvSpPr>
        <p:spPr/>
        <p:txBody>
          <a:bodyPr/>
          <a:lstStyle/>
          <a:p>
            <a:fld id="{942B3146-4C6E-41AC-B447-BA7FA27EC863}" type="datetime1">
              <a:rPr kumimoji="1" lang="ja-JP" altLang="en-US" smtClean="0"/>
              <a:pPr/>
              <a:t>2012/9/18</a:t>
            </a:fld>
            <a:endParaRPr kumimoji="1" lang="ja-JP" altLang="en-US"/>
          </a:p>
        </p:txBody>
      </p:sp>
      <p:sp>
        <p:nvSpPr>
          <p:cNvPr id="5" name="フッター プレースホルダー 4"/>
          <p:cNvSpPr>
            <a:spLocks noGrp="1"/>
          </p:cNvSpPr>
          <p:nvPr>
            <p:ph type="ftr" sz="quarter" idx="11"/>
          </p:nvPr>
        </p:nvSpPr>
        <p:spPr/>
        <p:txBody>
          <a:bodyPr/>
          <a:lstStyle/>
          <a:p>
            <a:r>
              <a:rPr lang="ja-JP" altLang="en-US" smtClean="0"/>
              <a:t>夏の学校　</a:t>
            </a:r>
            <a:r>
              <a:rPr lang="en-US" altLang="ja-JP" smtClean="0"/>
              <a:t>2012 @</a:t>
            </a:r>
            <a:r>
              <a:rPr lang="ja-JP" altLang="en-US" smtClean="0"/>
              <a:t>富士吉田</a:t>
            </a:r>
            <a:endParaRPr lang="ja-JP" altLang="en-US" dirty="0"/>
          </a:p>
        </p:txBody>
      </p:sp>
      <p:sp>
        <p:nvSpPr>
          <p:cNvPr id="6" name="スライド番号プレースホルダー 5"/>
          <p:cNvSpPr>
            <a:spLocks noGrp="1"/>
          </p:cNvSpPr>
          <p:nvPr>
            <p:ph type="sldNum" sz="quarter" idx="12"/>
          </p:nvPr>
        </p:nvSpPr>
        <p:spPr/>
        <p:txBody>
          <a:bodyPr/>
          <a:lstStyle/>
          <a:p>
            <a:fld id="{4A3C642A-29D3-475F-9FAB-1EA74B345281}" type="slidenum">
              <a:rPr kumimoji="1" lang="ja-JP" altLang="en-US" smtClean="0"/>
              <a:pPr/>
              <a:t>12</a:t>
            </a:fld>
            <a:endParaRPr kumimoji="1" lang="ja-JP" altLang="en-US" dirty="0"/>
          </a:p>
        </p:txBody>
      </p:sp>
      <p:sp>
        <p:nvSpPr>
          <p:cNvPr id="7" name="下矢印 6"/>
          <p:cNvSpPr/>
          <p:nvPr/>
        </p:nvSpPr>
        <p:spPr>
          <a:xfrm>
            <a:off x="3275856" y="1844824"/>
            <a:ext cx="360040" cy="360040"/>
          </a:xfrm>
          <a:prstGeom prst="down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419691" y="4165972"/>
            <a:ext cx="1128345"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1196504" y="2941836"/>
            <a:ext cx="1152128"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148" name="Picture 4" descr="http://belle.kek.jp/welcome/images/JpsiKs.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526818" y="3019046"/>
            <a:ext cx="3479710" cy="2040985"/>
          </a:xfrm>
          <a:prstGeom prst="rect">
            <a:avLst/>
          </a:prstGeom>
          <a:noFill/>
          <a:extLst>
            <a:ext uri="{909E8E84-426E-40DD-AFC4-6F175D3DCCD1}">
              <a14:hiddenFill xmlns:a14="http://schemas.microsoft.com/office/drawing/2010/main" xmlns="">
                <a:solidFill>
                  <a:srgbClr val="FFFFFF"/>
                </a:solidFill>
              </a14:hiddenFill>
            </a:ext>
          </a:extLst>
        </p:spPr>
      </p:pic>
      <p:sp>
        <p:nvSpPr>
          <p:cNvPr id="17" name="テキスト ボックス 16"/>
          <p:cNvSpPr txBox="1"/>
          <p:nvPr/>
        </p:nvSpPr>
        <p:spPr>
          <a:xfrm>
            <a:off x="2900534" y="5103975"/>
            <a:ext cx="1959497" cy="369332"/>
          </a:xfrm>
          <a:prstGeom prst="rect">
            <a:avLst/>
          </a:prstGeom>
          <a:noFill/>
        </p:spPr>
        <p:txBody>
          <a:bodyPr wrap="square" rtlCol="0">
            <a:spAutoFit/>
          </a:bodyPr>
          <a:lstStyle/>
          <a:p>
            <a:r>
              <a:rPr kumimoji="1" lang="ja-JP" altLang="en-US" b="1" dirty="0" smtClean="0">
                <a:solidFill>
                  <a:srgbClr val="FF0000"/>
                </a:solidFill>
              </a:rPr>
              <a:t>⊿</a:t>
            </a:r>
            <a:r>
              <a:rPr kumimoji="1" lang="en-US" altLang="ja-JP" b="1" dirty="0" smtClean="0">
                <a:solidFill>
                  <a:srgbClr val="FF0000"/>
                </a:solidFill>
              </a:rPr>
              <a:t>Z ~140</a:t>
            </a:r>
            <a:r>
              <a:rPr kumimoji="1" lang="en-US" altLang="ja-JP" b="1" dirty="0" smtClean="0">
                <a:solidFill>
                  <a:srgbClr val="FF0000"/>
                </a:solidFill>
                <a:latin typeface="Symbol" pitchFamily="18" charset="2"/>
              </a:rPr>
              <a:t>m</a:t>
            </a:r>
            <a:r>
              <a:rPr kumimoji="1" lang="en-US" altLang="ja-JP" b="1" dirty="0" smtClean="0">
                <a:solidFill>
                  <a:srgbClr val="FF0000"/>
                </a:solidFill>
              </a:rPr>
              <a:t>m</a:t>
            </a:r>
            <a:endParaRPr kumimoji="1" lang="ja-JP" altLang="en-US" b="1" dirty="0">
              <a:solidFill>
                <a:srgbClr val="FF0000"/>
              </a:solidFill>
            </a:endParaRPr>
          </a:p>
        </p:txBody>
      </p:sp>
      <p:cxnSp>
        <p:nvCxnSpPr>
          <p:cNvPr id="11" name="直線矢印コネクタ 10"/>
          <p:cNvCxnSpPr/>
          <p:nvPr/>
        </p:nvCxnSpPr>
        <p:spPr>
          <a:xfrm>
            <a:off x="659036" y="2941836"/>
            <a:ext cx="584449"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920363" y="2583520"/>
            <a:ext cx="576064" cy="353943"/>
          </a:xfrm>
          <a:prstGeom prst="rect">
            <a:avLst/>
          </a:prstGeom>
          <a:noFill/>
        </p:spPr>
        <p:txBody>
          <a:bodyPr wrap="square" rtlCol="0">
            <a:spAutoFit/>
          </a:bodyPr>
          <a:lstStyle/>
          <a:p>
            <a:r>
              <a:rPr kumimoji="1" lang="en-US" altLang="ja-JP" sz="1700" dirty="0" smtClean="0"/>
              <a:t>Z</a:t>
            </a:r>
            <a:endParaRPr kumimoji="1" lang="ja-JP" altLang="en-US" sz="1700" dirty="0"/>
          </a:p>
        </p:txBody>
      </p:sp>
      <p:sp>
        <p:nvSpPr>
          <p:cNvPr id="10" name="テキスト ボックス 9"/>
          <p:cNvSpPr txBox="1"/>
          <p:nvPr/>
        </p:nvSpPr>
        <p:spPr>
          <a:xfrm>
            <a:off x="2920256" y="5589240"/>
            <a:ext cx="5396160" cy="369332"/>
          </a:xfrm>
          <a:prstGeom prst="rect">
            <a:avLst/>
          </a:prstGeom>
          <a:noFill/>
        </p:spPr>
        <p:txBody>
          <a:bodyPr wrap="square" rtlCol="0">
            <a:spAutoFit/>
          </a:bodyPr>
          <a:lstStyle/>
          <a:p>
            <a:r>
              <a:rPr kumimoji="1" lang="en-US" altLang="ja-JP" dirty="0" smtClean="0">
                <a:latin typeface="MS Mincho"/>
                <a:ea typeface="MS Mincho"/>
              </a:rPr>
              <a:t>※</a:t>
            </a:r>
            <a:r>
              <a:rPr kumimoji="1" lang="en-US" altLang="ja-JP" dirty="0" smtClean="0"/>
              <a:t>Belle II PXD + SVD</a:t>
            </a:r>
            <a:r>
              <a:rPr kumimoji="1" lang="ja-JP" altLang="en-US" dirty="0" smtClean="0"/>
              <a:t>で⊿</a:t>
            </a:r>
            <a:r>
              <a:rPr lang="en-US" altLang="ja-JP" dirty="0" smtClean="0"/>
              <a:t>Z</a:t>
            </a:r>
            <a:r>
              <a:rPr lang="ja-JP" altLang="en-US" dirty="0" smtClean="0"/>
              <a:t>を</a:t>
            </a:r>
            <a:r>
              <a:rPr lang="en-US" altLang="ja-JP" dirty="0" smtClean="0"/>
              <a:t>20</a:t>
            </a:r>
            <a:r>
              <a:rPr lang="en-US" altLang="ja-JP" dirty="0" smtClean="0">
                <a:latin typeface="Symbol" pitchFamily="18" charset="2"/>
              </a:rPr>
              <a:t>m</a:t>
            </a:r>
            <a:r>
              <a:rPr lang="en-US" altLang="ja-JP" dirty="0" smtClean="0"/>
              <a:t>m</a:t>
            </a:r>
            <a:r>
              <a:rPr lang="ja-JP" altLang="en-US" dirty="0" smtClean="0"/>
              <a:t>の位置分解能で測定</a:t>
            </a:r>
            <a:endParaRPr kumimoji="1" lang="ja-JP" altLang="en-US" dirty="0"/>
          </a:p>
        </p:txBody>
      </p:sp>
    </p:spTree>
    <p:extLst>
      <p:ext uri="{BB962C8B-B14F-4D97-AF65-F5344CB8AC3E}">
        <p14:creationId xmlns:p14="http://schemas.microsoft.com/office/powerpoint/2010/main" xmlns="" val="21348678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SOI</a:t>
            </a:r>
            <a:r>
              <a:rPr kumimoji="1" lang="ja-JP" altLang="en-US" dirty="0" smtClean="0"/>
              <a:t>を用いた</a:t>
            </a:r>
            <a:r>
              <a:rPr kumimoji="1" lang="en-US" altLang="ja-JP" dirty="0" smtClean="0"/>
              <a:t>PIXOR(</a:t>
            </a:r>
            <a:r>
              <a:rPr kumimoji="1" lang="en-US" altLang="ja-JP" u="sng" dirty="0" err="1" smtClean="0"/>
              <a:t>PI</a:t>
            </a:r>
            <a:r>
              <a:rPr lang="en-US" altLang="ja-JP" u="sng" dirty="0" err="1" smtClean="0"/>
              <a:t>X</a:t>
            </a:r>
            <a:r>
              <a:rPr kumimoji="1" lang="en-US" altLang="ja-JP" dirty="0" err="1" smtClean="0"/>
              <a:t>el</a:t>
            </a:r>
            <a:r>
              <a:rPr kumimoji="1" lang="en-US" altLang="ja-JP" dirty="0" smtClean="0"/>
              <a:t> </a:t>
            </a:r>
            <a:r>
              <a:rPr kumimoji="1" lang="en-US" altLang="ja-JP" u="sng" dirty="0" smtClean="0"/>
              <a:t>OR</a:t>
            </a:r>
            <a:r>
              <a:rPr kumimoji="1" lang="en-US" altLang="ja-JP" dirty="0" smtClean="0"/>
              <a:t>)</a:t>
            </a:r>
            <a:r>
              <a:rPr kumimoji="1" lang="ja-JP" altLang="en-US" dirty="0" smtClean="0"/>
              <a:t>の開発</a:t>
            </a:r>
            <a:endParaRPr kumimoji="1" lang="ja-JP" altLang="en-US" dirty="0"/>
          </a:p>
        </p:txBody>
      </p:sp>
      <p:sp>
        <p:nvSpPr>
          <p:cNvPr id="3" name="コンテンツ プレースホルダー 2"/>
          <p:cNvSpPr>
            <a:spLocks noGrp="1"/>
          </p:cNvSpPr>
          <p:nvPr>
            <p:ph idx="1"/>
          </p:nvPr>
        </p:nvSpPr>
        <p:spPr/>
        <p:txBody>
          <a:bodyPr>
            <a:normAutofit fontScale="92500" lnSpcReduction="10000"/>
          </a:bodyPr>
          <a:lstStyle/>
          <a:p>
            <a:r>
              <a:rPr kumimoji="1" lang="en-US" altLang="ja-JP" dirty="0" smtClean="0"/>
              <a:t>PIXOR</a:t>
            </a:r>
            <a:r>
              <a:rPr kumimoji="1" lang="ja-JP" altLang="en-US" dirty="0" smtClean="0"/>
              <a:t>の特徴</a:t>
            </a:r>
            <a:endParaRPr kumimoji="1" lang="en-US" altLang="ja-JP" dirty="0" smtClean="0"/>
          </a:p>
          <a:p>
            <a:pPr marL="857250" lvl="1" indent="-457200">
              <a:buFont typeface="+mj-ea"/>
              <a:buAutoNum type="circleNumDbPlain"/>
            </a:pPr>
            <a:r>
              <a:rPr kumimoji="1" lang="en-US" altLang="ja-JP" sz="2400" dirty="0" smtClean="0"/>
              <a:t>PIXOR</a:t>
            </a:r>
            <a:r>
              <a:rPr kumimoji="1" lang="ja-JP" altLang="en-US" sz="2400" dirty="0" smtClean="0"/>
              <a:t>構造の導入</a:t>
            </a:r>
            <a:endParaRPr kumimoji="1" lang="en-US" altLang="ja-JP" sz="2400" dirty="0" smtClean="0"/>
          </a:p>
          <a:p>
            <a:pPr marL="1257300" lvl="2" indent="-457200">
              <a:buFont typeface="Wingdings" pitchFamily="2" charset="2"/>
              <a:buChar char="Ø"/>
            </a:pPr>
            <a:r>
              <a:rPr kumimoji="1" lang="en-US" altLang="ja-JP" dirty="0" smtClean="0"/>
              <a:t>Pixel</a:t>
            </a:r>
            <a:r>
              <a:rPr kumimoji="1" lang="ja-JP" altLang="en-US" dirty="0" smtClean="0"/>
              <a:t>型の性能を残しつつ、複雑な処理回路を搭載可能</a:t>
            </a:r>
            <a:endParaRPr kumimoji="1" lang="en-US" altLang="ja-JP" dirty="0" smtClean="0"/>
          </a:p>
          <a:p>
            <a:pPr marL="857250" lvl="1" indent="-457200">
              <a:buFont typeface="+mj-ea"/>
              <a:buAutoNum type="circleNumDbPlain"/>
            </a:pPr>
            <a:endParaRPr lang="en-US" altLang="ja-JP" sz="2400" dirty="0" smtClean="0"/>
          </a:p>
          <a:p>
            <a:pPr marL="857250" lvl="1" indent="-457200">
              <a:buFont typeface="+mj-ea"/>
              <a:buAutoNum type="circleNumDbPlain"/>
            </a:pPr>
            <a:r>
              <a:rPr lang="ja-JP" altLang="en-US" sz="2400" dirty="0" smtClean="0"/>
              <a:t>バイナリヒット判定方式</a:t>
            </a:r>
            <a:endParaRPr lang="en-US" altLang="ja-JP" sz="2400" dirty="0" smtClean="0"/>
          </a:p>
          <a:p>
            <a:pPr marL="1257300" lvl="2" indent="-457200">
              <a:buFont typeface="Wingdings" pitchFamily="2" charset="2"/>
              <a:buChar char="Ø"/>
            </a:pPr>
            <a:r>
              <a:rPr lang="ja-JP" altLang="en-US" dirty="0" smtClean="0"/>
              <a:t>早い段階での情報処理＋デジタル値で</a:t>
            </a:r>
            <a:r>
              <a:rPr lang="en-US" altLang="ja-JP" dirty="0" smtClean="0"/>
              <a:t>Hit</a:t>
            </a:r>
            <a:r>
              <a:rPr lang="ja-JP" altLang="en-US" dirty="0" smtClean="0"/>
              <a:t>情報の保持</a:t>
            </a:r>
            <a:r>
              <a:rPr lang="ja-JP" altLang="en-US" dirty="0"/>
              <a:t>による</a:t>
            </a:r>
            <a:r>
              <a:rPr lang="en-US" altLang="ja-JP" dirty="0"/>
              <a:t/>
            </a:r>
            <a:br>
              <a:rPr lang="en-US" altLang="ja-JP" dirty="0"/>
            </a:br>
            <a:r>
              <a:rPr lang="ja-JP" altLang="en-US" dirty="0" smtClean="0"/>
              <a:t>回路面積の減少</a:t>
            </a:r>
            <a:endParaRPr lang="en-US" altLang="ja-JP" dirty="0" smtClean="0"/>
          </a:p>
          <a:p>
            <a:pPr marL="857250" lvl="1" indent="-457200">
              <a:buFont typeface="+mj-ea"/>
              <a:buAutoNum type="circleNumDbPlain"/>
            </a:pPr>
            <a:endParaRPr kumimoji="1" lang="en-US" altLang="ja-JP" sz="2400" dirty="0" smtClean="0"/>
          </a:p>
          <a:p>
            <a:pPr marL="857250" lvl="1" indent="-457200">
              <a:buFont typeface="+mj-ea"/>
              <a:buAutoNum type="circleNumDbPlain"/>
            </a:pPr>
            <a:r>
              <a:rPr kumimoji="1" lang="ja-JP" altLang="en-US" sz="2400" dirty="0" smtClean="0"/>
              <a:t>カウンタ</a:t>
            </a:r>
            <a:r>
              <a:rPr lang="ja-JP" altLang="en-US" sz="2400" dirty="0" smtClean="0"/>
              <a:t>を用いたトリガー時間待ち</a:t>
            </a:r>
            <a:endParaRPr lang="en-US" altLang="ja-JP" sz="2400" dirty="0" smtClean="0"/>
          </a:p>
          <a:p>
            <a:pPr marL="1257300" lvl="2" indent="-457200">
              <a:buFont typeface="Wingdings" pitchFamily="2" charset="2"/>
              <a:buChar char="Ø"/>
            </a:pPr>
            <a:r>
              <a:rPr lang="ja-JP" altLang="en-US" sz="2000" dirty="0" smtClean="0"/>
              <a:t>回路面積の減少</a:t>
            </a:r>
            <a:endParaRPr lang="en-US" altLang="ja-JP" sz="2000" dirty="0" smtClean="0"/>
          </a:p>
          <a:p>
            <a:pPr marL="857250" lvl="1" indent="-457200">
              <a:buFont typeface="+mj-ea"/>
              <a:buAutoNum type="circleNumDbPlain"/>
            </a:pPr>
            <a:endParaRPr lang="en-US" altLang="ja-JP" sz="2400" dirty="0" smtClean="0"/>
          </a:p>
          <a:p>
            <a:pPr marL="857250" lvl="1" indent="-457200">
              <a:buFont typeface="+mj-ea"/>
              <a:buAutoNum type="circleNumDbPlain"/>
            </a:pPr>
            <a:r>
              <a:rPr lang="en-US" altLang="ja-JP" sz="2400" dirty="0" smtClean="0"/>
              <a:t>Hit </a:t>
            </a:r>
            <a:r>
              <a:rPr lang="ja-JP" altLang="en-US" sz="2400" dirty="0" smtClean="0"/>
              <a:t>アドレスの読み出し</a:t>
            </a:r>
            <a:endParaRPr lang="en-US" altLang="ja-JP" sz="2400" dirty="0" smtClean="0"/>
          </a:p>
          <a:p>
            <a:pPr marL="1257300" lvl="2" indent="-457200">
              <a:buFont typeface="Wingdings" pitchFamily="2" charset="2"/>
              <a:buChar char="Ø"/>
            </a:pPr>
            <a:r>
              <a:rPr kumimoji="1" lang="ja-JP" altLang="en-US" dirty="0" smtClean="0"/>
              <a:t>データ転送時間の短縮→</a:t>
            </a:r>
            <a:r>
              <a:rPr lang="ja-JP" altLang="en-US" dirty="0"/>
              <a:t>不感時間</a:t>
            </a:r>
            <a:r>
              <a:rPr kumimoji="1" lang="ja-JP" altLang="en-US" dirty="0" smtClean="0"/>
              <a:t>の減少</a:t>
            </a:r>
            <a:endParaRPr kumimoji="1" lang="ja-JP" altLang="en-US" dirty="0"/>
          </a:p>
        </p:txBody>
      </p:sp>
      <p:sp>
        <p:nvSpPr>
          <p:cNvPr id="4" name="日付プレースホルダー 3"/>
          <p:cNvSpPr>
            <a:spLocks noGrp="1"/>
          </p:cNvSpPr>
          <p:nvPr>
            <p:ph type="dt" sz="half" idx="10"/>
          </p:nvPr>
        </p:nvSpPr>
        <p:spPr/>
        <p:txBody>
          <a:bodyPr/>
          <a:lstStyle/>
          <a:p>
            <a:fld id="{77736643-C0C9-49BE-9444-60E870E12A95}" type="datetime1">
              <a:rPr kumimoji="1" lang="ja-JP" altLang="en-US" smtClean="0"/>
              <a:pPr/>
              <a:t>2012/9/18</a:t>
            </a:fld>
            <a:endParaRPr kumimoji="1" lang="ja-JP" altLang="en-US"/>
          </a:p>
        </p:txBody>
      </p:sp>
      <p:sp>
        <p:nvSpPr>
          <p:cNvPr id="5" name="フッター プレースホルダー 4"/>
          <p:cNvSpPr>
            <a:spLocks noGrp="1"/>
          </p:cNvSpPr>
          <p:nvPr>
            <p:ph type="ftr" sz="quarter" idx="11"/>
          </p:nvPr>
        </p:nvSpPr>
        <p:spPr/>
        <p:txBody>
          <a:bodyPr/>
          <a:lstStyle/>
          <a:p>
            <a:r>
              <a:rPr lang="ja-JP" altLang="en-US" smtClean="0"/>
              <a:t>夏の学校　</a:t>
            </a:r>
            <a:r>
              <a:rPr lang="en-US" altLang="ja-JP" smtClean="0"/>
              <a:t>2012 @</a:t>
            </a:r>
            <a:r>
              <a:rPr lang="ja-JP" altLang="en-US" smtClean="0"/>
              <a:t>富士吉田</a:t>
            </a:r>
            <a:endParaRPr lang="ja-JP" altLang="en-US" dirty="0"/>
          </a:p>
        </p:txBody>
      </p:sp>
      <p:sp>
        <p:nvSpPr>
          <p:cNvPr id="6" name="スライド番号プレースホルダー 5"/>
          <p:cNvSpPr>
            <a:spLocks noGrp="1"/>
          </p:cNvSpPr>
          <p:nvPr>
            <p:ph type="sldNum" sz="quarter" idx="12"/>
          </p:nvPr>
        </p:nvSpPr>
        <p:spPr/>
        <p:txBody>
          <a:bodyPr/>
          <a:lstStyle/>
          <a:p>
            <a:fld id="{4A3C642A-29D3-475F-9FAB-1EA74B345281}" type="slidenum">
              <a:rPr kumimoji="1" lang="ja-JP" altLang="en-US" smtClean="0"/>
              <a:pPr/>
              <a:t>13</a:t>
            </a:fld>
            <a:endParaRPr kumimoji="1" lang="ja-JP" altLang="en-US" dirty="0"/>
          </a:p>
        </p:txBody>
      </p:sp>
    </p:spTree>
    <p:extLst>
      <p:ext uri="{BB962C8B-B14F-4D97-AF65-F5344CB8AC3E}">
        <p14:creationId xmlns:p14="http://schemas.microsoft.com/office/powerpoint/2010/main" xmlns="" val="32497275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905" y="2268364"/>
            <a:ext cx="5536108" cy="16454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タイトル 1"/>
          <p:cNvSpPr>
            <a:spLocks noGrp="1"/>
          </p:cNvSpPr>
          <p:nvPr>
            <p:ph type="title"/>
          </p:nvPr>
        </p:nvSpPr>
        <p:spPr/>
        <p:txBody>
          <a:bodyPr/>
          <a:lstStyle/>
          <a:p>
            <a:r>
              <a:rPr kumimoji="1" lang="en-US" altLang="ja-JP" dirty="0" smtClean="0"/>
              <a:t>Belle II </a:t>
            </a:r>
            <a:r>
              <a:rPr kumimoji="1" lang="ja-JP" altLang="en-US" dirty="0" smtClean="0"/>
              <a:t>検出器</a:t>
            </a:r>
            <a:r>
              <a:rPr kumimoji="1" lang="en-US" altLang="ja-JP" dirty="0" smtClean="0"/>
              <a:t>SVD</a:t>
            </a:r>
            <a:r>
              <a:rPr kumimoji="1" lang="ja-JP" altLang="en-US" dirty="0" smtClean="0"/>
              <a:t>最内層への応用</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Belle II SVD</a:t>
            </a:r>
            <a:r>
              <a:rPr kumimoji="1" lang="ja-JP" altLang="en-US" dirty="0" smtClean="0"/>
              <a:t>最内層</a:t>
            </a:r>
            <a:r>
              <a:rPr kumimoji="1" lang="en-US" altLang="ja-JP" dirty="0" smtClean="0"/>
              <a:t>(Layer# 3)</a:t>
            </a:r>
            <a:r>
              <a:rPr kumimoji="1" lang="ja-JP" altLang="en-US" dirty="0" err="1" smtClean="0"/>
              <a:t>への</a:t>
            </a:r>
            <a:r>
              <a:rPr kumimoji="1" lang="ja-JP" altLang="en-US" dirty="0" smtClean="0"/>
              <a:t>導入により、</a:t>
            </a:r>
            <a:endParaRPr kumimoji="1" lang="en-US" altLang="ja-JP" dirty="0" smtClean="0"/>
          </a:p>
          <a:p>
            <a:pPr marL="457200" lvl="1" indent="0">
              <a:buNone/>
            </a:pPr>
            <a:r>
              <a:rPr lang="ja-JP" altLang="en-US" dirty="0" smtClean="0"/>
              <a:t>→</a:t>
            </a:r>
            <a:r>
              <a:rPr lang="ja-JP" altLang="en-US" b="1" u="sng" dirty="0" smtClean="0">
                <a:solidFill>
                  <a:srgbClr val="FF0000"/>
                </a:solidFill>
              </a:rPr>
              <a:t>物質量</a:t>
            </a:r>
            <a:r>
              <a:rPr lang="ja-JP" altLang="en-US" b="1" u="sng" dirty="0">
                <a:solidFill>
                  <a:srgbClr val="FF0000"/>
                </a:solidFill>
              </a:rPr>
              <a:t>の</a:t>
            </a:r>
            <a:r>
              <a:rPr lang="ja-JP" altLang="en-US" b="1" u="sng" dirty="0" smtClean="0">
                <a:solidFill>
                  <a:srgbClr val="FF0000"/>
                </a:solidFill>
              </a:rPr>
              <a:t>低下・占有率の</a:t>
            </a:r>
            <a:r>
              <a:rPr lang="ja-JP" altLang="en-US" b="1" u="sng" dirty="0">
                <a:solidFill>
                  <a:srgbClr val="FF0000"/>
                </a:solidFill>
              </a:rPr>
              <a:t>更</a:t>
            </a:r>
            <a:r>
              <a:rPr lang="ja-JP" altLang="en-US" b="1" u="sng" dirty="0" smtClean="0">
                <a:solidFill>
                  <a:srgbClr val="FF0000"/>
                </a:solidFill>
              </a:rPr>
              <a:t>なる低下を目指す</a:t>
            </a:r>
            <a:endParaRPr lang="en-US" altLang="ja-JP" b="1" u="sng" dirty="0">
              <a:solidFill>
                <a:srgbClr val="FF0000"/>
              </a:solidFill>
            </a:endParaRPr>
          </a:p>
        </p:txBody>
      </p:sp>
      <p:sp>
        <p:nvSpPr>
          <p:cNvPr id="4" name="日付プレースホルダー 3"/>
          <p:cNvSpPr>
            <a:spLocks noGrp="1"/>
          </p:cNvSpPr>
          <p:nvPr>
            <p:ph type="dt" sz="half" idx="10"/>
          </p:nvPr>
        </p:nvSpPr>
        <p:spPr/>
        <p:txBody>
          <a:bodyPr/>
          <a:lstStyle/>
          <a:p>
            <a:fld id="{65F38229-CE7A-4551-961A-EE9EB88C5E6E}" type="datetime1">
              <a:rPr kumimoji="1" lang="ja-JP" altLang="en-US" smtClean="0"/>
              <a:pPr/>
              <a:t>2012/9/18</a:t>
            </a:fld>
            <a:endParaRPr kumimoji="1" lang="ja-JP" altLang="en-US"/>
          </a:p>
        </p:txBody>
      </p:sp>
      <p:sp>
        <p:nvSpPr>
          <p:cNvPr id="5" name="フッター プレースホルダー 4"/>
          <p:cNvSpPr>
            <a:spLocks noGrp="1"/>
          </p:cNvSpPr>
          <p:nvPr>
            <p:ph type="ftr" sz="quarter" idx="11"/>
          </p:nvPr>
        </p:nvSpPr>
        <p:spPr/>
        <p:txBody>
          <a:bodyPr/>
          <a:lstStyle/>
          <a:p>
            <a:r>
              <a:rPr lang="ja-JP" altLang="en-US" smtClean="0"/>
              <a:t>夏の学校　</a:t>
            </a:r>
            <a:r>
              <a:rPr lang="en-US" altLang="ja-JP" smtClean="0"/>
              <a:t>2012 @</a:t>
            </a:r>
            <a:r>
              <a:rPr lang="ja-JP" altLang="en-US" smtClean="0"/>
              <a:t>富士吉田</a:t>
            </a:r>
            <a:endParaRPr lang="ja-JP" altLang="en-US" dirty="0"/>
          </a:p>
        </p:txBody>
      </p:sp>
      <p:sp>
        <p:nvSpPr>
          <p:cNvPr id="6" name="スライド番号プレースホルダー 5"/>
          <p:cNvSpPr>
            <a:spLocks noGrp="1"/>
          </p:cNvSpPr>
          <p:nvPr>
            <p:ph type="sldNum" sz="quarter" idx="12"/>
          </p:nvPr>
        </p:nvSpPr>
        <p:spPr/>
        <p:txBody>
          <a:bodyPr/>
          <a:lstStyle/>
          <a:p>
            <a:fld id="{4A3C642A-29D3-475F-9FAB-1EA74B345281}" type="slidenum">
              <a:rPr kumimoji="1" lang="ja-JP" altLang="en-US" smtClean="0"/>
              <a:pPr/>
              <a:t>14</a:t>
            </a:fld>
            <a:endParaRPr kumimoji="1" lang="ja-JP" altLang="en-US" dirty="0"/>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827093" y="2204864"/>
            <a:ext cx="3137681" cy="1736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8" name="直線コネクタ 7"/>
          <p:cNvCxnSpPr/>
          <p:nvPr/>
        </p:nvCxnSpPr>
        <p:spPr>
          <a:xfrm>
            <a:off x="1763688" y="3445892"/>
            <a:ext cx="187220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直線矢印コネクタ 13"/>
          <p:cNvCxnSpPr/>
          <p:nvPr/>
        </p:nvCxnSpPr>
        <p:spPr>
          <a:xfrm flipH="1">
            <a:off x="3724424" y="3445892"/>
            <a:ext cx="792088"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テキスト ボックス 15"/>
          <p:cNvSpPr txBox="1"/>
          <p:nvPr/>
        </p:nvSpPr>
        <p:spPr>
          <a:xfrm>
            <a:off x="4119116" y="3386584"/>
            <a:ext cx="882477" cy="369332"/>
          </a:xfrm>
          <a:prstGeom prst="rect">
            <a:avLst/>
          </a:prstGeom>
          <a:noFill/>
        </p:spPr>
        <p:txBody>
          <a:bodyPr wrap="square" rtlCol="0">
            <a:spAutoFit/>
          </a:bodyPr>
          <a:lstStyle/>
          <a:p>
            <a:r>
              <a:rPr kumimoji="1" lang="en-US" altLang="ja-JP" dirty="0" smtClean="0"/>
              <a:t>Layer 3</a:t>
            </a:r>
            <a:endParaRPr kumimoji="1" lang="ja-JP" altLang="en-US" dirty="0"/>
          </a:p>
        </p:txBody>
      </p:sp>
      <p:graphicFrame>
        <p:nvGraphicFramePr>
          <p:cNvPr id="20" name="表 19"/>
          <p:cNvGraphicFramePr>
            <a:graphicFrameLocks noGrp="1"/>
          </p:cNvGraphicFramePr>
          <p:nvPr>
            <p:extLst>
              <p:ext uri="{D42A27DB-BD31-4B8C-83A1-F6EECF244321}">
                <p14:modId xmlns:p14="http://schemas.microsoft.com/office/powerpoint/2010/main" xmlns="" val="32934939"/>
              </p:ext>
            </p:extLst>
          </p:nvPr>
        </p:nvGraphicFramePr>
        <p:xfrm>
          <a:off x="1502916" y="4475088"/>
          <a:ext cx="6309444" cy="1112520"/>
        </p:xfrm>
        <a:graphic>
          <a:graphicData uri="http://schemas.openxmlformats.org/drawingml/2006/table">
            <a:tbl>
              <a:tblPr firstRow="1" bandRow="1">
                <a:tableStyleId>{5C22544A-7EE6-4342-B048-85BDC9FD1C3A}</a:tableStyleId>
              </a:tblPr>
              <a:tblGrid>
                <a:gridCol w="1524000"/>
                <a:gridCol w="1524000"/>
                <a:gridCol w="1524000"/>
                <a:gridCol w="1737444"/>
              </a:tblGrid>
              <a:tr h="370840">
                <a:tc>
                  <a:txBody>
                    <a:bodyPr/>
                    <a:lstStyle/>
                    <a:p>
                      <a:endParaRPr kumimoji="1" lang="ja-JP" altLang="en-US" dirty="0"/>
                    </a:p>
                  </a:txBody>
                  <a:tcPr>
                    <a:lnTlToBr w="12700" cap="flat" cmpd="sng" algn="ctr">
                      <a:solidFill>
                        <a:schemeClr val="tx1"/>
                      </a:solidFill>
                      <a:prstDash val="solid"/>
                      <a:round/>
                      <a:headEnd type="none" w="med" len="med"/>
                      <a:tailEnd type="none" w="med" len="med"/>
                    </a:lnTlToBr>
                  </a:tcPr>
                </a:tc>
                <a:tc>
                  <a:txBody>
                    <a:bodyPr/>
                    <a:lstStyle/>
                    <a:p>
                      <a:r>
                        <a:rPr kumimoji="1" lang="en-US" altLang="ja-JP" dirty="0" smtClean="0">
                          <a:solidFill>
                            <a:schemeClr val="tx1"/>
                          </a:solidFill>
                        </a:rPr>
                        <a:t>SVD(Layer#3)</a:t>
                      </a:r>
                      <a:endParaRPr kumimoji="1" lang="ja-JP" altLang="en-US" dirty="0">
                        <a:solidFill>
                          <a:schemeClr val="tx1"/>
                        </a:solidFill>
                      </a:endParaRPr>
                    </a:p>
                  </a:txBody>
                  <a:tcPr/>
                </a:tc>
                <a:tc>
                  <a:txBody>
                    <a:bodyPr/>
                    <a:lstStyle/>
                    <a:p>
                      <a:endParaRPr kumimoji="1" lang="ja-JP" altLang="en-US" dirty="0"/>
                    </a:p>
                  </a:txBody>
                  <a:tcPr>
                    <a:noFill/>
                  </a:tcPr>
                </a:tc>
                <a:tc>
                  <a:txBody>
                    <a:bodyPr/>
                    <a:lstStyle/>
                    <a:p>
                      <a:r>
                        <a:rPr kumimoji="1" lang="en-US" altLang="ja-JP" dirty="0" smtClean="0">
                          <a:solidFill>
                            <a:schemeClr val="tx1"/>
                          </a:solidFill>
                        </a:rPr>
                        <a:t>PIXOR(16OR)</a:t>
                      </a:r>
                      <a:endParaRPr kumimoji="1" lang="ja-JP" altLang="en-US" dirty="0">
                        <a:solidFill>
                          <a:schemeClr val="tx1"/>
                        </a:solidFill>
                      </a:endParaRPr>
                    </a:p>
                  </a:txBody>
                  <a:tcPr/>
                </a:tc>
              </a:tr>
              <a:tr h="370840">
                <a:tc>
                  <a:txBody>
                    <a:bodyPr/>
                    <a:lstStyle/>
                    <a:p>
                      <a:r>
                        <a:rPr kumimoji="1" lang="ja-JP" altLang="en-US" dirty="0" smtClean="0"/>
                        <a:t>センサー厚</a:t>
                      </a:r>
                      <a:endParaRPr kumimoji="1" lang="ja-JP" altLang="en-US" dirty="0"/>
                    </a:p>
                  </a:txBody>
                  <a:tcPr/>
                </a:tc>
                <a:tc>
                  <a:txBody>
                    <a:bodyPr/>
                    <a:lstStyle/>
                    <a:p>
                      <a:r>
                        <a:rPr kumimoji="1" lang="en-US" altLang="ja-JP" dirty="0" smtClean="0"/>
                        <a:t>300</a:t>
                      </a:r>
                      <a:r>
                        <a:rPr kumimoji="1" lang="en-US" altLang="ja-JP" dirty="0" smtClean="0">
                          <a:latin typeface="Arial" pitchFamily="34" charset="0"/>
                          <a:cs typeface="Arial" pitchFamily="34" charset="0"/>
                        </a:rPr>
                        <a:t>μm</a:t>
                      </a:r>
                      <a:endParaRPr kumimoji="1" lang="ja-JP" altLang="en-US" dirty="0"/>
                    </a:p>
                  </a:txBody>
                  <a:tcPr/>
                </a:tc>
                <a:tc>
                  <a:txBody>
                    <a:bodyPr/>
                    <a:lstStyle/>
                    <a:p>
                      <a:endParaRPr kumimoji="1" lang="ja-JP" altLang="en-US" dirty="0"/>
                    </a:p>
                  </a:txBody>
                  <a:tcP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t>100</a:t>
                      </a:r>
                      <a:r>
                        <a:rPr kumimoji="1" lang="en-US" altLang="ja-JP" dirty="0" smtClean="0">
                          <a:latin typeface="Arial" pitchFamily="34" charset="0"/>
                          <a:cs typeface="Arial" pitchFamily="34" charset="0"/>
                        </a:rPr>
                        <a:t>μm</a:t>
                      </a:r>
                      <a:endParaRPr kumimoji="1" lang="ja-JP" altLang="en-US" dirty="0" smtClean="0"/>
                    </a:p>
                  </a:txBody>
                  <a:tcPr/>
                </a:tc>
              </a:tr>
              <a:tr h="370840">
                <a:tc>
                  <a:txBody>
                    <a:bodyPr/>
                    <a:lstStyle/>
                    <a:p>
                      <a:r>
                        <a:rPr kumimoji="1" lang="ja-JP" altLang="en-US" dirty="0" smtClean="0"/>
                        <a:t>占有率</a:t>
                      </a:r>
                      <a:endParaRPr kumimoji="1" lang="ja-JP" altLang="en-US" dirty="0"/>
                    </a:p>
                  </a:txBody>
                  <a:tcPr/>
                </a:tc>
                <a:tc>
                  <a:txBody>
                    <a:bodyPr/>
                    <a:lstStyle/>
                    <a:p>
                      <a:r>
                        <a:rPr kumimoji="1" lang="en-US" altLang="ja-JP" dirty="0" smtClean="0"/>
                        <a:t>6.7%</a:t>
                      </a:r>
                      <a:endParaRPr kumimoji="1" lang="ja-JP" altLang="en-US" dirty="0"/>
                    </a:p>
                  </a:txBody>
                  <a:tcPr/>
                </a:tc>
                <a:tc>
                  <a:txBody>
                    <a:bodyPr/>
                    <a:lstStyle/>
                    <a:p>
                      <a:endParaRPr kumimoji="1" lang="ja-JP" altLang="en-US" dirty="0"/>
                    </a:p>
                  </a:txBody>
                  <a:tcPr>
                    <a:noFill/>
                  </a:tcPr>
                </a:tc>
                <a:tc>
                  <a:txBody>
                    <a:bodyPr/>
                    <a:lstStyle/>
                    <a:p>
                      <a:r>
                        <a:rPr kumimoji="1" lang="en-US" altLang="ja-JP" dirty="0" smtClean="0"/>
                        <a:t>0.016%</a:t>
                      </a:r>
                      <a:r>
                        <a:rPr kumimoji="1" lang="ja-JP" altLang="en-US" dirty="0" smtClean="0"/>
                        <a:t>（試算）</a:t>
                      </a:r>
                      <a:endParaRPr kumimoji="1" lang="ja-JP" altLang="en-US" dirty="0"/>
                    </a:p>
                  </a:txBody>
                  <a:tcPr/>
                </a:tc>
              </a:tr>
            </a:tbl>
          </a:graphicData>
        </a:graphic>
      </p:graphicFrame>
      <p:sp>
        <p:nvSpPr>
          <p:cNvPr id="21" name="右矢印 20"/>
          <p:cNvSpPr/>
          <p:nvPr/>
        </p:nvSpPr>
        <p:spPr>
          <a:xfrm>
            <a:off x="4741416" y="4797028"/>
            <a:ext cx="1080120" cy="432048"/>
          </a:xfrm>
          <a:prstGeom prst="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左中かっこ 6"/>
          <p:cNvSpPr/>
          <p:nvPr/>
        </p:nvSpPr>
        <p:spPr>
          <a:xfrm>
            <a:off x="1539156" y="3514616"/>
            <a:ext cx="144016" cy="297555"/>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9" name="テキスト ボックス 8"/>
          <p:cNvSpPr txBox="1"/>
          <p:nvPr/>
        </p:nvSpPr>
        <p:spPr>
          <a:xfrm>
            <a:off x="937568" y="3429000"/>
            <a:ext cx="792088" cy="369332"/>
          </a:xfrm>
          <a:prstGeom prst="rect">
            <a:avLst/>
          </a:prstGeom>
          <a:noFill/>
        </p:spPr>
        <p:txBody>
          <a:bodyPr wrap="square" rtlCol="0">
            <a:spAutoFit/>
          </a:bodyPr>
          <a:lstStyle/>
          <a:p>
            <a:r>
              <a:rPr kumimoji="1" lang="en-US" altLang="ja-JP" dirty="0" smtClean="0"/>
              <a:t>PXD</a:t>
            </a:r>
            <a:endParaRPr kumimoji="1" lang="ja-JP" altLang="en-US" dirty="0"/>
          </a:p>
        </p:txBody>
      </p:sp>
      <p:sp>
        <p:nvSpPr>
          <p:cNvPr id="10" name="左中かっこ 9"/>
          <p:cNvSpPr/>
          <p:nvPr/>
        </p:nvSpPr>
        <p:spPr>
          <a:xfrm>
            <a:off x="776660" y="2590304"/>
            <a:ext cx="216024" cy="864096"/>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1" name="テキスト ボックス 10"/>
          <p:cNvSpPr txBox="1"/>
          <p:nvPr/>
        </p:nvSpPr>
        <p:spPr>
          <a:xfrm>
            <a:off x="221805" y="2852936"/>
            <a:ext cx="770755" cy="369332"/>
          </a:xfrm>
          <a:prstGeom prst="rect">
            <a:avLst/>
          </a:prstGeom>
          <a:noFill/>
        </p:spPr>
        <p:txBody>
          <a:bodyPr wrap="square" rtlCol="0">
            <a:spAutoFit/>
          </a:bodyPr>
          <a:lstStyle/>
          <a:p>
            <a:r>
              <a:rPr kumimoji="1" lang="en-US" altLang="ja-JP" dirty="0" smtClean="0"/>
              <a:t>SVD</a:t>
            </a:r>
            <a:endParaRPr kumimoji="1" lang="ja-JP" altLang="en-US" dirty="0"/>
          </a:p>
        </p:txBody>
      </p:sp>
      <p:cxnSp>
        <p:nvCxnSpPr>
          <p:cNvPr id="13" name="直線矢印コネクタ 12"/>
          <p:cNvCxnSpPr/>
          <p:nvPr/>
        </p:nvCxnSpPr>
        <p:spPr>
          <a:xfrm flipV="1">
            <a:off x="5204793" y="2590304"/>
            <a:ext cx="0" cy="1208028"/>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5" name="テキスト ボックス 14"/>
          <p:cNvSpPr txBox="1"/>
          <p:nvPr/>
        </p:nvSpPr>
        <p:spPr>
          <a:xfrm>
            <a:off x="5275313" y="2691904"/>
            <a:ext cx="1046211" cy="369332"/>
          </a:xfrm>
          <a:prstGeom prst="rect">
            <a:avLst/>
          </a:prstGeom>
          <a:noFill/>
        </p:spPr>
        <p:txBody>
          <a:bodyPr wrap="square" rtlCol="0">
            <a:spAutoFit/>
          </a:bodyPr>
          <a:lstStyle/>
          <a:p>
            <a:r>
              <a:rPr kumimoji="1" lang="en-US" altLang="ja-JP" dirty="0" smtClean="0"/>
              <a:t>~14cm</a:t>
            </a:r>
            <a:endParaRPr kumimoji="1" lang="ja-JP" altLang="en-US" dirty="0"/>
          </a:p>
        </p:txBody>
      </p:sp>
      <p:sp>
        <p:nvSpPr>
          <p:cNvPr id="12" name="テキスト ボックス 11"/>
          <p:cNvSpPr txBox="1"/>
          <p:nvPr/>
        </p:nvSpPr>
        <p:spPr>
          <a:xfrm>
            <a:off x="4524524" y="4000872"/>
            <a:ext cx="3079824" cy="353943"/>
          </a:xfrm>
          <a:prstGeom prst="rect">
            <a:avLst/>
          </a:prstGeom>
          <a:noFill/>
        </p:spPr>
        <p:txBody>
          <a:bodyPr wrap="square" rtlCol="0">
            <a:spAutoFit/>
          </a:bodyPr>
          <a:lstStyle/>
          <a:p>
            <a:r>
              <a:rPr lang="en-US" altLang="ja-JP" sz="1700" dirty="0" smtClean="0"/>
              <a:t>Belle II SVD</a:t>
            </a:r>
            <a:r>
              <a:rPr lang="ja-JP" altLang="en-US" sz="1700" dirty="0" smtClean="0"/>
              <a:t>のジオメトリ</a:t>
            </a:r>
            <a:endParaRPr kumimoji="1" lang="ja-JP" altLang="en-US" sz="1700" dirty="0"/>
          </a:p>
        </p:txBody>
      </p:sp>
      <p:sp>
        <p:nvSpPr>
          <p:cNvPr id="17" name="テキスト ボックス 16"/>
          <p:cNvSpPr txBox="1"/>
          <p:nvPr/>
        </p:nvSpPr>
        <p:spPr>
          <a:xfrm>
            <a:off x="3822328" y="5758656"/>
            <a:ext cx="3312368" cy="353943"/>
          </a:xfrm>
          <a:prstGeom prst="rect">
            <a:avLst/>
          </a:prstGeom>
          <a:noFill/>
        </p:spPr>
        <p:txBody>
          <a:bodyPr wrap="square" rtlCol="0">
            <a:spAutoFit/>
          </a:bodyPr>
          <a:lstStyle/>
          <a:p>
            <a:r>
              <a:rPr kumimoji="1" lang="en-US" altLang="ja-JP" sz="1700" dirty="0" smtClean="0"/>
              <a:t>PIXOR</a:t>
            </a:r>
            <a:r>
              <a:rPr kumimoji="1" lang="ja-JP" altLang="en-US" sz="1700" dirty="0" smtClean="0"/>
              <a:t>導入後のパラメータ変化</a:t>
            </a:r>
            <a:endParaRPr kumimoji="1" lang="ja-JP" altLang="en-US" sz="1700" dirty="0"/>
          </a:p>
        </p:txBody>
      </p:sp>
      <p:cxnSp>
        <p:nvCxnSpPr>
          <p:cNvPr id="19" name="直線矢印コネクタ 18"/>
          <p:cNvCxnSpPr/>
          <p:nvPr/>
        </p:nvCxnSpPr>
        <p:spPr>
          <a:xfrm flipH="1">
            <a:off x="2659659" y="3755916"/>
            <a:ext cx="2227634"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直線矢印コネクタ 22"/>
          <p:cNvCxnSpPr/>
          <p:nvPr/>
        </p:nvCxnSpPr>
        <p:spPr>
          <a:xfrm>
            <a:off x="221805" y="3759572"/>
            <a:ext cx="2117947" cy="0"/>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24" name="テキスト ボックス 23"/>
          <p:cNvSpPr txBox="1"/>
          <p:nvPr/>
        </p:nvSpPr>
        <p:spPr>
          <a:xfrm>
            <a:off x="776660" y="3659771"/>
            <a:ext cx="556952" cy="461665"/>
          </a:xfrm>
          <a:prstGeom prst="rect">
            <a:avLst/>
          </a:prstGeom>
          <a:noFill/>
        </p:spPr>
        <p:txBody>
          <a:bodyPr wrap="square" rtlCol="0">
            <a:spAutoFit/>
          </a:bodyPr>
          <a:lstStyle/>
          <a:p>
            <a:r>
              <a:rPr kumimoji="1" lang="en-US" altLang="ja-JP" sz="2400" dirty="0" smtClean="0">
                <a:solidFill>
                  <a:srgbClr val="0070C0"/>
                </a:solidFill>
              </a:rPr>
              <a:t>e</a:t>
            </a:r>
            <a:r>
              <a:rPr kumimoji="1" lang="en-US" altLang="ja-JP" sz="2400" baseline="30000" dirty="0" smtClean="0">
                <a:solidFill>
                  <a:srgbClr val="0070C0"/>
                </a:solidFill>
              </a:rPr>
              <a:t>-</a:t>
            </a:r>
            <a:endParaRPr kumimoji="1" lang="ja-JP" altLang="en-US" sz="2400" baseline="30000" dirty="0">
              <a:solidFill>
                <a:srgbClr val="0070C0"/>
              </a:solidFill>
            </a:endParaRPr>
          </a:p>
        </p:txBody>
      </p:sp>
      <p:sp>
        <p:nvSpPr>
          <p:cNvPr id="25" name="テキスト ボックス 24"/>
          <p:cNvSpPr txBox="1"/>
          <p:nvPr/>
        </p:nvSpPr>
        <p:spPr>
          <a:xfrm>
            <a:off x="3131840" y="3647071"/>
            <a:ext cx="554484" cy="461665"/>
          </a:xfrm>
          <a:prstGeom prst="rect">
            <a:avLst/>
          </a:prstGeom>
          <a:noFill/>
        </p:spPr>
        <p:txBody>
          <a:bodyPr wrap="square" rtlCol="0">
            <a:spAutoFit/>
          </a:bodyPr>
          <a:lstStyle/>
          <a:p>
            <a:r>
              <a:rPr kumimoji="1" lang="en-US" altLang="ja-JP" sz="2400" dirty="0" smtClean="0">
                <a:solidFill>
                  <a:srgbClr val="FF0000"/>
                </a:solidFill>
              </a:rPr>
              <a:t>e</a:t>
            </a:r>
            <a:r>
              <a:rPr kumimoji="1" lang="en-US" altLang="ja-JP" sz="2400" baseline="30000" dirty="0" smtClean="0">
                <a:solidFill>
                  <a:srgbClr val="FF0000"/>
                </a:solidFill>
              </a:rPr>
              <a:t>+</a:t>
            </a:r>
            <a:endParaRPr kumimoji="1" lang="ja-JP" altLang="en-US" sz="2400" baseline="30000" dirty="0">
              <a:solidFill>
                <a:srgbClr val="FF0000"/>
              </a:solidFill>
            </a:endParaRPr>
          </a:p>
        </p:txBody>
      </p:sp>
    </p:spTree>
    <p:extLst>
      <p:ext uri="{BB962C8B-B14F-4D97-AF65-F5344CB8AC3E}">
        <p14:creationId xmlns:p14="http://schemas.microsoft.com/office/powerpoint/2010/main" xmlns="" val="6243690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00584" y="2034390"/>
            <a:ext cx="3536351" cy="24417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タイトル 1"/>
          <p:cNvSpPr>
            <a:spLocks noGrp="1"/>
          </p:cNvSpPr>
          <p:nvPr>
            <p:ph type="title"/>
          </p:nvPr>
        </p:nvSpPr>
        <p:spPr/>
        <p:txBody>
          <a:bodyPr>
            <a:normAutofit/>
          </a:bodyPr>
          <a:lstStyle/>
          <a:p>
            <a:pPr algn="l"/>
            <a:r>
              <a:rPr kumimoji="1" lang="en-US" altLang="ja-JP" sz="3200" dirty="0" smtClean="0"/>
              <a:t>PIXOR</a:t>
            </a:r>
            <a:r>
              <a:rPr kumimoji="1" lang="ja-JP" altLang="en-US" sz="3200" dirty="0" smtClean="0"/>
              <a:t>の特徴①</a:t>
            </a:r>
            <a:r>
              <a:rPr kumimoji="1" lang="en-US" altLang="ja-JP" sz="3200" dirty="0" smtClean="0"/>
              <a:t>:PIXOR</a:t>
            </a:r>
            <a:r>
              <a:rPr kumimoji="1" lang="ja-JP" altLang="en-US" sz="3200" dirty="0" smtClean="0"/>
              <a:t>構造</a:t>
            </a:r>
            <a:endParaRPr kumimoji="1" lang="ja-JP" altLang="en-US" sz="3200" dirty="0"/>
          </a:p>
        </p:txBody>
      </p:sp>
      <p:sp>
        <p:nvSpPr>
          <p:cNvPr id="3" name="コンテンツ プレースホルダー 2"/>
          <p:cNvSpPr>
            <a:spLocks noGrp="1"/>
          </p:cNvSpPr>
          <p:nvPr>
            <p:ph sz="half" idx="1"/>
          </p:nvPr>
        </p:nvSpPr>
        <p:spPr>
          <a:xfrm>
            <a:off x="457200" y="1727200"/>
            <a:ext cx="4038600" cy="4525963"/>
          </a:xfrm>
        </p:spPr>
        <p:txBody>
          <a:bodyPr/>
          <a:lstStyle/>
          <a:p>
            <a:r>
              <a:rPr kumimoji="1" lang="en-US" altLang="ja-JP" dirty="0" smtClean="0"/>
              <a:t>Pixel</a:t>
            </a:r>
            <a:r>
              <a:rPr kumimoji="1" lang="ja-JP" altLang="en-US" dirty="0" smtClean="0"/>
              <a:t>型</a:t>
            </a:r>
            <a:endParaRPr kumimoji="1" lang="ja-JP" altLang="en-US" dirty="0"/>
          </a:p>
        </p:txBody>
      </p:sp>
      <p:sp>
        <p:nvSpPr>
          <p:cNvPr id="4" name="コンテンツ プレースホルダー 3"/>
          <p:cNvSpPr>
            <a:spLocks noGrp="1"/>
          </p:cNvSpPr>
          <p:nvPr>
            <p:ph sz="half" idx="2"/>
          </p:nvPr>
        </p:nvSpPr>
        <p:spPr>
          <a:xfrm>
            <a:off x="4648200" y="1739900"/>
            <a:ext cx="4038600" cy="4525963"/>
          </a:xfrm>
        </p:spPr>
        <p:txBody>
          <a:bodyPr/>
          <a:lstStyle/>
          <a:p>
            <a:r>
              <a:rPr kumimoji="1" lang="en-US" altLang="ja-JP" dirty="0" smtClean="0"/>
              <a:t>Strip</a:t>
            </a:r>
            <a:r>
              <a:rPr kumimoji="1" lang="ja-JP" altLang="en-US" dirty="0" smtClean="0"/>
              <a:t>型</a:t>
            </a:r>
            <a:endParaRPr kumimoji="1" lang="ja-JP" altLang="en-US" dirty="0"/>
          </a:p>
        </p:txBody>
      </p:sp>
      <p:sp>
        <p:nvSpPr>
          <p:cNvPr id="5" name="日付プレースホルダー 4"/>
          <p:cNvSpPr>
            <a:spLocks noGrp="1"/>
          </p:cNvSpPr>
          <p:nvPr>
            <p:ph type="dt" sz="half" idx="10"/>
          </p:nvPr>
        </p:nvSpPr>
        <p:spPr/>
        <p:txBody>
          <a:bodyPr/>
          <a:lstStyle/>
          <a:p>
            <a:fld id="{916F843E-0BFF-4522-8A22-6FC656728190}" type="datetime1">
              <a:rPr kumimoji="1" lang="ja-JP" altLang="en-US" smtClean="0"/>
              <a:pPr/>
              <a:t>2012/9/18</a:t>
            </a:fld>
            <a:endParaRPr kumimoji="1" lang="ja-JP" altLang="en-US"/>
          </a:p>
        </p:txBody>
      </p:sp>
      <p:sp>
        <p:nvSpPr>
          <p:cNvPr id="6" name="フッター プレースホルダー 5"/>
          <p:cNvSpPr>
            <a:spLocks noGrp="1"/>
          </p:cNvSpPr>
          <p:nvPr>
            <p:ph type="ftr" sz="quarter" idx="11"/>
          </p:nvPr>
        </p:nvSpPr>
        <p:spPr/>
        <p:txBody>
          <a:bodyPr/>
          <a:lstStyle/>
          <a:p>
            <a:r>
              <a:rPr kumimoji="1" lang="ja-JP" altLang="en-US" smtClean="0"/>
              <a:t>夏の学校　</a:t>
            </a:r>
            <a:r>
              <a:rPr kumimoji="1" lang="en-US" altLang="ja-JP" smtClean="0"/>
              <a:t>2012 @</a:t>
            </a:r>
            <a:r>
              <a:rPr kumimoji="1" lang="ja-JP" altLang="en-US" smtClean="0"/>
              <a:t>富士吉田</a:t>
            </a:r>
            <a:endParaRPr kumimoji="1" lang="ja-JP" altLang="en-US"/>
          </a:p>
        </p:txBody>
      </p:sp>
      <p:sp>
        <p:nvSpPr>
          <p:cNvPr id="7" name="スライド番号プレースホルダー 6"/>
          <p:cNvSpPr>
            <a:spLocks noGrp="1"/>
          </p:cNvSpPr>
          <p:nvPr>
            <p:ph type="sldNum" sz="quarter" idx="12"/>
          </p:nvPr>
        </p:nvSpPr>
        <p:spPr/>
        <p:txBody>
          <a:bodyPr/>
          <a:lstStyle/>
          <a:p>
            <a:fld id="{4A3C642A-29D3-475F-9FAB-1EA74B345281}" type="slidenum">
              <a:rPr kumimoji="1" lang="ja-JP" altLang="en-US" smtClean="0"/>
              <a:pPr/>
              <a:t>15</a:t>
            </a:fld>
            <a:endParaRPr kumimoji="1" lang="ja-JP" altLang="en-US"/>
          </a:p>
        </p:txBody>
      </p:sp>
      <p:sp>
        <p:nvSpPr>
          <p:cNvPr id="8" name="テキスト ボックス 7"/>
          <p:cNvSpPr txBox="1"/>
          <p:nvPr/>
        </p:nvSpPr>
        <p:spPr>
          <a:xfrm>
            <a:off x="467544" y="1272952"/>
            <a:ext cx="6912768" cy="400110"/>
          </a:xfrm>
          <a:prstGeom prst="rect">
            <a:avLst/>
          </a:prstGeom>
          <a:noFill/>
        </p:spPr>
        <p:txBody>
          <a:bodyPr wrap="square" rtlCol="0">
            <a:spAutoFit/>
          </a:bodyPr>
          <a:lstStyle/>
          <a:p>
            <a:pPr marL="285750" indent="-285750">
              <a:buBlip>
                <a:blip r:embed="rId4"/>
              </a:buBlip>
            </a:pPr>
            <a:r>
              <a:rPr kumimoji="1" lang="en-US" altLang="ja-JP" sz="2000" u="sng" dirty="0" smtClean="0"/>
              <a:t>Pixel</a:t>
            </a:r>
            <a:r>
              <a:rPr kumimoji="1" lang="ja-JP" altLang="en-US" sz="2000" u="sng" dirty="0" smtClean="0"/>
              <a:t>型と</a:t>
            </a:r>
            <a:r>
              <a:rPr kumimoji="1" lang="en-US" altLang="ja-JP" sz="2000" u="sng" dirty="0" smtClean="0"/>
              <a:t>Strip</a:t>
            </a:r>
            <a:r>
              <a:rPr kumimoji="1" lang="ja-JP" altLang="en-US" sz="2000" u="sng" dirty="0" smtClean="0"/>
              <a:t>型</a:t>
            </a:r>
            <a:endParaRPr kumimoji="1" lang="ja-JP" altLang="en-US" sz="2000" u="sng" dirty="0"/>
          </a:p>
        </p:txBody>
      </p:sp>
      <p:pic>
        <p:nvPicPr>
          <p:cNvPr id="5122"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572337" y="2115850"/>
            <a:ext cx="3572523" cy="217724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テキスト ボックス 8"/>
          <p:cNvSpPr txBox="1"/>
          <p:nvPr/>
        </p:nvSpPr>
        <p:spPr>
          <a:xfrm>
            <a:off x="7170092" y="4377070"/>
            <a:ext cx="1584176" cy="369332"/>
          </a:xfrm>
          <a:prstGeom prst="rect">
            <a:avLst/>
          </a:prstGeom>
          <a:noFill/>
        </p:spPr>
        <p:txBody>
          <a:bodyPr wrap="square" rtlCol="0">
            <a:spAutoFit/>
          </a:bodyPr>
          <a:lstStyle/>
          <a:p>
            <a:r>
              <a:rPr kumimoji="1" lang="en-US" altLang="ja-JP" dirty="0" smtClean="0"/>
              <a:t>DSSD</a:t>
            </a:r>
            <a:endParaRPr kumimoji="1" lang="ja-JP" altLang="en-US" dirty="0"/>
          </a:p>
        </p:txBody>
      </p:sp>
      <p:sp>
        <p:nvSpPr>
          <p:cNvPr id="10" name="テキスト ボックス 9"/>
          <p:cNvSpPr txBox="1"/>
          <p:nvPr/>
        </p:nvSpPr>
        <p:spPr>
          <a:xfrm>
            <a:off x="4898008" y="4377070"/>
            <a:ext cx="3816424" cy="1754326"/>
          </a:xfrm>
          <a:prstGeom prst="rect">
            <a:avLst/>
          </a:prstGeom>
          <a:noFill/>
        </p:spPr>
        <p:txBody>
          <a:bodyPr wrap="square" rtlCol="0">
            <a:spAutoFit/>
          </a:bodyPr>
          <a:lstStyle/>
          <a:p>
            <a:r>
              <a:rPr kumimoji="1" lang="ja-JP" altLang="en-US" dirty="0" smtClean="0"/>
              <a:t>メリット</a:t>
            </a:r>
            <a:endParaRPr kumimoji="1" lang="en-US" altLang="ja-JP" dirty="0" smtClean="0"/>
          </a:p>
          <a:p>
            <a:r>
              <a:rPr lang="ja-JP" altLang="en-US" dirty="0" smtClean="0">
                <a:solidFill>
                  <a:srgbClr val="0070C0"/>
                </a:solidFill>
              </a:rPr>
              <a:t>・読み出し時間が短い</a:t>
            </a:r>
            <a:r>
              <a:rPr lang="en-US" altLang="ja-JP" dirty="0" smtClean="0">
                <a:solidFill>
                  <a:srgbClr val="0070C0"/>
                </a:solidFill>
              </a:rPr>
              <a:t/>
            </a:r>
            <a:br>
              <a:rPr lang="en-US" altLang="ja-JP" dirty="0" smtClean="0">
                <a:solidFill>
                  <a:srgbClr val="0070C0"/>
                </a:solidFill>
              </a:rPr>
            </a:br>
            <a:r>
              <a:rPr lang="ja-JP" altLang="en-US" dirty="0" smtClean="0">
                <a:solidFill>
                  <a:srgbClr val="0070C0"/>
                </a:solidFill>
              </a:rPr>
              <a:t>・位置分解能が小さい</a:t>
            </a:r>
            <a:endParaRPr lang="en-US" altLang="ja-JP" dirty="0" smtClean="0">
              <a:solidFill>
                <a:srgbClr val="0070C0"/>
              </a:solidFill>
            </a:endParaRPr>
          </a:p>
          <a:p>
            <a:r>
              <a:rPr kumimoji="1" lang="ja-JP" altLang="en-US" dirty="0" smtClean="0"/>
              <a:t>デメリット</a:t>
            </a:r>
            <a:endParaRPr kumimoji="1" lang="en-US" altLang="ja-JP" dirty="0" smtClean="0"/>
          </a:p>
          <a:p>
            <a:r>
              <a:rPr lang="ja-JP" altLang="en-US" dirty="0" smtClean="0">
                <a:solidFill>
                  <a:srgbClr val="FF0000"/>
                </a:solidFill>
              </a:rPr>
              <a:t>・占有率が大きい</a:t>
            </a:r>
            <a:endParaRPr lang="en-US" altLang="ja-JP" dirty="0" smtClean="0">
              <a:solidFill>
                <a:srgbClr val="FF0000"/>
              </a:solidFill>
            </a:endParaRPr>
          </a:p>
          <a:p>
            <a:r>
              <a:rPr kumimoji="1" lang="ja-JP" altLang="en-US" dirty="0" smtClean="0">
                <a:solidFill>
                  <a:srgbClr val="FF0000"/>
                </a:solidFill>
              </a:rPr>
              <a:t>・ゴーストの発生</a:t>
            </a:r>
            <a:endParaRPr kumimoji="1" lang="ja-JP" altLang="en-US" dirty="0">
              <a:solidFill>
                <a:srgbClr val="FF0000"/>
              </a:solidFill>
            </a:endParaRPr>
          </a:p>
        </p:txBody>
      </p:sp>
      <p:sp>
        <p:nvSpPr>
          <p:cNvPr id="11" name="テキスト ボックス 10"/>
          <p:cNvSpPr txBox="1"/>
          <p:nvPr/>
        </p:nvSpPr>
        <p:spPr>
          <a:xfrm>
            <a:off x="780975" y="4380270"/>
            <a:ext cx="3935041" cy="2031325"/>
          </a:xfrm>
          <a:prstGeom prst="rect">
            <a:avLst/>
          </a:prstGeom>
          <a:noFill/>
        </p:spPr>
        <p:txBody>
          <a:bodyPr wrap="square" rtlCol="0">
            <a:spAutoFit/>
          </a:bodyPr>
          <a:lstStyle/>
          <a:p>
            <a:r>
              <a:rPr kumimoji="1" lang="ja-JP" altLang="en-US" dirty="0" smtClean="0"/>
              <a:t>メリット</a:t>
            </a:r>
            <a:endParaRPr kumimoji="1" lang="en-US" altLang="ja-JP" dirty="0" smtClean="0"/>
          </a:p>
          <a:p>
            <a:r>
              <a:rPr lang="ja-JP" altLang="en-US" dirty="0" smtClean="0">
                <a:solidFill>
                  <a:srgbClr val="0070C0"/>
                </a:solidFill>
              </a:rPr>
              <a:t>・占有率（</a:t>
            </a:r>
            <a:r>
              <a:rPr lang="en-US" altLang="ja-JP" dirty="0" smtClean="0">
                <a:solidFill>
                  <a:srgbClr val="0070C0"/>
                </a:solidFill>
              </a:rPr>
              <a:t>Hit</a:t>
            </a:r>
            <a:r>
              <a:rPr lang="ja-JP" altLang="en-US" dirty="0" smtClean="0">
                <a:solidFill>
                  <a:srgbClr val="0070C0"/>
                </a:solidFill>
              </a:rPr>
              <a:t>ピクセル</a:t>
            </a:r>
            <a:r>
              <a:rPr lang="ja-JP" altLang="en-US" dirty="0">
                <a:solidFill>
                  <a:srgbClr val="0070C0"/>
                </a:solidFill>
              </a:rPr>
              <a:t>数</a:t>
            </a:r>
            <a:r>
              <a:rPr lang="en-US" altLang="ja-JP" dirty="0" smtClean="0">
                <a:solidFill>
                  <a:srgbClr val="0070C0"/>
                </a:solidFill>
              </a:rPr>
              <a:t>/</a:t>
            </a:r>
            <a:r>
              <a:rPr lang="ja-JP" altLang="en-US" dirty="0" smtClean="0">
                <a:solidFill>
                  <a:srgbClr val="0070C0"/>
                </a:solidFill>
              </a:rPr>
              <a:t>全ピクセル数）が小さい</a:t>
            </a:r>
            <a:endParaRPr lang="en-US" altLang="ja-JP" dirty="0" smtClean="0">
              <a:solidFill>
                <a:srgbClr val="0070C0"/>
              </a:solidFill>
            </a:endParaRPr>
          </a:p>
          <a:p>
            <a:r>
              <a:rPr kumimoji="1" lang="ja-JP" altLang="en-US" dirty="0" smtClean="0">
                <a:solidFill>
                  <a:srgbClr val="0070C0"/>
                </a:solidFill>
              </a:rPr>
              <a:t>・ゴースト発生なし</a:t>
            </a:r>
            <a:endParaRPr lang="en-US" altLang="ja-JP" dirty="0" smtClean="0"/>
          </a:p>
          <a:p>
            <a:r>
              <a:rPr kumimoji="1" lang="ja-JP" altLang="en-US" dirty="0" smtClean="0"/>
              <a:t>デメリット</a:t>
            </a:r>
            <a:endParaRPr kumimoji="1" lang="en-US" altLang="ja-JP" dirty="0" smtClean="0"/>
          </a:p>
          <a:p>
            <a:r>
              <a:rPr lang="ja-JP" altLang="en-US" dirty="0" smtClean="0">
                <a:solidFill>
                  <a:srgbClr val="FF0000"/>
                </a:solidFill>
              </a:rPr>
              <a:t>・位置分解能に制限</a:t>
            </a:r>
            <a:endParaRPr lang="en-US" altLang="ja-JP" dirty="0" smtClean="0">
              <a:solidFill>
                <a:srgbClr val="FF0000"/>
              </a:solidFill>
            </a:endParaRPr>
          </a:p>
          <a:p>
            <a:r>
              <a:rPr kumimoji="1" lang="ja-JP" altLang="en-US" dirty="0" smtClean="0">
                <a:solidFill>
                  <a:srgbClr val="FF0000"/>
                </a:solidFill>
              </a:rPr>
              <a:t>・読み出しに時間がかかる</a:t>
            </a:r>
            <a:endParaRPr kumimoji="1" lang="en-US" altLang="ja-JP" dirty="0" smtClean="0">
              <a:solidFill>
                <a:srgbClr val="FF0000"/>
              </a:solidFill>
            </a:endParaRPr>
          </a:p>
        </p:txBody>
      </p:sp>
      <p:sp>
        <p:nvSpPr>
          <p:cNvPr id="12" name="円/楕円 11"/>
          <p:cNvSpPr/>
          <p:nvPr/>
        </p:nvSpPr>
        <p:spPr>
          <a:xfrm rot="2689628">
            <a:off x="5945541" y="3013853"/>
            <a:ext cx="360040" cy="93191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4520941" y="3098627"/>
            <a:ext cx="1465695" cy="584775"/>
          </a:xfrm>
          <a:prstGeom prst="rect">
            <a:avLst/>
          </a:prstGeom>
          <a:noFill/>
        </p:spPr>
        <p:txBody>
          <a:bodyPr wrap="square" rtlCol="0">
            <a:spAutoFit/>
          </a:bodyPr>
          <a:lstStyle/>
          <a:p>
            <a:r>
              <a:rPr kumimoji="1" lang="ja-JP" altLang="en-US" sz="1600" dirty="0" smtClean="0"/>
              <a:t>有感面積が</a:t>
            </a:r>
            <a:r>
              <a:rPr kumimoji="1" lang="en-US" altLang="ja-JP" sz="1600" dirty="0" smtClean="0"/>
              <a:t/>
            </a:r>
            <a:br>
              <a:rPr kumimoji="1" lang="en-US" altLang="ja-JP" sz="1600" dirty="0" smtClean="0"/>
            </a:br>
            <a:r>
              <a:rPr kumimoji="1" lang="ja-JP" altLang="en-US" sz="1600" dirty="0" smtClean="0"/>
              <a:t>大きい</a:t>
            </a:r>
            <a:endParaRPr kumimoji="1" lang="ja-JP" altLang="en-US" sz="1600" dirty="0"/>
          </a:p>
        </p:txBody>
      </p:sp>
      <p:cxnSp>
        <p:nvCxnSpPr>
          <p:cNvPr id="15" name="直線コネクタ 14"/>
          <p:cNvCxnSpPr/>
          <p:nvPr/>
        </p:nvCxnSpPr>
        <p:spPr>
          <a:xfrm>
            <a:off x="5623137" y="3416414"/>
            <a:ext cx="223799" cy="887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8966010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l"/>
            <a:r>
              <a:rPr lang="en-US" altLang="ja-JP" dirty="0"/>
              <a:t>PIXOR</a:t>
            </a:r>
            <a:r>
              <a:rPr lang="ja-JP" altLang="en-US" dirty="0"/>
              <a:t>の特徴①</a:t>
            </a:r>
            <a:r>
              <a:rPr lang="en-US" altLang="ja-JP" dirty="0"/>
              <a:t>:PIXOR</a:t>
            </a:r>
            <a:r>
              <a:rPr lang="ja-JP" altLang="en-US" dirty="0"/>
              <a:t>構造</a:t>
            </a:r>
            <a:endParaRPr kumimoji="1" lang="ja-JP" altLang="en-US" dirty="0"/>
          </a:p>
        </p:txBody>
      </p:sp>
      <p:sp>
        <p:nvSpPr>
          <p:cNvPr id="3" name="コンテンツ プレースホルダー 2"/>
          <p:cNvSpPr>
            <a:spLocks noGrp="1"/>
          </p:cNvSpPr>
          <p:nvPr>
            <p:ph idx="1"/>
          </p:nvPr>
        </p:nvSpPr>
        <p:spPr/>
        <p:txBody>
          <a:bodyPr/>
          <a:lstStyle/>
          <a:p>
            <a:pPr>
              <a:buBlip>
                <a:blip r:embed="rId2"/>
              </a:buBlip>
            </a:pPr>
            <a:r>
              <a:rPr kumimoji="1" lang="en-US" altLang="ja-JP" dirty="0" smtClean="0"/>
              <a:t>PIXOR</a:t>
            </a:r>
            <a:r>
              <a:rPr kumimoji="1" lang="ja-JP" altLang="en-US" dirty="0" smtClean="0"/>
              <a:t>構造</a:t>
            </a:r>
            <a:endParaRPr kumimoji="1" lang="ja-JP" altLang="en-US" dirty="0"/>
          </a:p>
        </p:txBody>
      </p:sp>
      <p:sp>
        <p:nvSpPr>
          <p:cNvPr id="4" name="日付プレースホルダー 3"/>
          <p:cNvSpPr>
            <a:spLocks noGrp="1"/>
          </p:cNvSpPr>
          <p:nvPr>
            <p:ph type="dt" sz="half" idx="10"/>
          </p:nvPr>
        </p:nvSpPr>
        <p:spPr/>
        <p:txBody>
          <a:bodyPr/>
          <a:lstStyle/>
          <a:p>
            <a:fld id="{DE9FEFE8-10AB-4D89-8898-5F3B90D5ADD7}" type="datetime1">
              <a:rPr kumimoji="1" lang="ja-JP" altLang="en-US" smtClean="0"/>
              <a:pPr/>
              <a:t>2012/9/18</a:t>
            </a:fld>
            <a:endParaRPr kumimoji="1" lang="ja-JP" altLang="en-US"/>
          </a:p>
        </p:txBody>
      </p:sp>
      <p:sp>
        <p:nvSpPr>
          <p:cNvPr id="5" name="フッター プレースホルダー 4"/>
          <p:cNvSpPr>
            <a:spLocks noGrp="1"/>
          </p:cNvSpPr>
          <p:nvPr>
            <p:ph type="ftr" sz="quarter" idx="11"/>
          </p:nvPr>
        </p:nvSpPr>
        <p:spPr/>
        <p:txBody>
          <a:bodyPr/>
          <a:lstStyle/>
          <a:p>
            <a:r>
              <a:rPr lang="ja-JP" altLang="en-US" smtClean="0"/>
              <a:t>夏の学校　</a:t>
            </a:r>
            <a:r>
              <a:rPr lang="en-US" altLang="ja-JP" smtClean="0"/>
              <a:t>2012 @</a:t>
            </a:r>
            <a:r>
              <a:rPr lang="ja-JP" altLang="en-US" smtClean="0"/>
              <a:t>富士吉田</a:t>
            </a:r>
            <a:endParaRPr lang="ja-JP" altLang="en-US" dirty="0"/>
          </a:p>
        </p:txBody>
      </p:sp>
      <p:sp>
        <p:nvSpPr>
          <p:cNvPr id="6" name="スライド番号プレースホルダー 5"/>
          <p:cNvSpPr>
            <a:spLocks noGrp="1"/>
          </p:cNvSpPr>
          <p:nvPr>
            <p:ph type="sldNum" sz="quarter" idx="12"/>
          </p:nvPr>
        </p:nvSpPr>
        <p:spPr/>
        <p:txBody>
          <a:bodyPr/>
          <a:lstStyle/>
          <a:p>
            <a:fld id="{4A3C642A-29D3-475F-9FAB-1EA74B345281}" type="slidenum">
              <a:rPr kumimoji="1" lang="ja-JP" altLang="en-US" smtClean="0"/>
              <a:pPr/>
              <a:t>16</a:t>
            </a:fld>
            <a:endParaRPr kumimoji="1" lang="ja-JP" altLang="en-US"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780" y="1772816"/>
            <a:ext cx="4427463" cy="31259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テキスト ボックス 6"/>
          <p:cNvSpPr txBox="1"/>
          <p:nvPr/>
        </p:nvSpPr>
        <p:spPr>
          <a:xfrm>
            <a:off x="4716016" y="1628800"/>
            <a:ext cx="4248472" cy="2123658"/>
          </a:xfrm>
          <a:prstGeom prst="rect">
            <a:avLst/>
          </a:prstGeom>
          <a:noFill/>
        </p:spPr>
        <p:txBody>
          <a:bodyPr wrap="square" rtlCol="0">
            <a:spAutoFit/>
          </a:bodyPr>
          <a:lstStyle/>
          <a:p>
            <a:pPr marL="285750" indent="-285750">
              <a:buFont typeface="Arial" pitchFamily="34" charset="0"/>
              <a:buChar char="•"/>
            </a:pPr>
            <a:r>
              <a:rPr lang="ja-JP" altLang="en-US" sz="2200" dirty="0" smtClean="0"/>
              <a:t>各ピクセルからの信号を</a:t>
            </a:r>
            <a:r>
              <a:rPr lang="en-US" altLang="ja-JP" sz="2200" dirty="0"/>
              <a:t/>
            </a:r>
            <a:br>
              <a:rPr lang="en-US" altLang="ja-JP" sz="2200" dirty="0"/>
            </a:br>
            <a:r>
              <a:rPr lang="en-US" altLang="ja-JP" sz="2200" dirty="0" smtClean="0"/>
              <a:t>X, Y</a:t>
            </a:r>
            <a:r>
              <a:rPr lang="ja-JP" altLang="en-US" sz="2200" dirty="0" smtClean="0"/>
              <a:t>の二方向に</a:t>
            </a:r>
            <a:r>
              <a:rPr lang="ja-JP" altLang="en-US" sz="2200" dirty="0"/>
              <a:t>分岐</a:t>
            </a:r>
            <a:r>
              <a:rPr lang="ja-JP" altLang="en-US" sz="2200" dirty="0" smtClean="0"/>
              <a:t>する。</a:t>
            </a:r>
            <a:r>
              <a:rPr lang="en-US" altLang="ja-JP" sz="2200" dirty="0" smtClean="0"/>
              <a:t/>
            </a:r>
            <a:br>
              <a:rPr lang="en-US" altLang="ja-JP" sz="2200" dirty="0" smtClean="0"/>
            </a:br>
            <a:endParaRPr lang="en-US" altLang="ja-JP" sz="2200" dirty="0" smtClean="0"/>
          </a:p>
          <a:p>
            <a:pPr marL="285750" indent="-285750">
              <a:buFont typeface="Arial" pitchFamily="34" charset="0"/>
              <a:buChar char="•"/>
            </a:pPr>
            <a:r>
              <a:rPr lang="en-US" altLang="ja-JP" sz="2200" dirty="0" smtClean="0"/>
              <a:t>Super Pixel</a:t>
            </a:r>
            <a:r>
              <a:rPr lang="ja-JP" altLang="en-US" sz="2200" dirty="0" smtClean="0"/>
              <a:t>（ピクセル</a:t>
            </a:r>
            <a:r>
              <a:rPr lang="ja-JP" altLang="en-US" sz="2200" dirty="0"/>
              <a:t>の</a:t>
            </a:r>
            <a:r>
              <a:rPr lang="ja-JP" altLang="en-US" sz="2200" dirty="0" smtClean="0"/>
              <a:t>集合体）において、各列ごとの</a:t>
            </a:r>
            <a:r>
              <a:rPr lang="en-US" altLang="ja-JP" sz="2200" dirty="0" smtClean="0"/>
              <a:t>OR</a:t>
            </a:r>
            <a:r>
              <a:rPr lang="ja-JP" altLang="en-US" sz="2200" dirty="0" smtClean="0"/>
              <a:t>をとり、読み出し処理を行う。</a:t>
            </a:r>
            <a:endParaRPr kumimoji="1" lang="ja-JP" altLang="en-US" sz="2400" dirty="0"/>
          </a:p>
        </p:txBody>
      </p:sp>
      <p:sp>
        <p:nvSpPr>
          <p:cNvPr id="8" name="下矢印 7"/>
          <p:cNvSpPr/>
          <p:nvPr/>
        </p:nvSpPr>
        <p:spPr>
          <a:xfrm>
            <a:off x="6490692" y="2467372"/>
            <a:ext cx="360040" cy="216024"/>
          </a:xfrm>
          <a:prstGeom prst="down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3779912" y="4221088"/>
            <a:ext cx="4882368" cy="1944216"/>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itchFamily="34" charset="0"/>
              <a:buChar char="•"/>
            </a:pPr>
            <a:r>
              <a:rPr kumimoji="1" lang="ja-JP" altLang="en-US" dirty="0" smtClean="0">
                <a:solidFill>
                  <a:schemeClr val="tx1"/>
                </a:solidFill>
              </a:rPr>
              <a:t>ピクセルに対するメリット</a:t>
            </a:r>
            <a:r>
              <a:rPr kumimoji="1" lang="en-US" altLang="ja-JP" dirty="0" smtClean="0">
                <a:solidFill>
                  <a:schemeClr val="tx1"/>
                </a:solidFill>
              </a:rPr>
              <a:t/>
            </a:r>
            <a:br>
              <a:rPr kumimoji="1" lang="en-US" altLang="ja-JP" dirty="0" smtClean="0">
                <a:solidFill>
                  <a:schemeClr val="tx1"/>
                </a:solidFill>
              </a:rPr>
            </a:br>
            <a:r>
              <a:rPr kumimoji="1" lang="ja-JP" altLang="en-US" dirty="0" smtClean="0">
                <a:solidFill>
                  <a:srgbClr val="FF0000"/>
                </a:solidFill>
              </a:rPr>
              <a:t>回路面積</a:t>
            </a:r>
            <a:r>
              <a:rPr lang="ja-JP" altLang="en-US" dirty="0">
                <a:solidFill>
                  <a:srgbClr val="FF0000"/>
                </a:solidFill>
              </a:rPr>
              <a:t>に</a:t>
            </a:r>
            <a:r>
              <a:rPr lang="ja-JP" altLang="en-US" dirty="0" smtClean="0">
                <a:solidFill>
                  <a:srgbClr val="FF0000"/>
                </a:solidFill>
              </a:rPr>
              <a:t>よる位置分解能の制限がなくなる</a:t>
            </a:r>
            <a:endParaRPr lang="en-US" altLang="ja-JP" dirty="0" smtClean="0">
              <a:solidFill>
                <a:srgbClr val="FF0000"/>
              </a:solidFill>
            </a:endParaRPr>
          </a:p>
          <a:p>
            <a:r>
              <a:rPr kumimoji="1" lang="ja-JP" altLang="en-US" dirty="0" smtClean="0">
                <a:solidFill>
                  <a:schemeClr val="tx1"/>
                </a:solidFill>
              </a:rPr>
              <a:t>　　（</a:t>
            </a:r>
            <a:r>
              <a:rPr kumimoji="1" lang="en-US" altLang="ja-JP" dirty="0" smtClean="0">
                <a:solidFill>
                  <a:schemeClr val="tx1"/>
                </a:solidFill>
              </a:rPr>
              <a:t>n*n</a:t>
            </a:r>
            <a:r>
              <a:rPr kumimoji="1" lang="ja-JP" altLang="en-US" dirty="0" smtClean="0">
                <a:solidFill>
                  <a:schemeClr val="tx1"/>
                </a:solidFill>
              </a:rPr>
              <a:t>ピクセル：回路数　</a:t>
            </a:r>
            <a:r>
              <a:rPr kumimoji="1" lang="en-US" altLang="ja-JP" dirty="0" smtClean="0">
                <a:solidFill>
                  <a:schemeClr val="tx1"/>
                </a:solidFill>
              </a:rPr>
              <a:t>n</a:t>
            </a:r>
            <a:r>
              <a:rPr kumimoji="1" lang="en-US" altLang="ja-JP" baseline="30000" dirty="0" smtClean="0">
                <a:solidFill>
                  <a:schemeClr val="tx1"/>
                </a:solidFill>
              </a:rPr>
              <a:t>2</a:t>
            </a:r>
            <a:r>
              <a:rPr kumimoji="1" lang="ja-JP" altLang="en-US" dirty="0" smtClean="0">
                <a:solidFill>
                  <a:schemeClr val="tx1"/>
                </a:solidFill>
              </a:rPr>
              <a:t>　→　</a:t>
            </a:r>
            <a:r>
              <a:rPr kumimoji="1" lang="en-US" altLang="ja-JP" dirty="0" smtClean="0">
                <a:solidFill>
                  <a:schemeClr val="tx1"/>
                </a:solidFill>
              </a:rPr>
              <a:t>2n</a:t>
            </a:r>
            <a:r>
              <a:rPr kumimoji="1" lang="ja-JP" altLang="en-US" dirty="0" smtClean="0">
                <a:solidFill>
                  <a:schemeClr val="tx1"/>
                </a:solidFill>
              </a:rPr>
              <a:t>）</a:t>
            </a:r>
            <a:endParaRPr kumimoji="1" lang="en-US" altLang="ja-JP" dirty="0" smtClean="0">
              <a:solidFill>
                <a:schemeClr val="tx1"/>
              </a:solidFill>
            </a:endParaRPr>
          </a:p>
          <a:p>
            <a:endParaRPr kumimoji="1" lang="en-US" altLang="ja-JP" dirty="0">
              <a:solidFill>
                <a:schemeClr val="tx1"/>
              </a:solidFill>
            </a:endParaRPr>
          </a:p>
          <a:p>
            <a:pPr marL="285750" indent="-285750">
              <a:buFont typeface="Arial" pitchFamily="34" charset="0"/>
              <a:buChar char="•"/>
            </a:pPr>
            <a:r>
              <a:rPr lang="ja-JP" altLang="en-US" dirty="0" smtClean="0">
                <a:solidFill>
                  <a:schemeClr val="tx1"/>
                </a:solidFill>
              </a:rPr>
              <a:t>ストリップに対するメリット</a:t>
            </a:r>
            <a:r>
              <a:rPr lang="en-US" altLang="ja-JP" dirty="0" smtClean="0">
                <a:solidFill>
                  <a:schemeClr val="tx1"/>
                </a:solidFill>
              </a:rPr>
              <a:t/>
            </a:r>
            <a:br>
              <a:rPr lang="en-US" altLang="ja-JP" dirty="0" smtClean="0">
                <a:solidFill>
                  <a:schemeClr val="tx1"/>
                </a:solidFill>
              </a:rPr>
            </a:br>
            <a:r>
              <a:rPr lang="ja-JP" altLang="en-US" dirty="0" smtClean="0">
                <a:solidFill>
                  <a:srgbClr val="FF0000"/>
                </a:solidFill>
              </a:rPr>
              <a:t>占有率、ゴースト発生率の大幅な低下</a:t>
            </a:r>
            <a:endParaRPr kumimoji="1" lang="ja-JP" altLang="en-US" dirty="0">
              <a:solidFill>
                <a:srgbClr val="FF0000"/>
              </a:solidFill>
            </a:endParaRPr>
          </a:p>
        </p:txBody>
      </p:sp>
      <p:sp>
        <p:nvSpPr>
          <p:cNvPr id="10" name="テキスト ボックス 9"/>
          <p:cNvSpPr txBox="1"/>
          <p:nvPr/>
        </p:nvSpPr>
        <p:spPr>
          <a:xfrm>
            <a:off x="899592" y="4898752"/>
            <a:ext cx="1728192" cy="346249"/>
          </a:xfrm>
          <a:prstGeom prst="rect">
            <a:avLst/>
          </a:prstGeom>
          <a:noFill/>
        </p:spPr>
        <p:txBody>
          <a:bodyPr wrap="square" rtlCol="0">
            <a:spAutoFit/>
          </a:bodyPr>
          <a:lstStyle/>
          <a:p>
            <a:r>
              <a:rPr kumimoji="1" lang="en-US" altLang="ja-JP" sz="1650" dirty="0" smtClean="0"/>
              <a:t>4OR</a:t>
            </a:r>
            <a:r>
              <a:rPr kumimoji="1" lang="ja-JP" altLang="en-US" sz="1650" dirty="0" smtClean="0"/>
              <a:t>の場合</a:t>
            </a:r>
            <a:endParaRPr kumimoji="1" lang="ja-JP" altLang="en-US" sz="1650" dirty="0"/>
          </a:p>
        </p:txBody>
      </p:sp>
    </p:spTree>
    <p:extLst>
      <p:ext uri="{BB962C8B-B14F-4D97-AF65-F5344CB8AC3E}">
        <p14:creationId xmlns:p14="http://schemas.microsoft.com/office/powerpoint/2010/main" xmlns="" val="17166149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pPr algn="l"/>
            <a:r>
              <a:rPr lang="en-US" altLang="ja-JP" sz="3200" dirty="0"/>
              <a:t>PIXOR</a:t>
            </a:r>
            <a:r>
              <a:rPr lang="ja-JP" altLang="en-US" sz="3200" dirty="0"/>
              <a:t>の</a:t>
            </a:r>
            <a:r>
              <a:rPr lang="ja-JP" altLang="en-US" sz="3200" dirty="0" smtClean="0"/>
              <a:t>特徴③</a:t>
            </a:r>
            <a:r>
              <a:rPr lang="en-US" altLang="ja-JP" sz="3200" dirty="0" smtClean="0"/>
              <a:t>:</a:t>
            </a:r>
            <a:r>
              <a:rPr lang="ja-JP" altLang="en-US" sz="3200" dirty="0" smtClean="0"/>
              <a:t>カウンタによるトリガー待ち</a:t>
            </a:r>
            <a:endParaRPr kumimoji="1" lang="ja-JP" altLang="en-US" sz="3200" dirty="0"/>
          </a:p>
        </p:txBody>
      </p:sp>
      <p:sp>
        <p:nvSpPr>
          <p:cNvPr id="3" name="コンテンツ プレースホルダー 2"/>
          <p:cNvSpPr>
            <a:spLocks noGrp="1"/>
          </p:cNvSpPr>
          <p:nvPr>
            <p:ph idx="1"/>
          </p:nvPr>
        </p:nvSpPr>
        <p:spPr/>
        <p:txBody>
          <a:bodyPr>
            <a:normAutofit/>
          </a:bodyPr>
          <a:lstStyle/>
          <a:p>
            <a:pPr>
              <a:buFont typeface="Wingdings" pitchFamily="2" charset="2"/>
              <a:buChar char="Ø"/>
            </a:pPr>
            <a:r>
              <a:rPr lang="ja-JP" altLang="en-US" sz="2200" dirty="0"/>
              <a:t>ヒット</a:t>
            </a:r>
            <a:r>
              <a:rPr lang="ja-JP" altLang="en-US" sz="2200" dirty="0" smtClean="0"/>
              <a:t>した信号はすぐに出力されない</a:t>
            </a:r>
            <a:r>
              <a:rPr lang="en-US" altLang="ja-JP" sz="2200" dirty="0"/>
              <a:t/>
            </a:r>
            <a:br>
              <a:rPr lang="en-US" altLang="ja-JP" sz="2200" dirty="0"/>
            </a:br>
            <a:r>
              <a:rPr lang="ja-JP" altLang="en-US" sz="2200" dirty="0" smtClean="0"/>
              <a:t>→　データ信号の合図はヒット時間から</a:t>
            </a:r>
            <a:r>
              <a:rPr lang="ja-JP" altLang="en-US" sz="2200" dirty="0"/>
              <a:t>一定時間</a:t>
            </a:r>
            <a:r>
              <a:rPr lang="ja-JP" altLang="en-US" sz="2200" dirty="0" smtClean="0"/>
              <a:t>後に届く</a:t>
            </a:r>
            <a:r>
              <a:rPr lang="en-US" altLang="ja-JP" sz="2200" dirty="0" smtClean="0"/>
              <a:t/>
            </a:r>
            <a:br>
              <a:rPr lang="en-US" altLang="ja-JP" sz="2200" dirty="0" smtClean="0"/>
            </a:br>
            <a:r>
              <a:rPr lang="ja-JP" altLang="en-US" sz="2200" dirty="0" smtClean="0"/>
              <a:t>　　（その間データの保管が必要）　</a:t>
            </a:r>
            <a:endParaRPr lang="en-US" altLang="ja-JP" sz="2200" dirty="0"/>
          </a:p>
        </p:txBody>
      </p:sp>
      <p:sp>
        <p:nvSpPr>
          <p:cNvPr id="4" name="日付プレースホルダー 3"/>
          <p:cNvSpPr>
            <a:spLocks noGrp="1"/>
          </p:cNvSpPr>
          <p:nvPr>
            <p:ph type="dt" sz="half" idx="10"/>
          </p:nvPr>
        </p:nvSpPr>
        <p:spPr/>
        <p:txBody>
          <a:bodyPr/>
          <a:lstStyle/>
          <a:p>
            <a:fld id="{57589EF7-65EB-4037-8956-D54B0EE123E7}" type="datetime1">
              <a:rPr kumimoji="1" lang="ja-JP" altLang="en-US" smtClean="0"/>
              <a:pPr/>
              <a:t>2012/9/18</a:t>
            </a:fld>
            <a:endParaRPr kumimoji="1" lang="ja-JP" altLang="en-US"/>
          </a:p>
        </p:txBody>
      </p:sp>
      <p:sp>
        <p:nvSpPr>
          <p:cNvPr id="5" name="フッター プレースホルダー 4"/>
          <p:cNvSpPr>
            <a:spLocks noGrp="1"/>
          </p:cNvSpPr>
          <p:nvPr>
            <p:ph type="ftr" sz="quarter" idx="11"/>
          </p:nvPr>
        </p:nvSpPr>
        <p:spPr/>
        <p:txBody>
          <a:bodyPr/>
          <a:lstStyle/>
          <a:p>
            <a:r>
              <a:rPr lang="ja-JP" altLang="en-US" smtClean="0"/>
              <a:t>夏の学校　</a:t>
            </a:r>
            <a:r>
              <a:rPr lang="en-US" altLang="ja-JP" smtClean="0"/>
              <a:t>2012 @</a:t>
            </a:r>
            <a:r>
              <a:rPr lang="ja-JP" altLang="en-US" smtClean="0"/>
              <a:t>富士吉田</a:t>
            </a:r>
            <a:endParaRPr lang="ja-JP" altLang="en-US" dirty="0"/>
          </a:p>
        </p:txBody>
      </p:sp>
      <p:sp>
        <p:nvSpPr>
          <p:cNvPr id="6" name="スライド番号プレースホルダー 5"/>
          <p:cNvSpPr>
            <a:spLocks noGrp="1"/>
          </p:cNvSpPr>
          <p:nvPr>
            <p:ph type="sldNum" sz="quarter" idx="12"/>
          </p:nvPr>
        </p:nvSpPr>
        <p:spPr/>
        <p:txBody>
          <a:bodyPr/>
          <a:lstStyle/>
          <a:p>
            <a:fld id="{4A3C642A-29D3-475F-9FAB-1EA74B345281}" type="slidenum">
              <a:rPr kumimoji="1" lang="ja-JP" altLang="en-US" smtClean="0"/>
              <a:pPr/>
              <a:t>17</a:t>
            </a:fld>
            <a:endParaRPr kumimoji="1" lang="ja-JP" altLang="en-US" dirty="0"/>
          </a:p>
        </p:txBody>
      </p:sp>
      <p:cxnSp>
        <p:nvCxnSpPr>
          <p:cNvPr id="8" name="直線コネクタ 7"/>
          <p:cNvCxnSpPr/>
          <p:nvPr/>
        </p:nvCxnSpPr>
        <p:spPr>
          <a:xfrm>
            <a:off x="4563492" y="2836168"/>
            <a:ext cx="0" cy="2351547"/>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2" name="正方形/長方形 11"/>
          <p:cNvSpPr/>
          <p:nvPr/>
        </p:nvSpPr>
        <p:spPr>
          <a:xfrm>
            <a:off x="1031156" y="2645172"/>
            <a:ext cx="2448272" cy="432048"/>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パイプライン方式</a:t>
            </a:r>
            <a:endParaRPr kumimoji="1" lang="ja-JP" altLang="en-US" dirty="0">
              <a:solidFill>
                <a:schemeClr val="tx1"/>
              </a:solidFill>
            </a:endParaRPr>
          </a:p>
        </p:txBody>
      </p:sp>
      <p:sp>
        <p:nvSpPr>
          <p:cNvPr id="13" name="正方形/長方形 12"/>
          <p:cNvSpPr/>
          <p:nvPr/>
        </p:nvSpPr>
        <p:spPr>
          <a:xfrm>
            <a:off x="5490964" y="2645172"/>
            <a:ext cx="2160240" cy="432048"/>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カウンタ方式</a:t>
            </a:r>
            <a:endParaRPr kumimoji="1" lang="ja-JP" altLang="en-US" dirty="0">
              <a:solidFill>
                <a:schemeClr val="tx1"/>
              </a:solidFill>
            </a:endParaRPr>
          </a:p>
        </p:txBody>
      </p:sp>
      <p:sp>
        <p:nvSpPr>
          <p:cNvPr id="7" name="正方形/長方形 6"/>
          <p:cNvSpPr/>
          <p:nvPr/>
        </p:nvSpPr>
        <p:spPr>
          <a:xfrm>
            <a:off x="6444208" y="3217168"/>
            <a:ext cx="576064" cy="288032"/>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6444208" y="3509268"/>
            <a:ext cx="576064" cy="288032"/>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0" name="直線矢印コネクタ 9"/>
          <p:cNvCxnSpPr/>
          <p:nvPr/>
        </p:nvCxnSpPr>
        <p:spPr>
          <a:xfrm>
            <a:off x="5495280" y="4013200"/>
            <a:ext cx="792088"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正方形/長方形 17"/>
          <p:cNvSpPr/>
          <p:nvPr/>
        </p:nvSpPr>
        <p:spPr>
          <a:xfrm>
            <a:off x="1031156" y="3500884"/>
            <a:ext cx="300484" cy="571996"/>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a:off x="1335956" y="3500884"/>
            <a:ext cx="300484" cy="571996"/>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p:cNvSpPr/>
          <p:nvPr/>
        </p:nvSpPr>
        <p:spPr>
          <a:xfrm>
            <a:off x="1640756" y="3500884"/>
            <a:ext cx="300484" cy="571996"/>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p:cNvSpPr/>
          <p:nvPr/>
        </p:nvSpPr>
        <p:spPr>
          <a:xfrm>
            <a:off x="1945556" y="3500884"/>
            <a:ext cx="300484" cy="571996"/>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3" name="直線コネクタ 22"/>
          <p:cNvCxnSpPr/>
          <p:nvPr/>
        </p:nvCxnSpPr>
        <p:spPr>
          <a:xfrm>
            <a:off x="2344192" y="3786882"/>
            <a:ext cx="804540"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5" name="正方形/長方形 24"/>
          <p:cNvSpPr/>
          <p:nvPr/>
        </p:nvSpPr>
        <p:spPr>
          <a:xfrm>
            <a:off x="3329186" y="3500884"/>
            <a:ext cx="300484" cy="571996"/>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7" name="直線矢印コネクタ 26"/>
          <p:cNvCxnSpPr/>
          <p:nvPr/>
        </p:nvCxnSpPr>
        <p:spPr>
          <a:xfrm>
            <a:off x="361628" y="3786882"/>
            <a:ext cx="504056"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 name="テキスト ボックス 27"/>
          <p:cNvSpPr txBox="1"/>
          <p:nvPr/>
        </p:nvSpPr>
        <p:spPr>
          <a:xfrm>
            <a:off x="101600" y="3323084"/>
            <a:ext cx="1031156" cy="353943"/>
          </a:xfrm>
          <a:prstGeom prst="rect">
            <a:avLst/>
          </a:prstGeom>
          <a:noFill/>
        </p:spPr>
        <p:txBody>
          <a:bodyPr wrap="square" rtlCol="0">
            <a:spAutoFit/>
          </a:bodyPr>
          <a:lstStyle/>
          <a:p>
            <a:r>
              <a:rPr kumimoji="1" lang="en-US" altLang="ja-JP" sz="1700" dirty="0" smtClean="0"/>
              <a:t>Hit</a:t>
            </a:r>
            <a:r>
              <a:rPr kumimoji="1" lang="ja-JP" altLang="en-US" sz="1700" dirty="0" smtClean="0"/>
              <a:t>情報</a:t>
            </a:r>
            <a:endParaRPr kumimoji="1" lang="ja-JP" altLang="en-US" sz="1700" dirty="0"/>
          </a:p>
        </p:txBody>
      </p:sp>
      <p:sp>
        <p:nvSpPr>
          <p:cNvPr id="30" name="テキスト ボックス 29"/>
          <p:cNvSpPr txBox="1"/>
          <p:nvPr/>
        </p:nvSpPr>
        <p:spPr>
          <a:xfrm>
            <a:off x="1069256" y="5855940"/>
            <a:ext cx="7052468" cy="361637"/>
          </a:xfrm>
          <a:prstGeom prst="rect">
            <a:avLst/>
          </a:prstGeom>
          <a:noFill/>
        </p:spPr>
        <p:txBody>
          <a:bodyPr wrap="square" rtlCol="0">
            <a:spAutoFit/>
          </a:bodyPr>
          <a:lstStyle/>
          <a:p>
            <a:r>
              <a:rPr lang="ja-JP" altLang="en-US" sz="1750" dirty="0">
                <a:latin typeface="MS Mincho"/>
                <a:ea typeface="MS Mincho"/>
              </a:rPr>
              <a:t>※</a:t>
            </a:r>
            <a:r>
              <a:rPr lang="en-US" altLang="ja-JP" sz="1750" dirty="0" smtClean="0"/>
              <a:t>Belle II </a:t>
            </a:r>
            <a:r>
              <a:rPr lang="ja-JP" altLang="en-US" sz="1750" dirty="0" smtClean="0"/>
              <a:t>の</a:t>
            </a:r>
            <a:r>
              <a:rPr lang="en-US" altLang="ja-JP" sz="1750" dirty="0" smtClean="0"/>
              <a:t>sampling rate:42.33MHz</a:t>
            </a:r>
            <a:r>
              <a:rPr lang="ja-JP" altLang="en-US" sz="1750" dirty="0" smtClean="0"/>
              <a:t>で</a:t>
            </a:r>
            <a:r>
              <a:rPr lang="en-US" altLang="ja-JP" sz="1750" dirty="0" smtClean="0"/>
              <a:t>Trigger latency 212CLK(5</a:t>
            </a:r>
            <a:r>
              <a:rPr lang="en-US" altLang="ja-JP" sz="1750" dirty="0" smtClean="0">
                <a:latin typeface="Symbol" pitchFamily="18" charset="2"/>
              </a:rPr>
              <a:t>m</a:t>
            </a:r>
            <a:r>
              <a:rPr lang="en-US" altLang="ja-JP" sz="1750" dirty="0" smtClean="0"/>
              <a:t>s)</a:t>
            </a:r>
            <a:r>
              <a:rPr lang="ja-JP" altLang="en-US" sz="1750" dirty="0" smtClean="0"/>
              <a:t>の場合</a:t>
            </a:r>
            <a:endParaRPr kumimoji="1" lang="ja-JP" altLang="en-US" sz="1750" dirty="0"/>
          </a:p>
        </p:txBody>
      </p:sp>
      <p:sp>
        <p:nvSpPr>
          <p:cNvPr id="9" name="右中かっこ 8"/>
          <p:cNvSpPr/>
          <p:nvPr/>
        </p:nvSpPr>
        <p:spPr>
          <a:xfrm rot="5400000">
            <a:off x="2070199" y="3196778"/>
            <a:ext cx="459977" cy="2404963"/>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2" name="テキスト ボックス 21"/>
          <p:cNvSpPr txBox="1"/>
          <p:nvPr/>
        </p:nvSpPr>
        <p:spPr>
          <a:xfrm>
            <a:off x="1526456" y="4629248"/>
            <a:ext cx="1688430" cy="353943"/>
          </a:xfrm>
          <a:prstGeom prst="rect">
            <a:avLst/>
          </a:prstGeom>
          <a:noFill/>
        </p:spPr>
        <p:txBody>
          <a:bodyPr wrap="square" rtlCol="0">
            <a:spAutoFit/>
          </a:bodyPr>
          <a:lstStyle/>
          <a:p>
            <a:r>
              <a:rPr kumimoji="1" lang="ja-JP" altLang="en-US" sz="1700" dirty="0" smtClean="0"/>
              <a:t>レジスタ</a:t>
            </a:r>
            <a:r>
              <a:rPr kumimoji="1" lang="en-US" altLang="ja-JP" sz="1700" dirty="0" smtClean="0"/>
              <a:t>×212</a:t>
            </a:r>
            <a:endParaRPr kumimoji="1" lang="ja-JP" altLang="en-US" sz="1700" dirty="0"/>
          </a:p>
        </p:txBody>
      </p:sp>
      <p:sp>
        <p:nvSpPr>
          <p:cNvPr id="24" name="右中かっこ 23"/>
          <p:cNvSpPr/>
          <p:nvPr/>
        </p:nvSpPr>
        <p:spPr>
          <a:xfrm>
            <a:off x="7236296" y="3204468"/>
            <a:ext cx="414908" cy="174853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6" name="テキスト ボックス 25"/>
          <p:cNvSpPr txBox="1"/>
          <p:nvPr/>
        </p:nvSpPr>
        <p:spPr>
          <a:xfrm>
            <a:off x="7812360" y="3786882"/>
            <a:ext cx="1008112" cy="646331"/>
          </a:xfrm>
          <a:prstGeom prst="rect">
            <a:avLst/>
          </a:prstGeom>
          <a:noFill/>
        </p:spPr>
        <p:txBody>
          <a:bodyPr wrap="square" rtlCol="0">
            <a:spAutoFit/>
          </a:bodyPr>
          <a:lstStyle/>
          <a:p>
            <a:r>
              <a:rPr lang="ja-JP" altLang="en-US" dirty="0" smtClean="0"/>
              <a:t>レジスタ</a:t>
            </a:r>
            <a:r>
              <a:rPr lang="en-US" altLang="ja-JP" dirty="0" smtClean="0"/>
              <a:t>×8</a:t>
            </a:r>
            <a:endParaRPr kumimoji="1" lang="ja-JP" altLang="en-US" dirty="0"/>
          </a:p>
        </p:txBody>
      </p:sp>
      <p:sp>
        <p:nvSpPr>
          <p:cNvPr id="31" name="正方形/長方形 30"/>
          <p:cNvSpPr/>
          <p:nvPr/>
        </p:nvSpPr>
        <p:spPr>
          <a:xfrm>
            <a:off x="6444208" y="4372868"/>
            <a:ext cx="576064" cy="288032"/>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正方形/長方形 31"/>
          <p:cNvSpPr/>
          <p:nvPr/>
        </p:nvSpPr>
        <p:spPr>
          <a:xfrm>
            <a:off x="6444208" y="4664968"/>
            <a:ext cx="576064" cy="288032"/>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3" name="直線コネクタ 32"/>
          <p:cNvCxnSpPr/>
          <p:nvPr/>
        </p:nvCxnSpPr>
        <p:spPr>
          <a:xfrm>
            <a:off x="6732240" y="3856856"/>
            <a:ext cx="0" cy="375915"/>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36" name="テキスト ボックス 35"/>
          <p:cNvSpPr txBox="1"/>
          <p:nvPr/>
        </p:nvSpPr>
        <p:spPr>
          <a:xfrm>
            <a:off x="617178" y="5072091"/>
            <a:ext cx="3594782" cy="707886"/>
          </a:xfrm>
          <a:prstGeom prst="rect">
            <a:avLst/>
          </a:prstGeom>
          <a:noFill/>
        </p:spPr>
        <p:txBody>
          <a:bodyPr wrap="square" rtlCol="0">
            <a:spAutoFit/>
          </a:bodyPr>
          <a:lstStyle/>
          <a:p>
            <a:r>
              <a:rPr lang="ja-JP" altLang="en-US" sz="2000" dirty="0" smtClean="0">
                <a:solidFill>
                  <a:srgbClr val="FF0000"/>
                </a:solidFill>
              </a:rPr>
              <a:t>○確実に</a:t>
            </a:r>
            <a:r>
              <a:rPr lang="en-US" altLang="ja-JP" sz="2000" dirty="0" smtClean="0">
                <a:solidFill>
                  <a:srgbClr val="FF0000"/>
                </a:solidFill>
              </a:rPr>
              <a:t>Hit</a:t>
            </a:r>
            <a:r>
              <a:rPr lang="ja-JP" altLang="en-US" sz="2000" dirty="0">
                <a:solidFill>
                  <a:srgbClr val="FF0000"/>
                </a:solidFill>
              </a:rPr>
              <a:t>情報</a:t>
            </a:r>
            <a:r>
              <a:rPr lang="ja-JP" altLang="en-US" sz="2000" dirty="0" smtClean="0">
                <a:solidFill>
                  <a:srgbClr val="FF0000"/>
                </a:solidFill>
              </a:rPr>
              <a:t>を保管</a:t>
            </a:r>
            <a:endParaRPr lang="en-US" altLang="ja-JP" sz="2000" dirty="0" smtClean="0">
              <a:solidFill>
                <a:srgbClr val="FF0000"/>
              </a:solidFill>
            </a:endParaRPr>
          </a:p>
          <a:p>
            <a:r>
              <a:rPr kumimoji="1" lang="en-US" altLang="ja-JP" sz="2000" dirty="0" smtClean="0">
                <a:solidFill>
                  <a:srgbClr val="00B0F0"/>
                </a:solidFill>
              </a:rPr>
              <a:t>×</a:t>
            </a:r>
            <a:r>
              <a:rPr kumimoji="1" lang="ja-JP" altLang="en-US" sz="2000" dirty="0" smtClean="0">
                <a:solidFill>
                  <a:srgbClr val="00B0F0"/>
                </a:solidFill>
              </a:rPr>
              <a:t>回路面積が大きい</a:t>
            </a:r>
            <a:endParaRPr kumimoji="1" lang="ja-JP" altLang="en-US" sz="2000" dirty="0">
              <a:solidFill>
                <a:srgbClr val="00B0F0"/>
              </a:solidFill>
            </a:endParaRPr>
          </a:p>
        </p:txBody>
      </p:sp>
      <p:sp>
        <p:nvSpPr>
          <p:cNvPr id="37" name="テキスト ボックス 36"/>
          <p:cNvSpPr txBox="1"/>
          <p:nvPr/>
        </p:nvSpPr>
        <p:spPr>
          <a:xfrm>
            <a:off x="5004048" y="5059391"/>
            <a:ext cx="3816424" cy="707886"/>
          </a:xfrm>
          <a:prstGeom prst="rect">
            <a:avLst/>
          </a:prstGeom>
          <a:noFill/>
        </p:spPr>
        <p:txBody>
          <a:bodyPr wrap="square" rtlCol="0">
            <a:spAutoFit/>
          </a:bodyPr>
          <a:lstStyle/>
          <a:p>
            <a:r>
              <a:rPr lang="ja-JP" altLang="en-US" sz="2000" dirty="0" smtClean="0">
                <a:solidFill>
                  <a:srgbClr val="FF0000"/>
                </a:solidFill>
              </a:rPr>
              <a:t>○回路面積が小さい</a:t>
            </a:r>
            <a:endParaRPr lang="en-US" altLang="ja-JP" sz="2000" dirty="0" smtClean="0">
              <a:solidFill>
                <a:srgbClr val="FF0000"/>
              </a:solidFill>
            </a:endParaRPr>
          </a:p>
          <a:p>
            <a:r>
              <a:rPr kumimoji="1" lang="en-US" altLang="ja-JP" sz="2000" dirty="0" smtClean="0">
                <a:solidFill>
                  <a:srgbClr val="00B0F0"/>
                </a:solidFill>
              </a:rPr>
              <a:t>×</a:t>
            </a:r>
            <a:r>
              <a:rPr kumimoji="1" lang="ja-JP" altLang="en-US" sz="2000" dirty="0" smtClean="0">
                <a:solidFill>
                  <a:srgbClr val="00B0F0"/>
                </a:solidFill>
              </a:rPr>
              <a:t>カウント中の</a:t>
            </a:r>
            <a:r>
              <a:rPr kumimoji="1" lang="en-US" altLang="ja-JP" sz="2000" dirty="0" smtClean="0">
                <a:solidFill>
                  <a:srgbClr val="00B0F0"/>
                </a:solidFill>
              </a:rPr>
              <a:t>Hit</a:t>
            </a:r>
            <a:r>
              <a:rPr lang="ja-JP" altLang="en-US" sz="2000" dirty="0" smtClean="0">
                <a:solidFill>
                  <a:srgbClr val="00B0F0"/>
                </a:solidFill>
              </a:rPr>
              <a:t>は</a:t>
            </a:r>
            <a:r>
              <a:rPr lang="en-US" altLang="ja-JP" sz="2000" dirty="0" smtClean="0">
                <a:solidFill>
                  <a:srgbClr val="00B0F0"/>
                </a:solidFill>
              </a:rPr>
              <a:t>loss</a:t>
            </a:r>
            <a:r>
              <a:rPr lang="ja-JP" altLang="en-US" sz="2000" dirty="0" smtClean="0">
                <a:solidFill>
                  <a:srgbClr val="00B0F0"/>
                </a:solidFill>
              </a:rPr>
              <a:t>してしまう</a:t>
            </a:r>
            <a:endParaRPr kumimoji="1" lang="ja-JP" altLang="en-US" sz="2000" dirty="0">
              <a:solidFill>
                <a:srgbClr val="00B0F0"/>
              </a:solidFill>
            </a:endParaRPr>
          </a:p>
        </p:txBody>
      </p:sp>
    </p:spTree>
    <p:extLst>
      <p:ext uri="{BB962C8B-B14F-4D97-AF65-F5344CB8AC3E}">
        <p14:creationId xmlns:p14="http://schemas.microsoft.com/office/powerpoint/2010/main" xmlns="" val="19968497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smtClean="0"/>
              <a:t>試作機</a:t>
            </a:r>
            <a:r>
              <a:rPr lang="en-US" altLang="ja-JP" dirty="0" smtClean="0"/>
              <a:t>PIXOR1</a:t>
            </a:r>
            <a:r>
              <a:rPr lang="ja-JP" altLang="en-US" dirty="0" smtClean="0"/>
              <a:t>の性能評価</a:t>
            </a:r>
            <a:endParaRPr kumimoji="1" lang="ja-JP" altLang="en-US" dirty="0"/>
          </a:p>
        </p:txBody>
      </p:sp>
      <p:sp>
        <p:nvSpPr>
          <p:cNvPr id="3" name="コンテンツ プレースホルダー 2"/>
          <p:cNvSpPr>
            <a:spLocks noGrp="1"/>
          </p:cNvSpPr>
          <p:nvPr>
            <p:ph idx="1"/>
          </p:nvPr>
        </p:nvSpPr>
        <p:spPr/>
        <p:txBody>
          <a:bodyPr/>
          <a:lstStyle/>
          <a:p>
            <a:r>
              <a:rPr kumimoji="1" lang="en-US" altLang="ja-JP" sz="2600" dirty="0" smtClean="0"/>
              <a:t>PIXOR1</a:t>
            </a:r>
            <a:r>
              <a:rPr kumimoji="1" lang="ja-JP" altLang="en-US" sz="2600" dirty="0" smtClean="0"/>
              <a:t>の構成</a:t>
            </a:r>
            <a:endParaRPr kumimoji="1" lang="en-US" altLang="ja-JP" sz="2600" dirty="0" smtClean="0"/>
          </a:p>
          <a:p>
            <a:pPr marL="857250" lvl="1" indent="-457200">
              <a:buFont typeface="+mj-lt"/>
              <a:buAutoNum type="arabicPeriod"/>
            </a:pPr>
            <a:r>
              <a:rPr lang="en-US" altLang="ja-JP" sz="2400" dirty="0" smtClean="0"/>
              <a:t>PIXOR</a:t>
            </a:r>
            <a:r>
              <a:rPr lang="ja-JP" altLang="en-US" sz="2400" dirty="0" smtClean="0"/>
              <a:t>構造チェック</a:t>
            </a:r>
            <a:r>
              <a:rPr lang="en-US" altLang="ja-JP" sz="2400" dirty="0" smtClean="0"/>
              <a:t>TEG</a:t>
            </a:r>
            <a:br>
              <a:rPr lang="en-US" altLang="ja-JP" sz="2400" dirty="0" smtClean="0"/>
            </a:br>
            <a:r>
              <a:rPr lang="ja-JP" altLang="en-US" sz="2400" dirty="0" smtClean="0"/>
              <a:t>→</a:t>
            </a:r>
            <a:r>
              <a:rPr lang="en-US" altLang="ja-JP" sz="2400" dirty="0" smtClean="0"/>
              <a:t>X,Y</a:t>
            </a:r>
            <a:r>
              <a:rPr lang="ja-JP" altLang="en-US" sz="2400" dirty="0" smtClean="0"/>
              <a:t>方向へ分けた信号の確認</a:t>
            </a:r>
            <a:endParaRPr lang="en-US" altLang="ja-JP" sz="2400" dirty="0" smtClean="0"/>
          </a:p>
          <a:p>
            <a:pPr marL="857250" lvl="1" indent="-457200">
              <a:buFont typeface="+mj-lt"/>
              <a:buAutoNum type="arabicPeriod"/>
            </a:pPr>
            <a:endParaRPr lang="en-US" altLang="ja-JP" sz="2400" dirty="0" smtClean="0"/>
          </a:p>
          <a:p>
            <a:pPr marL="857250" lvl="1" indent="-457200">
              <a:buFont typeface="+mj-lt"/>
              <a:buAutoNum type="arabicPeriod"/>
            </a:pPr>
            <a:r>
              <a:rPr lang="ja-JP" altLang="en-US" sz="2400" dirty="0" smtClean="0"/>
              <a:t>デジタル回路チェック</a:t>
            </a:r>
            <a:r>
              <a:rPr lang="en-US" altLang="ja-JP" sz="2400" dirty="0" smtClean="0"/>
              <a:t>TEG</a:t>
            </a:r>
            <a:br>
              <a:rPr lang="en-US" altLang="ja-JP" sz="2400" dirty="0" smtClean="0"/>
            </a:br>
            <a:r>
              <a:rPr lang="ja-JP" altLang="en-US" sz="2400" dirty="0" smtClean="0"/>
              <a:t>→設計通りの動作確認</a:t>
            </a:r>
            <a:endParaRPr lang="en-US" altLang="ja-JP" sz="2400" dirty="0"/>
          </a:p>
          <a:p>
            <a:pPr marL="857250" lvl="1" indent="-457200">
              <a:buFont typeface="+mj-lt"/>
              <a:buAutoNum type="arabicPeriod"/>
            </a:pPr>
            <a:endParaRPr lang="en-US" altLang="ja-JP" sz="2400" dirty="0" smtClean="0"/>
          </a:p>
          <a:p>
            <a:pPr marL="857250" lvl="1" indent="-457200">
              <a:buFont typeface="+mj-lt"/>
              <a:buAutoNum type="arabicPeriod"/>
            </a:pPr>
            <a:endParaRPr lang="en-US" altLang="ja-JP" sz="2400" dirty="0" smtClean="0"/>
          </a:p>
          <a:p>
            <a:pPr marL="857250" lvl="1" indent="-457200">
              <a:buFont typeface="+mj-lt"/>
              <a:buAutoNum type="arabicPeriod"/>
            </a:pPr>
            <a:r>
              <a:rPr lang="ja-JP" altLang="en-US" sz="2400" dirty="0" smtClean="0"/>
              <a:t>大面積</a:t>
            </a:r>
            <a:r>
              <a:rPr lang="en-US" altLang="ja-JP" sz="2400" dirty="0" smtClean="0"/>
              <a:t>TEG</a:t>
            </a:r>
            <a:br>
              <a:rPr lang="en-US" altLang="ja-JP" sz="2400" dirty="0" smtClean="0"/>
            </a:br>
            <a:r>
              <a:rPr lang="ja-JP" altLang="en-US" sz="2400" dirty="0" smtClean="0"/>
              <a:t>→アナログ～デジタルへの一連の動作確認</a:t>
            </a:r>
            <a:endParaRPr kumimoji="1" lang="ja-JP" altLang="en-US" sz="2400" dirty="0"/>
          </a:p>
        </p:txBody>
      </p:sp>
      <p:sp>
        <p:nvSpPr>
          <p:cNvPr id="4" name="日付プレースホルダー 3"/>
          <p:cNvSpPr>
            <a:spLocks noGrp="1"/>
          </p:cNvSpPr>
          <p:nvPr>
            <p:ph type="dt" sz="half" idx="10"/>
          </p:nvPr>
        </p:nvSpPr>
        <p:spPr/>
        <p:txBody>
          <a:bodyPr/>
          <a:lstStyle/>
          <a:p>
            <a:fld id="{7DB20AFF-5DEF-4711-AE21-B0763F5930E2}" type="datetime1">
              <a:rPr kumimoji="1" lang="ja-JP" altLang="en-US" smtClean="0"/>
              <a:pPr/>
              <a:t>2012/9/18</a:t>
            </a:fld>
            <a:endParaRPr kumimoji="1" lang="ja-JP" altLang="en-US"/>
          </a:p>
        </p:txBody>
      </p:sp>
      <p:sp>
        <p:nvSpPr>
          <p:cNvPr id="5" name="フッター プレースホルダー 4"/>
          <p:cNvSpPr>
            <a:spLocks noGrp="1"/>
          </p:cNvSpPr>
          <p:nvPr>
            <p:ph type="ftr" sz="quarter" idx="11"/>
          </p:nvPr>
        </p:nvSpPr>
        <p:spPr/>
        <p:txBody>
          <a:bodyPr/>
          <a:lstStyle/>
          <a:p>
            <a:r>
              <a:rPr lang="ja-JP" altLang="en-US" smtClean="0"/>
              <a:t>夏の学校　</a:t>
            </a:r>
            <a:r>
              <a:rPr lang="en-US" altLang="ja-JP" smtClean="0"/>
              <a:t>2012 @</a:t>
            </a:r>
            <a:r>
              <a:rPr lang="ja-JP" altLang="en-US" smtClean="0"/>
              <a:t>富士吉田</a:t>
            </a:r>
            <a:endParaRPr lang="ja-JP" altLang="en-US" dirty="0"/>
          </a:p>
        </p:txBody>
      </p:sp>
      <p:sp>
        <p:nvSpPr>
          <p:cNvPr id="6" name="スライド番号プレースホルダー 5"/>
          <p:cNvSpPr>
            <a:spLocks noGrp="1"/>
          </p:cNvSpPr>
          <p:nvPr>
            <p:ph type="sldNum" sz="quarter" idx="12"/>
          </p:nvPr>
        </p:nvSpPr>
        <p:spPr/>
        <p:txBody>
          <a:bodyPr/>
          <a:lstStyle/>
          <a:p>
            <a:fld id="{4A3C642A-29D3-475F-9FAB-1EA74B345281}" type="slidenum">
              <a:rPr kumimoji="1" lang="ja-JP" altLang="en-US" smtClean="0"/>
              <a:pPr/>
              <a:t>18</a:t>
            </a:fld>
            <a:endParaRPr kumimoji="1" lang="ja-JP" altLang="en-US" dirty="0"/>
          </a:p>
        </p:txBody>
      </p:sp>
      <p:sp>
        <p:nvSpPr>
          <p:cNvPr id="11" name="右中かっこ 10"/>
          <p:cNvSpPr/>
          <p:nvPr/>
        </p:nvSpPr>
        <p:spPr>
          <a:xfrm>
            <a:off x="7019776" y="4957564"/>
            <a:ext cx="144016" cy="648072"/>
          </a:xfrm>
          <a:prstGeom prst="rightBrace">
            <a:avLst/>
          </a:prstGeom>
          <a:ln w="127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3" name="正方形/長方形 12"/>
          <p:cNvSpPr/>
          <p:nvPr/>
        </p:nvSpPr>
        <p:spPr>
          <a:xfrm>
            <a:off x="7362924" y="4970264"/>
            <a:ext cx="1584176" cy="64807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50" dirty="0" smtClean="0">
                <a:solidFill>
                  <a:schemeClr val="tx1"/>
                </a:solidFill>
              </a:rPr>
              <a:t>今、この部分を行っています</a:t>
            </a:r>
            <a:endParaRPr kumimoji="1" lang="ja-JP" altLang="en-US" sz="1650" dirty="0">
              <a:solidFill>
                <a:schemeClr val="tx1"/>
              </a:solidFill>
            </a:endParaRPr>
          </a:p>
        </p:txBody>
      </p:sp>
      <p:sp>
        <p:nvSpPr>
          <p:cNvPr id="7" name="テキスト ボックス 6"/>
          <p:cNvSpPr txBox="1"/>
          <p:nvPr/>
        </p:nvSpPr>
        <p:spPr>
          <a:xfrm>
            <a:off x="539552" y="5701898"/>
            <a:ext cx="7200800" cy="369332"/>
          </a:xfrm>
          <a:prstGeom prst="rect">
            <a:avLst/>
          </a:prstGeom>
          <a:noFill/>
        </p:spPr>
        <p:txBody>
          <a:bodyPr wrap="square" rtlCol="0">
            <a:spAutoFit/>
          </a:bodyPr>
          <a:lstStyle/>
          <a:p>
            <a:r>
              <a:rPr kumimoji="1" lang="en-US" altLang="ja-JP" dirty="0" smtClean="0">
                <a:latin typeface="MS Mincho"/>
                <a:ea typeface="MS Mincho"/>
              </a:rPr>
              <a:t>※</a:t>
            </a:r>
            <a:r>
              <a:rPr kumimoji="1" lang="en-US" altLang="ja-JP" dirty="0" smtClean="0">
                <a:latin typeface="+mn-ea"/>
              </a:rPr>
              <a:t>TEG (Test Element Group)</a:t>
            </a:r>
            <a:r>
              <a:rPr kumimoji="1" lang="ja-JP" altLang="en-US" dirty="0" smtClean="0">
                <a:latin typeface="+mn-ea"/>
              </a:rPr>
              <a:t>：特定の項目を</a:t>
            </a:r>
            <a:r>
              <a:rPr lang="ja-JP" altLang="en-US" dirty="0" smtClean="0">
                <a:latin typeface="+mn-ea"/>
              </a:rPr>
              <a:t>調べる</a:t>
            </a:r>
            <a:r>
              <a:rPr lang="ja-JP" altLang="en-US" dirty="0">
                <a:latin typeface="+mn-ea"/>
              </a:rPr>
              <a:t>ため</a:t>
            </a:r>
            <a:r>
              <a:rPr lang="ja-JP" altLang="en-US" dirty="0" smtClean="0">
                <a:latin typeface="+mn-ea"/>
              </a:rPr>
              <a:t>の構造</a:t>
            </a:r>
            <a:endParaRPr kumimoji="1" lang="ja-JP" altLang="en-US" dirty="0">
              <a:latin typeface="+mn-ea"/>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427749" y="1459260"/>
            <a:ext cx="3681376" cy="26134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テキスト ボックス 8"/>
          <p:cNvSpPr txBox="1"/>
          <p:nvPr/>
        </p:nvSpPr>
        <p:spPr>
          <a:xfrm>
            <a:off x="5535017" y="4271610"/>
            <a:ext cx="3550072" cy="338554"/>
          </a:xfrm>
          <a:prstGeom prst="rect">
            <a:avLst/>
          </a:prstGeom>
          <a:noFill/>
        </p:spPr>
        <p:txBody>
          <a:bodyPr wrap="square" rtlCol="0">
            <a:spAutoFit/>
          </a:bodyPr>
          <a:lstStyle/>
          <a:p>
            <a:r>
              <a:rPr kumimoji="1" lang="en-US" altLang="ja-JP" sz="1600" b="1" dirty="0" smtClean="0"/>
              <a:t>PIXOR1</a:t>
            </a:r>
            <a:r>
              <a:rPr kumimoji="1" lang="ja-JP" altLang="en-US" sz="1600" b="1" dirty="0" smtClean="0"/>
              <a:t>の全体レイアウト図</a:t>
            </a:r>
            <a:endParaRPr kumimoji="1" lang="ja-JP" altLang="en-US" sz="1600" b="1" dirty="0"/>
          </a:p>
        </p:txBody>
      </p:sp>
    </p:spTree>
    <p:extLst>
      <p:ext uri="{BB962C8B-B14F-4D97-AF65-F5344CB8AC3E}">
        <p14:creationId xmlns:p14="http://schemas.microsoft.com/office/powerpoint/2010/main" xmlns="" val="7195865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性能確認試験</a:t>
            </a:r>
            <a:r>
              <a:rPr kumimoji="1" lang="ja-JP" altLang="en-US" dirty="0" smtClean="0"/>
              <a:t>のセットアップ</a:t>
            </a:r>
            <a:endParaRPr kumimoji="1" lang="ja-JP" altLang="en-US" dirty="0"/>
          </a:p>
        </p:txBody>
      </p:sp>
      <p:sp>
        <p:nvSpPr>
          <p:cNvPr id="3" name="コンテンツ プレースホルダー 2"/>
          <p:cNvSpPr>
            <a:spLocks noGrp="1"/>
          </p:cNvSpPr>
          <p:nvPr>
            <p:ph idx="1"/>
          </p:nvPr>
        </p:nvSpPr>
        <p:spPr/>
        <p:txBody>
          <a:bodyPr/>
          <a:lstStyle/>
          <a:p>
            <a:endParaRPr kumimoji="1" lang="ja-JP" altLang="en-US"/>
          </a:p>
        </p:txBody>
      </p:sp>
      <p:sp>
        <p:nvSpPr>
          <p:cNvPr id="4" name="日付プレースホルダー 3"/>
          <p:cNvSpPr>
            <a:spLocks noGrp="1"/>
          </p:cNvSpPr>
          <p:nvPr>
            <p:ph type="dt" sz="half" idx="10"/>
          </p:nvPr>
        </p:nvSpPr>
        <p:spPr/>
        <p:txBody>
          <a:bodyPr/>
          <a:lstStyle/>
          <a:p>
            <a:fld id="{0628465C-1710-46F4-A87D-4197A0C90909}" type="datetime1">
              <a:rPr kumimoji="1" lang="ja-JP" altLang="en-US" smtClean="0"/>
              <a:pPr/>
              <a:t>2012/9/18</a:t>
            </a:fld>
            <a:endParaRPr kumimoji="1" lang="ja-JP" altLang="en-US"/>
          </a:p>
        </p:txBody>
      </p:sp>
      <p:sp>
        <p:nvSpPr>
          <p:cNvPr id="5" name="フッター プレースホルダー 4"/>
          <p:cNvSpPr>
            <a:spLocks noGrp="1"/>
          </p:cNvSpPr>
          <p:nvPr>
            <p:ph type="ftr" sz="quarter" idx="11"/>
          </p:nvPr>
        </p:nvSpPr>
        <p:spPr/>
        <p:txBody>
          <a:bodyPr/>
          <a:lstStyle/>
          <a:p>
            <a:r>
              <a:rPr lang="ja-JP" altLang="en-US" smtClean="0"/>
              <a:t>夏の学校　</a:t>
            </a:r>
            <a:r>
              <a:rPr lang="en-US" altLang="ja-JP" smtClean="0"/>
              <a:t>2012 @</a:t>
            </a:r>
            <a:r>
              <a:rPr lang="ja-JP" altLang="en-US" smtClean="0"/>
              <a:t>富士吉田</a:t>
            </a:r>
            <a:endParaRPr lang="ja-JP" altLang="en-US" dirty="0"/>
          </a:p>
        </p:txBody>
      </p:sp>
      <p:sp>
        <p:nvSpPr>
          <p:cNvPr id="6" name="スライド番号プレースホルダー 5"/>
          <p:cNvSpPr>
            <a:spLocks noGrp="1"/>
          </p:cNvSpPr>
          <p:nvPr>
            <p:ph type="sldNum" sz="quarter" idx="12"/>
          </p:nvPr>
        </p:nvSpPr>
        <p:spPr/>
        <p:txBody>
          <a:bodyPr/>
          <a:lstStyle/>
          <a:p>
            <a:fld id="{4A3C642A-29D3-475F-9FAB-1EA74B345281}" type="slidenum">
              <a:rPr kumimoji="1" lang="ja-JP" altLang="en-US" smtClean="0"/>
              <a:pPr/>
              <a:t>19</a:t>
            </a:fld>
            <a:endParaRPr kumimoji="1" lang="ja-JP" altLang="en-US" dirty="0"/>
          </a:p>
        </p:txBody>
      </p:sp>
      <p:pic>
        <p:nvPicPr>
          <p:cNvPr id="1026" name="Picture 2" descr="C:\Users\physics\Documents\Presentation\夏の学校_2012\DSCF1018.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08832" y="1247551"/>
            <a:ext cx="7035576" cy="5137969"/>
          </a:xfrm>
          <a:prstGeom prst="rect">
            <a:avLst/>
          </a:prstGeom>
          <a:noFill/>
          <a:extLst>
            <a:ext uri="{909E8E84-426E-40DD-AFC4-6F175D3DCCD1}">
              <a14:hiddenFill xmlns:a14="http://schemas.microsoft.com/office/drawing/2010/main" xmlns="">
                <a:solidFill>
                  <a:srgbClr val="FFFFFF"/>
                </a:solidFill>
              </a14:hiddenFill>
            </a:ext>
          </a:extLst>
        </p:spPr>
      </p:pic>
      <p:cxnSp>
        <p:nvCxnSpPr>
          <p:cNvPr id="8" name="直線矢印コネクタ 7"/>
          <p:cNvCxnSpPr/>
          <p:nvPr/>
        </p:nvCxnSpPr>
        <p:spPr>
          <a:xfrm>
            <a:off x="3707904" y="2204864"/>
            <a:ext cx="0" cy="504056"/>
          </a:xfrm>
          <a:prstGeom prst="straightConnector1">
            <a:avLst/>
          </a:prstGeom>
          <a:ln w="1905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9" name="正方形/長方形 8"/>
          <p:cNvSpPr/>
          <p:nvPr/>
        </p:nvSpPr>
        <p:spPr>
          <a:xfrm>
            <a:off x="3339356" y="1772816"/>
            <a:ext cx="1440160" cy="432048"/>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solidFill>
                  <a:schemeClr val="tx1"/>
                </a:solidFill>
              </a:rPr>
              <a:t>SEABAS </a:t>
            </a:r>
            <a:r>
              <a:rPr lang="ja-JP" altLang="en-US" dirty="0" smtClean="0">
                <a:solidFill>
                  <a:schemeClr val="tx1"/>
                </a:solidFill>
              </a:rPr>
              <a:t>電源</a:t>
            </a:r>
            <a:endParaRPr kumimoji="1" lang="ja-JP" altLang="en-US" dirty="0">
              <a:solidFill>
                <a:schemeClr val="tx1"/>
              </a:solidFill>
            </a:endParaRPr>
          </a:p>
        </p:txBody>
      </p:sp>
      <p:cxnSp>
        <p:nvCxnSpPr>
          <p:cNvPr id="11" name="直線矢印コネクタ 10"/>
          <p:cNvCxnSpPr/>
          <p:nvPr/>
        </p:nvCxnSpPr>
        <p:spPr>
          <a:xfrm flipH="1">
            <a:off x="4788024" y="1988840"/>
            <a:ext cx="432048" cy="720080"/>
          </a:xfrm>
          <a:prstGeom prst="straightConnector1">
            <a:avLst/>
          </a:prstGeom>
          <a:ln w="1905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2" name="正方形/長方形 11"/>
          <p:cNvSpPr/>
          <p:nvPr/>
        </p:nvSpPr>
        <p:spPr>
          <a:xfrm>
            <a:off x="4953124" y="1484784"/>
            <a:ext cx="1368152" cy="504056"/>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mtClean="0">
                <a:solidFill>
                  <a:schemeClr val="tx1"/>
                </a:solidFill>
              </a:rPr>
              <a:t>外部</a:t>
            </a:r>
            <a:r>
              <a:rPr kumimoji="1" lang="ja-JP" altLang="en-US" smtClean="0">
                <a:solidFill>
                  <a:schemeClr val="tx1"/>
                </a:solidFill>
              </a:rPr>
              <a:t>電源</a:t>
            </a:r>
            <a:endParaRPr kumimoji="1" lang="ja-JP" altLang="en-US" dirty="0">
              <a:solidFill>
                <a:schemeClr val="tx1"/>
              </a:solidFill>
            </a:endParaRPr>
          </a:p>
        </p:txBody>
      </p:sp>
      <p:sp>
        <p:nvSpPr>
          <p:cNvPr id="14" name="正方形/長方形 13"/>
          <p:cNvSpPr/>
          <p:nvPr/>
        </p:nvSpPr>
        <p:spPr>
          <a:xfrm>
            <a:off x="5825728" y="2204864"/>
            <a:ext cx="2376264" cy="136815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6" name="直線矢印コネクタ 15"/>
          <p:cNvCxnSpPr/>
          <p:nvPr/>
        </p:nvCxnSpPr>
        <p:spPr>
          <a:xfrm flipH="1" flipV="1">
            <a:off x="6588224" y="3573016"/>
            <a:ext cx="216024" cy="792088"/>
          </a:xfrm>
          <a:prstGeom prst="straightConnector1">
            <a:avLst/>
          </a:prstGeom>
          <a:ln w="1905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7" name="正方形/長方形 16"/>
          <p:cNvSpPr/>
          <p:nvPr/>
        </p:nvSpPr>
        <p:spPr>
          <a:xfrm>
            <a:off x="6588224" y="4365104"/>
            <a:ext cx="1512168" cy="576064"/>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tx1"/>
                </a:solidFill>
              </a:rPr>
              <a:t>DAQ </a:t>
            </a:r>
            <a:r>
              <a:rPr kumimoji="1" lang="ja-JP" altLang="en-US" dirty="0" smtClean="0">
                <a:solidFill>
                  <a:schemeClr val="tx1"/>
                </a:solidFill>
              </a:rPr>
              <a:t>画面</a:t>
            </a:r>
            <a:endParaRPr kumimoji="1" lang="ja-JP" altLang="en-US" dirty="0">
              <a:solidFill>
                <a:schemeClr val="tx1"/>
              </a:solidFill>
            </a:endParaRPr>
          </a:p>
        </p:txBody>
      </p:sp>
      <p:cxnSp>
        <p:nvCxnSpPr>
          <p:cNvPr id="19" name="直線矢印コネクタ 18"/>
          <p:cNvCxnSpPr/>
          <p:nvPr/>
        </p:nvCxnSpPr>
        <p:spPr>
          <a:xfrm flipH="1" flipV="1">
            <a:off x="3419872" y="4509120"/>
            <a:ext cx="504056" cy="432048"/>
          </a:xfrm>
          <a:prstGeom prst="straightConnector1">
            <a:avLst/>
          </a:prstGeom>
          <a:ln w="1905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20" name="正方形/長方形 19"/>
          <p:cNvSpPr/>
          <p:nvPr/>
        </p:nvSpPr>
        <p:spPr>
          <a:xfrm>
            <a:off x="3707904" y="4941168"/>
            <a:ext cx="1296144" cy="504056"/>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bg1"/>
                </a:solidFill>
              </a:rPr>
              <a:t>SEABAS</a:t>
            </a:r>
            <a:endParaRPr kumimoji="1" lang="ja-JP" altLang="en-US" dirty="0">
              <a:solidFill>
                <a:schemeClr val="bg1"/>
              </a:solidFill>
            </a:endParaRPr>
          </a:p>
        </p:txBody>
      </p:sp>
      <p:cxnSp>
        <p:nvCxnSpPr>
          <p:cNvPr id="22" name="直線矢印コネクタ 21"/>
          <p:cNvCxnSpPr/>
          <p:nvPr/>
        </p:nvCxnSpPr>
        <p:spPr>
          <a:xfrm flipV="1">
            <a:off x="2411760" y="4509120"/>
            <a:ext cx="72008" cy="684076"/>
          </a:xfrm>
          <a:prstGeom prst="straightConnector1">
            <a:avLst/>
          </a:prstGeom>
          <a:ln w="1905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23" name="正方形/長方形 22"/>
          <p:cNvSpPr/>
          <p:nvPr/>
        </p:nvSpPr>
        <p:spPr>
          <a:xfrm>
            <a:off x="1691680" y="5193196"/>
            <a:ext cx="1728192" cy="756084"/>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PIXOR1 + </a:t>
            </a:r>
            <a:r>
              <a:rPr kumimoji="1" lang="en-US" altLang="ja-JP" dirty="0" err="1" smtClean="0"/>
              <a:t>SubBoard</a:t>
            </a:r>
            <a:endParaRPr kumimoji="1" lang="ja-JP" altLang="en-US" dirty="0"/>
          </a:p>
        </p:txBody>
      </p:sp>
      <p:cxnSp>
        <p:nvCxnSpPr>
          <p:cNvPr id="25" name="直線矢印コネクタ 24"/>
          <p:cNvCxnSpPr/>
          <p:nvPr/>
        </p:nvCxnSpPr>
        <p:spPr>
          <a:xfrm>
            <a:off x="1907704" y="1988840"/>
            <a:ext cx="72008" cy="720080"/>
          </a:xfrm>
          <a:prstGeom prst="straightConnector1">
            <a:avLst/>
          </a:prstGeom>
          <a:ln w="1905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26" name="正方形/長方形 25"/>
          <p:cNvSpPr/>
          <p:nvPr/>
        </p:nvSpPr>
        <p:spPr>
          <a:xfrm>
            <a:off x="1259632" y="1484784"/>
            <a:ext cx="1800200" cy="504056"/>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rPr>
              <a:t>オシロ</a:t>
            </a:r>
            <a:r>
              <a:rPr lang="ja-JP" altLang="en-US" dirty="0">
                <a:solidFill>
                  <a:schemeClr val="tx1"/>
                </a:solidFill>
              </a:rPr>
              <a:t>スコープ</a:t>
            </a:r>
            <a:endParaRPr kumimoji="1" lang="ja-JP" altLang="en-US" dirty="0">
              <a:solidFill>
                <a:schemeClr val="tx1"/>
              </a:solidFill>
            </a:endParaRPr>
          </a:p>
        </p:txBody>
      </p:sp>
    </p:spTree>
    <p:extLst>
      <p:ext uri="{BB962C8B-B14F-4D97-AF65-F5344CB8AC3E}">
        <p14:creationId xmlns:p14="http://schemas.microsoft.com/office/powerpoint/2010/main" xmlns="" val="29493038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目次</a:t>
            </a:r>
            <a:endParaRPr kumimoji="1" lang="ja-JP" altLang="en-US" dirty="0"/>
          </a:p>
        </p:txBody>
      </p:sp>
      <p:sp>
        <p:nvSpPr>
          <p:cNvPr id="3" name="コンテンツ プレースホルダー 2"/>
          <p:cNvSpPr>
            <a:spLocks noGrp="1"/>
          </p:cNvSpPr>
          <p:nvPr>
            <p:ph idx="1"/>
          </p:nvPr>
        </p:nvSpPr>
        <p:spPr/>
        <p:txBody>
          <a:bodyPr/>
          <a:lstStyle/>
          <a:p>
            <a:pPr marL="514350" indent="-514350">
              <a:buFont typeface="+mj-lt"/>
              <a:buAutoNum type="romanUcPeriod"/>
            </a:pPr>
            <a:r>
              <a:rPr lang="ja-JP" altLang="en-US" sz="2600" u="sng" dirty="0" smtClean="0">
                <a:solidFill>
                  <a:srgbClr val="00B0F0"/>
                </a:solidFill>
              </a:rPr>
              <a:t>イントロ</a:t>
            </a:r>
            <a:endParaRPr lang="en-US" altLang="ja-JP" sz="2600" u="sng" dirty="0" smtClean="0">
              <a:solidFill>
                <a:srgbClr val="00B0F0"/>
              </a:solidFill>
            </a:endParaRPr>
          </a:p>
          <a:p>
            <a:pPr lvl="1">
              <a:buFont typeface="Wingdings" pitchFamily="2" charset="2"/>
              <a:buChar char="Ø"/>
            </a:pPr>
            <a:r>
              <a:rPr lang="en-US" altLang="ja-JP" sz="2400" dirty="0" smtClean="0"/>
              <a:t>SOI</a:t>
            </a:r>
            <a:r>
              <a:rPr lang="ja-JP" altLang="en-US" sz="2400" dirty="0" smtClean="0"/>
              <a:t>検出器</a:t>
            </a:r>
            <a:endParaRPr lang="en-US" altLang="ja-JP" sz="2400" dirty="0" smtClean="0"/>
          </a:p>
          <a:p>
            <a:pPr lvl="1">
              <a:buFont typeface="Wingdings" pitchFamily="2" charset="2"/>
              <a:buChar char="Ø"/>
            </a:pPr>
            <a:r>
              <a:rPr kumimoji="1" lang="en-US" altLang="ja-JP" sz="2400" dirty="0" smtClean="0"/>
              <a:t>Belle II</a:t>
            </a:r>
            <a:r>
              <a:rPr kumimoji="1" lang="ja-JP" altLang="en-US" sz="2400" dirty="0" smtClean="0"/>
              <a:t>実験</a:t>
            </a:r>
            <a:endParaRPr kumimoji="1" lang="en-US" altLang="ja-JP" sz="2400" dirty="0" smtClean="0"/>
          </a:p>
          <a:p>
            <a:pPr marL="514350" indent="-514350">
              <a:buFont typeface="+mj-lt"/>
              <a:buAutoNum type="romanUcPeriod"/>
            </a:pPr>
            <a:endParaRPr lang="en-US" altLang="ja-JP" dirty="0"/>
          </a:p>
          <a:p>
            <a:pPr marL="514350" indent="-514350">
              <a:buFont typeface="+mj-lt"/>
              <a:buAutoNum type="romanUcPeriod"/>
            </a:pPr>
            <a:r>
              <a:rPr kumimoji="1" lang="en-US" altLang="ja-JP" sz="2600" u="sng" dirty="0" smtClean="0">
                <a:solidFill>
                  <a:srgbClr val="00B0F0"/>
                </a:solidFill>
              </a:rPr>
              <a:t>PIXOR1</a:t>
            </a:r>
            <a:r>
              <a:rPr lang="ja-JP" altLang="en-US" sz="2600" u="sng" dirty="0" smtClean="0">
                <a:solidFill>
                  <a:srgbClr val="00B0F0"/>
                </a:solidFill>
              </a:rPr>
              <a:t>の性能評価試験</a:t>
            </a:r>
            <a:endParaRPr lang="en-US" altLang="ja-JP" sz="2600" u="sng" dirty="0" smtClean="0">
              <a:solidFill>
                <a:srgbClr val="00B0F0"/>
              </a:solidFill>
            </a:endParaRPr>
          </a:p>
          <a:p>
            <a:pPr marL="514350" indent="-514350">
              <a:buFont typeface="+mj-lt"/>
              <a:buAutoNum type="romanUcPeriod"/>
            </a:pPr>
            <a:endParaRPr kumimoji="1" lang="en-US" altLang="ja-JP" u="sng" dirty="0"/>
          </a:p>
          <a:p>
            <a:pPr marL="514350" indent="-514350">
              <a:buFont typeface="+mj-lt"/>
              <a:buAutoNum type="romanUcPeriod"/>
            </a:pPr>
            <a:endParaRPr lang="en-US" altLang="ja-JP" u="sng" dirty="0" smtClean="0"/>
          </a:p>
          <a:p>
            <a:pPr marL="514350" indent="-514350">
              <a:buFont typeface="+mj-lt"/>
              <a:buAutoNum type="romanUcPeriod"/>
            </a:pPr>
            <a:r>
              <a:rPr lang="ja-JP" altLang="en-US" sz="2600" u="sng" dirty="0" smtClean="0">
                <a:solidFill>
                  <a:srgbClr val="00B0F0"/>
                </a:solidFill>
              </a:rPr>
              <a:t>まとめと今後の予定</a:t>
            </a:r>
            <a:endParaRPr kumimoji="1" lang="ja-JP" altLang="en-US" sz="2600" u="sng" dirty="0">
              <a:solidFill>
                <a:srgbClr val="00B0F0"/>
              </a:solidFill>
            </a:endParaRPr>
          </a:p>
        </p:txBody>
      </p:sp>
      <p:sp>
        <p:nvSpPr>
          <p:cNvPr id="4" name="日付プレースホルダー 3"/>
          <p:cNvSpPr>
            <a:spLocks noGrp="1"/>
          </p:cNvSpPr>
          <p:nvPr>
            <p:ph type="dt" sz="half" idx="10"/>
          </p:nvPr>
        </p:nvSpPr>
        <p:spPr/>
        <p:txBody>
          <a:bodyPr/>
          <a:lstStyle/>
          <a:p>
            <a:fld id="{7C988BC7-30C3-4083-92D6-74E9B5AD734A}" type="datetime1">
              <a:rPr kumimoji="1" lang="ja-JP" altLang="en-US" smtClean="0"/>
              <a:pPr/>
              <a:t>2012/9/18</a:t>
            </a:fld>
            <a:endParaRPr kumimoji="1" lang="ja-JP" altLang="en-US"/>
          </a:p>
        </p:txBody>
      </p:sp>
      <p:sp>
        <p:nvSpPr>
          <p:cNvPr id="5" name="フッター プレースホルダー 4"/>
          <p:cNvSpPr>
            <a:spLocks noGrp="1"/>
          </p:cNvSpPr>
          <p:nvPr>
            <p:ph type="ftr" sz="quarter" idx="11"/>
          </p:nvPr>
        </p:nvSpPr>
        <p:spPr/>
        <p:txBody>
          <a:bodyPr/>
          <a:lstStyle/>
          <a:p>
            <a:r>
              <a:rPr lang="ja-JP" altLang="en-US" smtClean="0"/>
              <a:t>夏の学校　</a:t>
            </a:r>
            <a:r>
              <a:rPr lang="en-US" altLang="ja-JP" smtClean="0"/>
              <a:t>2012 @</a:t>
            </a:r>
            <a:r>
              <a:rPr lang="ja-JP" altLang="en-US" smtClean="0"/>
              <a:t>富士吉田</a:t>
            </a:r>
            <a:endParaRPr lang="ja-JP" altLang="en-US" dirty="0"/>
          </a:p>
        </p:txBody>
      </p:sp>
      <p:sp>
        <p:nvSpPr>
          <p:cNvPr id="6" name="スライド番号プレースホルダー 5"/>
          <p:cNvSpPr>
            <a:spLocks noGrp="1"/>
          </p:cNvSpPr>
          <p:nvPr>
            <p:ph type="sldNum" sz="quarter" idx="12"/>
          </p:nvPr>
        </p:nvSpPr>
        <p:spPr/>
        <p:txBody>
          <a:bodyPr/>
          <a:lstStyle/>
          <a:p>
            <a:fld id="{4A3C642A-29D3-475F-9FAB-1EA74B345281}" type="slidenum">
              <a:rPr kumimoji="1" lang="ja-JP" altLang="en-US" smtClean="0"/>
              <a:pPr/>
              <a:t>2</a:t>
            </a:fld>
            <a:endParaRPr kumimoji="1" lang="ja-JP" altLang="en-US" dirty="0"/>
          </a:p>
        </p:txBody>
      </p:sp>
    </p:spTree>
    <p:extLst>
      <p:ext uri="{BB962C8B-B14F-4D97-AF65-F5344CB8AC3E}">
        <p14:creationId xmlns:p14="http://schemas.microsoft.com/office/powerpoint/2010/main" xmlns="" val="28268475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性能確認試験のセットアップ</a:t>
            </a:r>
            <a:endParaRPr kumimoji="1" lang="ja-JP" altLang="en-US" dirty="0"/>
          </a:p>
        </p:txBody>
      </p:sp>
      <p:sp>
        <p:nvSpPr>
          <p:cNvPr id="3" name="コンテンツ プレースホルダー 2"/>
          <p:cNvSpPr>
            <a:spLocks noGrp="1"/>
          </p:cNvSpPr>
          <p:nvPr>
            <p:ph idx="1"/>
          </p:nvPr>
        </p:nvSpPr>
        <p:spPr/>
        <p:txBody>
          <a:bodyPr/>
          <a:lstStyle/>
          <a:p>
            <a:endParaRPr kumimoji="1" lang="ja-JP" altLang="en-US"/>
          </a:p>
        </p:txBody>
      </p:sp>
      <p:sp>
        <p:nvSpPr>
          <p:cNvPr id="4" name="日付プレースホルダー 3"/>
          <p:cNvSpPr>
            <a:spLocks noGrp="1"/>
          </p:cNvSpPr>
          <p:nvPr>
            <p:ph type="dt" sz="half" idx="10"/>
          </p:nvPr>
        </p:nvSpPr>
        <p:spPr/>
        <p:txBody>
          <a:bodyPr/>
          <a:lstStyle/>
          <a:p>
            <a:fld id="{7C988BC7-30C3-4083-92D6-74E9B5AD734A}" type="datetime1">
              <a:rPr kumimoji="1" lang="ja-JP" altLang="en-US" smtClean="0"/>
              <a:pPr/>
              <a:t>2012/9/18</a:t>
            </a:fld>
            <a:endParaRPr kumimoji="1" lang="ja-JP" altLang="en-US"/>
          </a:p>
        </p:txBody>
      </p:sp>
      <p:sp>
        <p:nvSpPr>
          <p:cNvPr id="5" name="フッター プレースホルダー 4"/>
          <p:cNvSpPr>
            <a:spLocks noGrp="1"/>
          </p:cNvSpPr>
          <p:nvPr>
            <p:ph type="ftr" sz="quarter" idx="11"/>
          </p:nvPr>
        </p:nvSpPr>
        <p:spPr/>
        <p:txBody>
          <a:bodyPr/>
          <a:lstStyle/>
          <a:p>
            <a:r>
              <a:rPr lang="ja-JP" altLang="en-US" smtClean="0"/>
              <a:t>夏の学校　</a:t>
            </a:r>
            <a:r>
              <a:rPr lang="en-US" altLang="ja-JP" smtClean="0"/>
              <a:t>2012 @</a:t>
            </a:r>
            <a:r>
              <a:rPr lang="ja-JP" altLang="en-US" smtClean="0"/>
              <a:t>富士吉田</a:t>
            </a:r>
            <a:endParaRPr lang="ja-JP" altLang="en-US" dirty="0"/>
          </a:p>
        </p:txBody>
      </p:sp>
      <p:sp>
        <p:nvSpPr>
          <p:cNvPr id="6" name="スライド番号プレースホルダー 5"/>
          <p:cNvSpPr>
            <a:spLocks noGrp="1"/>
          </p:cNvSpPr>
          <p:nvPr>
            <p:ph type="sldNum" sz="quarter" idx="12"/>
          </p:nvPr>
        </p:nvSpPr>
        <p:spPr/>
        <p:txBody>
          <a:bodyPr/>
          <a:lstStyle/>
          <a:p>
            <a:fld id="{4A3C642A-29D3-475F-9FAB-1EA74B345281}" type="slidenum">
              <a:rPr kumimoji="1" lang="ja-JP" altLang="en-US" smtClean="0"/>
              <a:pPr/>
              <a:t>20</a:t>
            </a:fld>
            <a:endParaRPr kumimoji="1" lang="ja-JP" altLang="en-US" dirty="0"/>
          </a:p>
        </p:txBody>
      </p:sp>
      <p:pic>
        <p:nvPicPr>
          <p:cNvPr id="2051" name="Picture 3" descr="C:\Users\physics\Documents\Presentation\夏の学校_2012\DSCF1024.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71600" y="1247552"/>
            <a:ext cx="6876256" cy="4680519"/>
          </a:xfrm>
          <a:prstGeom prst="rect">
            <a:avLst/>
          </a:prstGeom>
          <a:noFill/>
          <a:extLst>
            <a:ext uri="{909E8E84-426E-40DD-AFC4-6F175D3DCCD1}">
              <a14:hiddenFill xmlns:a14="http://schemas.microsoft.com/office/drawing/2010/main" xmlns="">
                <a:solidFill>
                  <a:srgbClr val="FFFFFF"/>
                </a:solidFill>
              </a14:hiddenFill>
            </a:ext>
          </a:extLst>
        </p:spPr>
      </p:pic>
      <p:cxnSp>
        <p:nvCxnSpPr>
          <p:cNvPr id="8" name="直線矢印コネクタ 7"/>
          <p:cNvCxnSpPr/>
          <p:nvPr/>
        </p:nvCxnSpPr>
        <p:spPr>
          <a:xfrm>
            <a:off x="2483768" y="3356992"/>
            <a:ext cx="4536504" cy="0"/>
          </a:xfrm>
          <a:prstGeom prst="straightConnector1">
            <a:avLst/>
          </a:prstGeom>
          <a:ln w="190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0" name="直線矢印コネクタ 9"/>
          <p:cNvCxnSpPr/>
          <p:nvPr/>
        </p:nvCxnSpPr>
        <p:spPr>
          <a:xfrm flipH="1" flipV="1">
            <a:off x="2460700" y="3600511"/>
            <a:ext cx="4597672" cy="2"/>
          </a:xfrm>
          <a:prstGeom prst="straightConnector1">
            <a:avLst/>
          </a:prstGeom>
          <a:ln w="1905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7" name="正方形/長方形 16"/>
          <p:cNvSpPr/>
          <p:nvPr/>
        </p:nvSpPr>
        <p:spPr>
          <a:xfrm>
            <a:off x="1691680" y="3212976"/>
            <a:ext cx="792088" cy="648072"/>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1" name="直線矢印コネクタ 20"/>
          <p:cNvCxnSpPr/>
          <p:nvPr/>
        </p:nvCxnSpPr>
        <p:spPr>
          <a:xfrm flipV="1">
            <a:off x="2087724" y="3861048"/>
            <a:ext cx="0" cy="432048"/>
          </a:xfrm>
          <a:prstGeom prst="straightConnector1">
            <a:avLst/>
          </a:prstGeom>
          <a:ln w="1905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22" name="正方形/長方形 21"/>
          <p:cNvSpPr/>
          <p:nvPr/>
        </p:nvSpPr>
        <p:spPr>
          <a:xfrm>
            <a:off x="1691680" y="4365104"/>
            <a:ext cx="1152128" cy="360040"/>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tx1"/>
                </a:solidFill>
              </a:rPr>
              <a:t>PIXOR1</a:t>
            </a:r>
            <a:endParaRPr kumimoji="1" lang="ja-JP" altLang="en-US" dirty="0">
              <a:solidFill>
                <a:schemeClr val="tx1"/>
              </a:solidFill>
            </a:endParaRPr>
          </a:p>
        </p:txBody>
      </p:sp>
      <p:sp>
        <p:nvSpPr>
          <p:cNvPr id="23" name="正方形/長方形 22"/>
          <p:cNvSpPr/>
          <p:nvPr/>
        </p:nvSpPr>
        <p:spPr>
          <a:xfrm>
            <a:off x="4968044" y="4814044"/>
            <a:ext cx="2574540" cy="432047"/>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smtClean="0">
                <a:solidFill>
                  <a:schemeClr val="tx1"/>
                </a:solidFill>
              </a:rPr>
              <a:t>PC</a:t>
            </a:r>
            <a:r>
              <a:rPr lang="ja-JP" altLang="en-US" b="1" dirty="0">
                <a:solidFill>
                  <a:schemeClr val="tx1"/>
                </a:solidFill>
              </a:rPr>
              <a:t>から</a:t>
            </a:r>
            <a:r>
              <a:rPr lang="ja-JP" altLang="en-US" b="1" dirty="0" smtClean="0">
                <a:solidFill>
                  <a:schemeClr val="tx1"/>
                </a:solidFill>
              </a:rPr>
              <a:t>の指令</a:t>
            </a:r>
            <a:endParaRPr kumimoji="1" lang="ja-JP" altLang="en-US" b="1" dirty="0">
              <a:solidFill>
                <a:schemeClr val="tx1"/>
              </a:solidFill>
            </a:endParaRPr>
          </a:p>
        </p:txBody>
      </p:sp>
      <p:cxnSp>
        <p:nvCxnSpPr>
          <p:cNvPr id="25" name="直線矢印コネクタ 24"/>
          <p:cNvCxnSpPr/>
          <p:nvPr/>
        </p:nvCxnSpPr>
        <p:spPr>
          <a:xfrm flipV="1">
            <a:off x="5508104" y="3600513"/>
            <a:ext cx="0" cy="1213531"/>
          </a:xfrm>
          <a:prstGeom prst="straightConnector1">
            <a:avLst/>
          </a:prstGeom>
          <a:ln w="1905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26" name="正方形/長方形 25"/>
          <p:cNvSpPr/>
          <p:nvPr/>
        </p:nvSpPr>
        <p:spPr>
          <a:xfrm>
            <a:off x="3635896" y="1844824"/>
            <a:ext cx="2880320" cy="432048"/>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tx1"/>
                </a:solidFill>
              </a:rPr>
              <a:t>取得データを</a:t>
            </a:r>
            <a:r>
              <a:rPr kumimoji="1" lang="en-US" altLang="ja-JP" b="1" dirty="0" smtClean="0">
                <a:solidFill>
                  <a:schemeClr val="tx1"/>
                </a:solidFill>
              </a:rPr>
              <a:t>PC</a:t>
            </a:r>
            <a:r>
              <a:rPr kumimoji="1" lang="ja-JP" altLang="en-US" b="1" dirty="0" smtClean="0">
                <a:solidFill>
                  <a:schemeClr val="tx1"/>
                </a:solidFill>
              </a:rPr>
              <a:t>へ転送</a:t>
            </a:r>
            <a:endParaRPr kumimoji="1" lang="ja-JP" altLang="en-US" b="1" dirty="0">
              <a:solidFill>
                <a:schemeClr val="tx1"/>
              </a:solidFill>
            </a:endParaRPr>
          </a:p>
        </p:txBody>
      </p:sp>
      <p:cxnSp>
        <p:nvCxnSpPr>
          <p:cNvPr id="28" name="直線矢印コネクタ 27"/>
          <p:cNvCxnSpPr/>
          <p:nvPr/>
        </p:nvCxnSpPr>
        <p:spPr>
          <a:xfrm flipH="1">
            <a:off x="4283968" y="2276872"/>
            <a:ext cx="125760" cy="1080120"/>
          </a:xfrm>
          <a:prstGeom prst="straightConnector1">
            <a:avLst/>
          </a:prstGeom>
          <a:ln w="1905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a:xfrm>
            <a:off x="1331640" y="5237708"/>
            <a:ext cx="6336704" cy="707886"/>
          </a:xfrm>
          <a:prstGeom prst="rect">
            <a:avLst/>
          </a:prstGeom>
          <a:noFill/>
        </p:spPr>
        <p:txBody>
          <a:bodyPr wrap="square" rtlCol="0">
            <a:spAutoFit/>
          </a:bodyPr>
          <a:lstStyle/>
          <a:p>
            <a:r>
              <a:rPr kumimoji="1" lang="en-US" altLang="ja-JP" sz="2000" dirty="0" smtClean="0">
                <a:solidFill>
                  <a:srgbClr val="00B050"/>
                </a:solidFill>
                <a:latin typeface="HGPｺﾞｼｯｸE" pitchFamily="50" charset="-128"/>
                <a:ea typeface="HGPｺﾞｼｯｸE" pitchFamily="50" charset="-128"/>
              </a:rPr>
              <a:t>PIXOR1 + Sub Board</a:t>
            </a:r>
            <a:r>
              <a:rPr kumimoji="1" lang="ja-JP" altLang="en-US" sz="2000" dirty="0" smtClean="0">
                <a:solidFill>
                  <a:srgbClr val="00B050"/>
                </a:solidFill>
                <a:latin typeface="HGPｺﾞｼｯｸE" pitchFamily="50" charset="-128"/>
                <a:ea typeface="HGPｺﾞｼｯｸE" pitchFamily="50" charset="-128"/>
              </a:rPr>
              <a:t>（</a:t>
            </a:r>
            <a:r>
              <a:rPr kumimoji="1" lang="en-US" altLang="ja-JP" sz="2000" dirty="0" smtClean="0">
                <a:solidFill>
                  <a:srgbClr val="00B050"/>
                </a:solidFill>
                <a:latin typeface="HGPｺﾞｼｯｸE" pitchFamily="50" charset="-128"/>
                <a:ea typeface="HGPｺﾞｼｯｸE" pitchFamily="50" charset="-128"/>
              </a:rPr>
              <a:t>PIXOR1</a:t>
            </a:r>
            <a:r>
              <a:rPr kumimoji="1" lang="ja-JP" altLang="en-US" sz="2000" dirty="0" smtClean="0">
                <a:solidFill>
                  <a:srgbClr val="00B050"/>
                </a:solidFill>
                <a:latin typeface="HGPｺﾞｼｯｸE" pitchFamily="50" charset="-128"/>
                <a:ea typeface="HGPｺﾞｼｯｸE" pitchFamily="50" charset="-128"/>
              </a:rPr>
              <a:t>専用の評価ボード） </a:t>
            </a:r>
            <a:endParaRPr kumimoji="1" lang="en-US" altLang="ja-JP" sz="2000" dirty="0" smtClean="0">
              <a:solidFill>
                <a:srgbClr val="00B050"/>
              </a:solidFill>
              <a:latin typeface="HGPｺﾞｼｯｸE" pitchFamily="50" charset="-128"/>
              <a:ea typeface="HGPｺﾞｼｯｸE" pitchFamily="50" charset="-128"/>
            </a:endParaRPr>
          </a:p>
          <a:p>
            <a:r>
              <a:rPr kumimoji="1" lang="en-US" altLang="ja-JP" sz="2000" dirty="0" smtClean="0">
                <a:solidFill>
                  <a:srgbClr val="00B050"/>
                </a:solidFill>
                <a:latin typeface="HGPｺﾞｼｯｸE" pitchFamily="50" charset="-128"/>
                <a:ea typeface="HGPｺﾞｼｯｸE" pitchFamily="50" charset="-128"/>
              </a:rPr>
              <a:t>+ SEABAS</a:t>
            </a:r>
            <a:r>
              <a:rPr kumimoji="1" lang="ja-JP" altLang="en-US" sz="2000" dirty="0" smtClean="0">
                <a:solidFill>
                  <a:srgbClr val="00B050"/>
                </a:solidFill>
                <a:latin typeface="HGPｺﾞｼｯｸE" pitchFamily="50" charset="-128"/>
                <a:ea typeface="HGPｺﾞｼｯｸE" pitchFamily="50" charset="-128"/>
              </a:rPr>
              <a:t>で性能評価</a:t>
            </a:r>
            <a:endParaRPr kumimoji="1" lang="ja-JP" altLang="en-US" sz="2000" dirty="0">
              <a:solidFill>
                <a:srgbClr val="00B050"/>
              </a:solidFill>
              <a:latin typeface="HGPｺﾞｼｯｸE" pitchFamily="50" charset="-128"/>
              <a:ea typeface="HGPｺﾞｼｯｸE" pitchFamily="50" charset="-128"/>
            </a:endParaRPr>
          </a:p>
        </p:txBody>
      </p:sp>
      <p:sp>
        <p:nvSpPr>
          <p:cNvPr id="7" name="正方形/長方形 6"/>
          <p:cNvSpPr/>
          <p:nvPr/>
        </p:nvSpPr>
        <p:spPr>
          <a:xfrm>
            <a:off x="5913276" y="2564904"/>
            <a:ext cx="962980" cy="432048"/>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err="1" smtClean="0"/>
              <a:t>SiTCP</a:t>
            </a:r>
            <a:endParaRPr kumimoji="1" lang="ja-JP" altLang="en-US" b="1" dirty="0"/>
          </a:p>
        </p:txBody>
      </p:sp>
      <p:cxnSp>
        <p:nvCxnSpPr>
          <p:cNvPr id="11" name="直線矢印コネクタ 10"/>
          <p:cNvCxnSpPr/>
          <p:nvPr/>
        </p:nvCxnSpPr>
        <p:spPr>
          <a:xfrm flipH="1">
            <a:off x="6228184" y="2996952"/>
            <a:ext cx="288032" cy="216024"/>
          </a:xfrm>
          <a:prstGeom prst="straightConnector1">
            <a:avLst/>
          </a:prstGeom>
          <a:ln w="1905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2" name="正方形/長方形 11"/>
          <p:cNvSpPr/>
          <p:nvPr/>
        </p:nvSpPr>
        <p:spPr>
          <a:xfrm>
            <a:off x="4499992" y="2564904"/>
            <a:ext cx="1224136" cy="432048"/>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smtClean="0"/>
              <a:t>User FPGA</a:t>
            </a:r>
            <a:endParaRPr kumimoji="1" lang="ja-JP" altLang="en-US" b="1" dirty="0"/>
          </a:p>
        </p:txBody>
      </p:sp>
      <p:cxnSp>
        <p:nvCxnSpPr>
          <p:cNvPr id="14" name="直線矢印コネクタ 13"/>
          <p:cNvCxnSpPr/>
          <p:nvPr/>
        </p:nvCxnSpPr>
        <p:spPr>
          <a:xfrm>
            <a:off x="4968044" y="2996952"/>
            <a:ext cx="0" cy="216024"/>
          </a:xfrm>
          <a:prstGeom prst="straightConnector1">
            <a:avLst/>
          </a:prstGeom>
          <a:ln w="1905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6" name="正方形/長方形 15"/>
          <p:cNvSpPr/>
          <p:nvPr/>
        </p:nvSpPr>
        <p:spPr>
          <a:xfrm>
            <a:off x="971600" y="2653928"/>
            <a:ext cx="3438128" cy="1764196"/>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p:nvSpPr>
        <p:spPr>
          <a:xfrm>
            <a:off x="3203848" y="2348880"/>
            <a:ext cx="4644008" cy="2376265"/>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p:cNvSpPr/>
          <p:nvPr/>
        </p:nvSpPr>
        <p:spPr>
          <a:xfrm>
            <a:off x="1331640" y="1603276"/>
            <a:ext cx="1224136" cy="432048"/>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smtClean="0"/>
              <a:t>Sub Board</a:t>
            </a:r>
            <a:endParaRPr kumimoji="1" lang="ja-JP" altLang="en-US" b="1" dirty="0"/>
          </a:p>
        </p:txBody>
      </p:sp>
      <p:cxnSp>
        <p:nvCxnSpPr>
          <p:cNvPr id="29" name="直線矢印コネクタ 28"/>
          <p:cNvCxnSpPr/>
          <p:nvPr/>
        </p:nvCxnSpPr>
        <p:spPr>
          <a:xfrm>
            <a:off x="1691680" y="2060848"/>
            <a:ext cx="0" cy="593080"/>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30" name="正方形/長方形 29"/>
          <p:cNvSpPr/>
          <p:nvPr/>
        </p:nvSpPr>
        <p:spPr>
          <a:xfrm>
            <a:off x="6318814" y="1323752"/>
            <a:ext cx="1413030" cy="304924"/>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smtClean="0">
                <a:solidFill>
                  <a:schemeClr val="tx1"/>
                </a:solidFill>
              </a:rPr>
              <a:t>SEABAS</a:t>
            </a:r>
            <a:endParaRPr kumimoji="1" lang="ja-JP" altLang="en-US" b="1" dirty="0">
              <a:solidFill>
                <a:schemeClr val="tx1"/>
              </a:solidFill>
            </a:endParaRPr>
          </a:p>
        </p:txBody>
      </p:sp>
      <p:cxnSp>
        <p:nvCxnSpPr>
          <p:cNvPr id="2049" name="直線矢印コネクタ 2048"/>
          <p:cNvCxnSpPr/>
          <p:nvPr/>
        </p:nvCxnSpPr>
        <p:spPr>
          <a:xfrm>
            <a:off x="7236296" y="1628676"/>
            <a:ext cx="0" cy="648196"/>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1398661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PIXOR1</a:t>
            </a:r>
            <a:r>
              <a:rPr kumimoji="1" lang="ja-JP" altLang="en-US" dirty="0" smtClean="0"/>
              <a:t>性能評価試験の進捗状況</a:t>
            </a:r>
            <a:endParaRPr kumimoji="1" lang="ja-JP" altLang="en-US" dirty="0"/>
          </a:p>
        </p:txBody>
      </p:sp>
      <p:sp>
        <p:nvSpPr>
          <p:cNvPr id="3" name="コンテンツ プレースホルダー 2"/>
          <p:cNvSpPr>
            <a:spLocks noGrp="1"/>
          </p:cNvSpPr>
          <p:nvPr>
            <p:ph idx="1"/>
          </p:nvPr>
        </p:nvSpPr>
        <p:spPr/>
        <p:txBody>
          <a:bodyPr>
            <a:normAutofit/>
          </a:bodyPr>
          <a:lstStyle/>
          <a:p>
            <a:r>
              <a:rPr lang="en-US" altLang="ja-JP" sz="2400" dirty="0" smtClean="0"/>
              <a:t>Hit</a:t>
            </a:r>
            <a:r>
              <a:rPr lang="ja-JP" altLang="en-US" sz="2400" dirty="0" smtClean="0"/>
              <a:t>信号の流れ</a:t>
            </a:r>
            <a:endParaRPr kumimoji="1" lang="ja-JP" altLang="en-US" sz="2400" dirty="0"/>
          </a:p>
        </p:txBody>
      </p:sp>
      <p:sp>
        <p:nvSpPr>
          <p:cNvPr id="4" name="日付プレースホルダー 3"/>
          <p:cNvSpPr>
            <a:spLocks noGrp="1"/>
          </p:cNvSpPr>
          <p:nvPr>
            <p:ph type="dt" sz="half" idx="10"/>
          </p:nvPr>
        </p:nvSpPr>
        <p:spPr/>
        <p:txBody>
          <a:bodyPr/>
          <a:lstStyle/>
          <a:p>
            <a:fld id="{7C988BC7-30C3-4083-92D6-74E9B5AD734A}" type="datetime1">
              <a:rPr kumimoji="1" lang="ja-JP" altLang="en-US" smtClean="0"/>
              <a:pPr/>
              <a:t>2012/9/18</a:t>
            </a:fld>
            <a:endParaRPr kumimoji="1" lang="ja-JP" altLang="en-US"/>
          </a:p>
        </p:txBody>
      </p:sp>
      <p:sp>
        <p:nvSpPr>
          <p:cNvPr id="5" name="フッター プレースホルダー 4"/>
          <p:cNvSpPr>
            <a:spLocks noGrp="1"/>
          </p:cNvSpPr>
          <p:nvPr>
            <p:ph type="ftr" sz="quarter" idx="11"/>
          </p:nvPr>
        </p:nvSpPr>
        <p:spPr/>
        <p:txBody>
          <a:bodyPr/>
          <a:lstStyle/>
          <a:p>
            <a:r>
              <a:rPr lang="ja-JP" altLang="en-US" smtClean="0"/>
              <a:t>夏の学校　</a:t>
            </a:r>
            <a:r>
              <a:rPr lang="en-US" altLang="ja-JP" smtClean="0"/>
              <a:t>2012 @</a:t>
            </a:r>
            <a:r>
              <a:rPr lang="ja-JP" altLang="en-US" smtClean="0"/>
              <a:t>富士吉田</a:t>
            </a:r>
            <a:endParaRPr lang="ja-JP" altLang="en-US" dirty="0"/>
          </a:p>
        </p:txBody>
      </p:sp>
      <p:sp>
        <p:nvSpPr>
          <p:cNvPr id="6" name="スライド番号プレースホルダー 5"/>
          <p:cNvSpPr>
            <a:spLocks noGrp="1"/>
          </p:cNvSpPr>
          <p:nvPr>
            <p:ph type="sldNum" sz="quarter" idx="12"/>
          </p:nvPr>
        </p:nvSpPr>
        <p:spPr/>
        <p:txBody>
          <a:bodyPr/>
          <a:lstStyle/>
          <a:p>
            <a:fld id="{4A3C642A-29D3-475F-9FAB-1EA74B345281}" type="slidenum">
              <a:rPr kumimoji="1" lang="ja-JP" altLang="en-US" smtClean="0"/>
              <a:pPr/>
              <a:t>21</a:t>
            </a:fld>
            <a:endParaRPr kumimoji="1" lang="ja-JP" altLang="en-US" dirty="0"/>
          </a:p>
        </p:txBody>
      </p:sp>
      <p:sp>
        <p:nvSpPr>
          <p:cNvPr id="7" name="正方形/長方形 6"/>
          <p:cNvSpPr/>
          <p:nvPr/>
        </p:nvSpPr>
        <p:spPr>
          <a:xfrm rot="10800000">
            <a:off x="3144416" y="2018308"/>
            <a:ext cx="720080" cy="1008112"/>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正方形/長方形 9"/>
          <p:cNvSpPr/>
          <p:nvPr/>
        </p:nvSpPr>
        <p:spPr>
          <a:xfrm>
            <a:off x="5520308" y="2018308"/>
            <a:ext cx="720080" cy="1008112"/>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2700000" scaled="1"/>
            <a:tileRect/>
          </a:gra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 name="直線矢印コネクタ 11"/>
          <p:cNvCxnSpPr/>
          <p:nvPr/>
        </p:nvCxnSpPr>
        <p:spPr>
          <a:xfrm flipV="1">
            <a:off x="3877196" y="2511760"/>
            <a:ext cx="406400" cy="1060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直線矢印コネクタ 13"/>
          <p:cNvCxnSpPr/>
          <p:nvPr/>
        </p:nvCxnSpPr>
        <p:spPr>
          <a:xfrm>
            <a:off x="6240388" y="2522364"/>
            <a:ext cx="72008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テキスト ボックス 14"/>
          <p:cNvSpPr txBox="1"/>
          <p:nvPr/>
        </p:nvSpPr>
        <p:spPr>
          <a:xfrm>
            <a:off x="6998692" y="2331740"/>
            <a:ext cx="1080120" cy="369332"/>
          </a:xfrm>
          <a:prstGeom prst="rect">
            <a:avLst/>
          </a:prstGeom>
          <a:noFill/>
        </p:spPr>
        <p:txBody>
          <a:bodyPr wrap="square" rtlCol="0">
            <a:spAutoFit/>
          </a:bodyPr>
          <a:lstStyle/>
          <a:p>
            <a:r>
              <a:rPr lang="en-US" altLang="ja-JP" dirty="0" smtClean="0"/>
              <a:t>Output</a:t>
            </a:r>
            <a:endParaRPr kumimoji="1" lang="ja-JP" altLang="en-US" dirty="0"/>
          </a:p>
        </p:txBody>
      </p:sp>
      <p:sp>
        <p:nvSpPr>
          <p:cNvPr id="16" name="正方形/長方形 15"/>
          <p:cNvSpPr/>
          <p:nvPr/>
        </p:nvSpPr>
        <p:spPr>
          <a:xfrm>
            <a:off x="1390824" y="2187724"/>
            <a:ext cx="1296144" cy="64807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solidFill>
                  <a:schemeClr val="tx1"/>
                </a:solidFill>
              </a:rPr>
              <a:t>PIXOR</a:t>
            </a:r>
            <a:r>
              <a:rPr lang="ja-JP" altLang="en-US" dirty="0" smtClean="0">
                <a:solidFill>
                  <a:schemeClr val="tx1"/>
                </a:solidFill>
              </a:rPr>
              <a:t>構造</a:t>
            </a:r>
            <a:endParaRPr lang="en-US" altLang="ja-JP" dirty="0" smtClean="0">
              <a:solidFill>
                <a:schemeClr val="tx1"/>
              </a:solidFill>
            </a:endParaRPr>
          </a:p>
          <a:p>
            <a:pPr algn="ctr"/>
            <a:r>
              <a:rPr kumimoji="1" lang="ja-JP" altLang="en-US" dirty="0" smtClean="0">
                <a:solidFill>
                  <a:schemeClr val="tx1"/>
                </a:solidFill>
              </a:rPr>
              <a:t>（</a:t>
            </a:r>
            <a:r>
              <a:rPr kumimoji="1" lang="en-US" altLang="ja-JP" dirty="0" smtClean="0">
                <a:solidFill>
                  <a:schemeClr val="tx1"/>
                </a:solidFill>
              </a:rPr>
              <a:t>2-diode</a:t>
            </a:r>
            <a:r>
              <a:rPr kumimoji="1" lang="ja-JP" altLang="en-US" dirty="0" smtClean="0">
                <a:solidFill>
                  <a:schemeClr val="tx1"/>
                </a:solidFill>
              </a:rPr>
              <a:t>）</a:t>
            </a:r>
            <a:endParaRPr kumimoji="1" lang="ja-JP" altLang="en-US" dirty="0">
              <a:solidFill>
                <a:schemeClr val="tx1"/>
              </a:solidFill>
            </a:endParaRPr>
          </a:p>
        </p:txBody>
      </p:sp>
      <p:cxnSp>
        <p:nvCxnSpPr>
          <p:cNvPr id="18" name="直線矢印コネクタ 17"/>
          <p:cNvCxnSpPr/>
          <p:nvPr/>
        </p:nvCxnSpPr>
        <p:spPr>
          <a:xfrm>
            <a:off x="2686968" y="2516406"/>
            <a:ext cx="438460" cy="595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直線矢印コネクタ 23"/>
          <p:cNvCxnSpPr>
            <a:endCxn id="10" idx="1"/>
          </p:cNvCxnSpPr>
          <p:nvPr/>
        </p:nvCxnSpPr>
        <p:spPr>
          <a:xfrm>
            <a:off x="5143872" y="2516406"/>
            <a:ext cx="376436" cy="595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a:off x="5332090" y="1874292"/>
            <a:ext cx="0" cy="1512168"/>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a:off x="4080768" y="1874292"/>
            <a:ext cx="0" cy="1512168"/>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a:xfrm>
            <a:off x="2657376" y="3026421"/>
            <a:ext cx="1524620" cy="369332"/>
          </a:xfrm>
          <a:prstGeom prst="rect">
            <a:avLst/>
          </a:prstGeom>
          <a:noFill/>
        </p:spPr>
        <p:txBody>
          <a:bodyPr wrap="square" rtlCol="0">
            <a:spAutoFit/>
          </a:bodyPr>
          <a:lstStyle/>
          <a:p>
            <a:r>
              <a:rPr kumimoji="1" lang="ja-JP" altLang="en-US" b="1" dirty="0" smtClean="0"/>
              <a:t>アナログ回路</a:t>
            </a:r>
            <a:endParaRPr kumimoji="1" lang="ja-JP" altLang="en-US" b="1" dirty="0"/>
          </a:p>
        </p:txBody>
      </p:sp>
      <p:sp>
        <p:nvSpPr>
          <p:cNvPr id="4096" name="テキスト ボックス 4095"/>
          <p:cNvSpPr txBox="1"/>
          <p:nvPr/>
        </p:nvSpPr>
        <p:spPr>
          <a:xfrm>
            <a:off x="5332090" y="3026421"/>
            <a:ext cx="1628378" cy="369332"/>
          </a:xfrm>
          <a:prstGeom prst="rect">
            <a:avLst/>
          </a:prstGeom>
          <a:noFill/>
        </p:spPr>
        <p:txBody>
          <a:bodyPr wrap="square" rtlCol="0">
            <a:spAutoFit/>
          </a:bodyPr>
          <a:lstStyle/>
          <a:p>
            <a:r>
              <a:rPr lang="ja-JP" altLang="en-US" b="1" dirty="0" smtClean="0"/>
              <a:t>デジタル回路</a:t>
            </a:r>
            <a:endParaRPr kumimoji="1" lang="ja-JP" altLang="en-US" b="1" dirty="0"/>
          </a:p>
        </p:txBody>
      </p:sp>
      <p:sp>
        <p:nvSpPr>
          <p:cNvPr id="4097" name="右中かっこ 4096"/>
          <p:cNvSpPr/>
          <p:nvPr/>
        </p:nvSpPr>
        <p:spPr>
          <a:xfrm rot="5400000">
            <a:off x="6137926" y="2718538"/>
            <a:ext cx="360040" cy="173041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099" name="テキスト ボックス 4098"/>
          <p:cNvSpPr txBox="1"/>
          <p:nvPr/>
        </p:nvSpPr>
        <p:spPr>
          <a:xfrm>
            <a:off x="5347320" y="3763764"/>
            <a:ext cx="3024336" cy="369332"/>
          </a:xfrm>
          <a:prstGeom prst="rect">
            <a:avLst/>
          </a:prstGeom>
          <a:noFill/>
        </p:spPr>
        <p:txBody>
          <a:bodyPr wrap="square" rtlCol="0">
            <a:spAutoFit/>
          </a:bodyPr>
          <a:lstStyle/>
          <a:p>
            <a:r>
              <a:rPr kumimoji="1" lang="ja-JP" altLang="en-US" dirty="0" smtClean="0"/>
              <a:t>デジタル</a:t>
            </a:r>
            <a:r>
              <a:rPr kumimoji="1" lang="en-US" altLang="ja-JP" dirty="0" smtClean="0"/>
              <a:t>TEG</a:t>
            </a:r>
            <a:r>
              <a:rPr kumimoji="1" lang="ja-JP" altLang="en-US" dirty="0" smtClean="0"/>
              <a:t>で正常動作確認</a:t>
            </a:r>
            <a:endParaRPr kumimoji="1" lang="ja-JP" altLang="en-US" dirty="0"/>
          </a:p>
        </p:txBody>
      </p:sp>
      <p:sp>
        <p:nvSpPr>
          <p:cNvPr id="4100" name="右中かっこ 4099"/>
          <p:cNvSpPr/>
          <p:nvPr/>
        </p:nvSpPr>
        <p:spPr>
          <a:xfrm rot="5400000">
            <a:off x="2428773" y="2228295"/>
            <a:ext cx="370272" cy="275097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101" name="テキスト ボックス 4100"/>
          <p:cNvSpPr txBox="1"/>
          <p:nvPr/>
        </p:nvSpPr>
        <p:spPr>
          <a:xfrm>
            <a:off x="1149524" y="3763764"/>
            <a:ext cx="3060464" cy="369332"/>
          </a:xfrm>
          <a:prstGeom prst="rect">
            <a:avLst/>
          </a:prstGeom>
          <a:noFill/>
        </p:spPr>
        <p:txBody>
          <a:bodyPr wrap="square" rtlCol="0">
            <a:spAutoFit/>
          </a:bodyPr>
          <a:lstStyle/>
          <a:p>
            <a:r>
              <a:rPr kumimoji="1" lang="ja-JP" altLang="en-US" dirty="0" smtClean="0"/>
              <a:t>アナログ</a:t>
            </a:r>
            <a:r>
              <a:rPr kumimoji="1" lang="en-US" altLang="ja-JP" dirty="0" smtClean="0"/>
              <a:t>TEG</a:t>
            </a:r>
            <a:r>
              <a:rPr kumimoji="1" lang="ja-JP" altLang="en-US" dirty="0" smtClean="0"/>
              <a:t>で正常動作確認</a:t>
            </a:r>
            <a:endParaRPr kumimoji="1" lang="ja-JP" altLang="en-US" dirty="0"/>
          </a:p>
        </p:txBody>
      </p:sp>
      <p:sp>
        <p:nvSpPr>
          <p:cNvPr id="4102" name="テキスト ボックス 4101"/>
          <p:cNvSpPr txBox="1"/>
          <p:nvPr/>
        </p:nvSpPr>
        <p:spPr>
          <a:xfrm>
            <a:off x="539552" y="4470896"/>
            <a:ext cx="8064896" cy="1631216"/>
          </a:xfrm>
          <a:prstGeom prst="rect">
            <a:avLst/>
          </a:prstGeom>
          <a:noFill/>
        </p:spPr>
        <p:txBody>
          <a:bodyPr wrap="square" rtlCol="0">
            <a:spAutoFit/>
          </a:bodyPr>
          <a:lstStyle/>
          <a:p>
            <a:r>
              <a:rPr kumimoji="1" lang="ja-JP" altLang="en-US" sz="2200" dirty="0" smtClean="0"/>
              <a:t>大面積</a:t>
            </a:r>
            <a:r>
              <a:rPr kumimoji="1" lang="en-US" altLang="ja-JP" sz="2200" dirty="0" smtClean="0"/>
              <a:t>TEG</a:t>
            </a:r>
            <a:r>
              <a:rPr kumimoji="1" lang="ja-JP" altLang="en-US" sz="2200" dirty="0" smtClean="0"/>
              <a:t>ではアナログ回路の出力に新たに</a:t>
            </a:r>
            <a:r>
              <a:rPr kumimoji="1" lang="en-US" altLang="ja-JP" sz="2200" dirty="0" smtClean="0"/>
              <a:t>Discriminator</a:t>
            </a:r>
            <a:r>
              <a:rPr kumimoji="1" lang="ja-JP" altLang="en-US" sz="2200" dirty="0" smtClean="0"/>
              <a:t>が</a:t>
            </a:r>
            <a:endParaRPr kumimoji="1" lang="en-US" altLang="ja-JP" sz="2200" dirty="0" smtClean="0"/>
          </a:p>
          <a:p>
            <a:r>
              <a:rPr kumimoji="1" lang="ja-JP" altLang="en-US" sz="2200" dirty="0" smtClean="0"/>
              <a:t>加わる</a:t>
            </a:r>
            <a:endParaRPr kumimoji="1" lang="en-US" altLang="ja-JP" sz="2200" dirty="0" smtClean="0"/>
          </a:p>
          <a:p>
            <a:pPr lvl="1"/>
            <a:endParaRPr lang="en-US" altLang="ja-JP" dirty="0" smtClean="0"/>
          </a:p>
          <a:p>
            <a:pPr marL="742950" lvl="1" indent="-285750">
              <a:buFont typeface="Wingdings" pitchFamily="2" charset="2"/>
              <a:buChar char="Ø"/>
            </a:pPr>
            <a:r>
              <a:rPr lang="ja-JP" altLang="en-US" sz="2000" b="1" dirty="0" smtClean="0">
                <a:solidFill>
                  <a:srgbClr val="FF0000"/>
                </a:solidFill>
              </a:rPr>
              <a:t>一定の信号電荷に対して各チャネルが同じ応答をするように設定</a:t>
            </a:r>
            <a:r>
              <a:rPr kumimoji="1" lang="en-US" altLang="ja-JP" b="1" dirty="0" smtClean="0">
                <a:solidFill>
                  <a:srgbClr val="FF0000"/>
                </a:solidFill>
              </a:rPr>
              <a:t/>
            </a:r>
            <a:br>
              <a:rPr kumimoji="1" lang="en-US" altLang="ja-JP" b="1" dirty="0" smtClean="0">
                <a:solidFill>
                  <a:srgbClr val="FF0000"/>
                </a:solidFill>
              </a:rPr>
            </a:br>
            <a:endParaRPr kumimoji="1" lang="ja-JP" altLang="en-US" b="1" dirty="0">
              <a:solidFill>
                <a:srgbClr val="FF0000"/>
              </a:solidFill>
            </a:endParaRPr>
          </a:p>
        </p:txBody>
      </p:sp>
      <p:sp>
        <p:nvSpPr>
          <p:cNvPr id="4103" name="正方形/長方形 4102"/>
          <p:cNvSpPr/>
          <p:nvPr/>
        </p:nvSpPr>
        <p:spPr>
          <a:xfrm>
            <a:off x="4283596" y="2251224"/>
            <a:ext cx="860276" cy="513348"/>
          </a:xfrm>
          <a:prstGeom prst="rect">
            <a:avLst/>
          </a:prstGeom>
          <a:no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err="1" smtClean="0">
                <a:solidFill>
                  <a:schemeClr val="tx1"/>
                </a:solidFill>
              </a:rPr>
              <a:t>Discri</a:t>
            </a:r>
            <a:endParaRPr kumimoji="1" lang="ja-JP" altLang="en-US" dirty="0">
              <a:solidFill>
                <a:schemeClr val="tx1"/>
              </a:solidFill>
            </a:endParaRPr>
          </a:p>
        </p:txBody>
      </p:sp>
    </p:spTree>
    <p:extLst>
      <p:ext uri="{BB962C8B-B14F-4D97-AF65-F5344CB8AC3E}">
        <p14:creationId xmlns:p14="http://schemas.microsoft.com/office/powerpoint/2010/main" xmlns="" val="38015901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91436" y="2357920"/>
            <a:ext cx="8416995" cy="300788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タイトル 1"/>
          <p:cNvSpPr>
            <a:spLocks noGrp="1"/>
          </p:cNvSpPr>
          <p:nvPr>
            <p:ph type="title"/>
          </p:nvPr>
        </p:nvSpPr>
        <p:spPr/>
        <p:txBody>
          <a:bodyPr/>
          <a:lstStyle/>
          <a:p>
            <a:r>
              <a:rPr lang="en-US" altLang="ja-JP" dirty="0" smtClean="0"/>
              <a:t>Threshold </a:t>
            </a:r>
            <a:r>
              <a:rPr lang="ja-JP" altLang="en-US" dirty="0" smtClean="0"/>
              <a:t>電圧の均一化</a:t>
            </a:r>
            <a:endParaRPr kumimoji="1" lang="ja-JP" altLang="en-US" dirty="0"/>
          </a:p>
        </p:txBody>
      </p:sp>
      <p:sp>
        <p:nvSpPr>
          <p:cNvPr id="4" name="日付プレースホルダー 3"/>
          <p:cNvSpPr>
            <a:spLocks noGrp="1"/>
          </p:cNvSpPr>
          <p:nvPr>
            <p:ph type="dt" sz="half" idx="10"/>
          </p:nvPr>
        </p:nvSpPr>
        <p:spPr/>
        <p:txBody>
          <a:bodyPr/>
          <a:lstStyle/>
          <a:p>
            <a:fld id="{7C988BC7-30C3-4083-92D6-74E9B5AD734A}" type="datetime1">
              <a:rPr kumimoji="1" lang="ja-JP" altLang="en-US" smtClean="0"/>
              <a:pPr/>
              <a:t>2012/9/18</a:t>
            </a:fld>
            <a:endParaRPr kumimoji="1" lang="ja-JP" altLang="en-US"/>
          </a:p>
        </p:txBody>
      </p:sp>
      <p:sp>
        <p:nvSpPr>
          <p:cNvPr id="5" name="フッター プレースホルダー 4"/>
          <p:cNvSpPr>
            <a:spLocks noGrp="1"/>
          </p:cNvSpPr>
          <p:nvPr>
            <p:ph type="ftr" sz="quarter" idx="11"/>
          </p:nvPr>
        </p:nvSpPr>
        <p:spPr/>
        <p:txBody>
          <a:bodyPr/>
          <a:lstStyle/>
          <a:p>
            <a:r>
              <a:rPr lang="ja-JP" altLang="en-US" smtClean="0"/>
              <a:t>夏の学校　</a:t>
            </a:r>
            <a:r>
              <a:rPr lang="en-US" altLang="ja-JP" smtClean="0"/>
              <a:t>2012 @</a:t>
            </a:r>
            <a:r>
              <a:rPr lang="ja-JP" altLang="en-US" smtClean="0"/>
              <a:t>富士吉田</a:t>
            </a:r>
            <a:endParaRPr lang="ja-JP" altLang="en-US" dirty="0"/>
          </a:p>
        </p:txBody>
      </p:sp>
      <p:sp>
        <p:nvSpPr>
          <p:cNvPr id="6" name="スライド番号プレースホルダー 5"/>
          <p:cNvSpPr>
            <a:spLocks noGrp="1"/>
          </p:cNvSpPr>
          <p:nvPr>
            <p:ph type="sldNum" sz="quarter" idx="12"/>
          </p:nvPr>
        </p:nvSpPr>
        <p:spPr/>
        <p:txBody>
          <a:bodyPr/>
          <a:lstStyle/>
          <a:p>
            <a:fld id="{4A3C642A-29D3-475F-9FAB-1EA74B345281}" type="slidenum">
              <a:rPr kumimoji="1" lang="ja-JP" altLang="en-US" smtClean="0"/>
              <a:pPr/>
              <a:t>22</a:t>
            </a:fld>
            <a:endParaRPr kumimoji="1" lang="ja-JP" altLang="en-US" dirty="0"/>
          </a:p>
        </p:txBody>
      </p:sp>
      <p:sp>
        <p:nvSpPr>
          <p:cNvPr id="8" name="テキスト ボックス 7"/>
          <p:cNvSpPr txBox="1"/>
          <p:nvPr/>
        </p:nvSpPr>
        <p:spPr>
          <a:xfrm>
            <a:off x="526336" y="1268760"/>
            <a:ext cx="7790080" cy="1015663"/>
          </a:xfrm>
          <a:prstGeom prst="rect">
            <a:avLst/>
          </a:prstGeom>
          <a:noFill/>
        </p:spPr>
        <p:txBody>
          <a:bodyPr wrap="square" rtlCol="0">
            <a:spAutoFit/>
          </a:bodyPr>
          <a:lstStyle/>
          <a:p>
            <a:r>
              <a:rPr kumimoji="1" lang="ja-JP" altLang="en-US" sz="2000" dirty="0" smtClean="0"/>
              <a:t>各ピクセルの閾値電圧には個性がある</a:t>
            </a:r>
            <a:r>
              <a:rPr lang="ja-JP" altLang="en-US" sz="2000" dirty="0"/>
              <a:t>ので</a:t>
            </a:r>
            <a:r>
              <a:rPr kumimoji="1" lang="ja-JP" altLang="en-US" sz="2000" dirty="0" smtClean="0"/>
              <a:t>正確な</a:t>
            </a:r>
            <a:r>
              <a:rPr kumimoji="1" lang="en-US" altLang="ja-JP" sz="2000" dirty="0" smtClean="0"/>
              <a:t>Hit</a:t>
            </a:r>
            <a:r>
              <a:rPr kumimoji="1" lang="ja-JP" altLang="en-US" sz="2000" dirty="0" smtClean="0"/>
              <a:t>判定が出来ない</a:t>
            </a:r>
            <a:endParaRPr kumimoji="1" lang="en-US" altLang="ja-JP" sz="2000" dirty="0" smtClean="0"/>
          </a:p>
          <a:p>
            <a:pPr lvl="1"/>
            <a:endParaRPr lang="en-US" altLang="ja-JP" sz="2000" dirty="0"/>
          </a:p>
          <a:p>
            <a:pPr marL="742950" lvl="1" indent="-285750">
              <a:buFont typeface="Wingdings" pitchFamily="2" charset="2"/>
              <a:buChar char="Ø"/>
            </a:pPr>
            <a:r>
              <a:rPr kumimoji="1" lang="ja-JP" altLang="en-US" sz="2000" dirty="0" smtClean="0"/>
              <a:t>閾値電圧を均一化し、正確な</a:t>
            </a:r>
            <a:r>
              <a:rPr kumimoji="1" lang="en-US" altLang="ja-JP" sz="2000" dirty="0" smtClean="0"/>
              <a:t>Hit</a:t>
            </a:r>
            <a:r>
              <a:rPr kumimoji="1" lang="ja-JP" altLang="en-US" sz="2000" dirty="0" smtClean="0"/>
              <a:t>マップを得る！</a:t>
            </a:r>
            <a:endParaRPr kumimoji="1" lang="ja-JP" altLang="en-US" sz="2000" dirty="0"/>
          </a:p>
        </p:txBody>
      </p:sp>
      <p:sp>
        <p:nvSpPr>
          <p:cNvPr id="10" name="テキスト ボックス 9"/>
          <p:cNvSpPr txBox="1"/>
          <p:nvPr/>
        </p:nvSpPr>
        <p:spPr>
          <a:xfrm>
            <a:off x="5940152" y="5453769"/>
            <a:ext cx="3672408" cy="584775"/>
          </a:xfrm>
          <a:prstGeom prst="rect">
            <a:avLst/>
          </a:prstGeom>
          <a:noFill/>
        </p:spPr>
        <p:txBody>
          <a:bodyPr wrap="square" rtlCol="0">
            <a:spAutoFit/>
          </a:bodyPr>
          <a:lstStyle/>
          <a:p>
            <a:r>
              <a:rPr kumimoji="1" lang="en-US" altLang="ja-JP" sz="1600" b="1" dirty="0" smtClean="0"/>
              <a:t>PIXOR1</a:t>
            </a:r>
            <a:r>
              <a:rPr lang="ja-JP" altLang="en-US" sz="1600" b="1" dirty="0"/>
              <a:t> </a:t>
            </a:r>
            <a:r>
              <a:rPr kumimoji="1" lang="en-US" altLang="ja-JP" sz="1600" b="1" dirty="0" smtClean="0"/>
              <a:t>: 1channel </a:t>
            </a:r>
            <a:r>
              <a:rPr kumimoji="1" lang="ja-JP" altLang="en-US" sz="1600" b="1" dirty="0" smtClean="0"/>
              <a:t>構造</a:t>
            </a:r>
            <a:r>
              <a:rPr kumimoji="1" lang="en-US" altLang="ja-JP" sz="1600" b="1" dirty="0" smtClean="0"/>
              <a:t/>
            </a:r>
            <a:br>
              <a:rPr kumimoji="1" lang="en-US" altLang="ja-JP" sz="1600" b="1" dirty="0" smtClean="0"/>
            </a:br>
            <a:r>
              <a:rPr kumimoji="1" lang="ja-JP" altLang="en-US" sz="1600" b="1" dirty="0" smtClean="0"/>
              <a:t>（</a:t>
            </a:r>
            <a:r>
              <a:rPr kumimoji="1" lang="en-US" altLang="ja-JP" sz="1600" b="1" dirty="0" smtClean="0"/>
              <a:t>OR</a:t>
            </a:r>
            <a:r>
              <a:rPr kumimoji="1" lang="ja-JP" altLang="en-US" sz="1600" b="1" dirty="0" smtClean="0"/>
              <a:t>を取った後に送る処理回路）</a:t>
            </a:r>
            <a:endParaRPr kumimoji="1" lang="ja-JP" altLang="en-US" sz="1600" b="1" dirty="0"/>
          </a:p>
        </p:txBody>
      </p:sp>
      <p:sp>
        <p:nvSpPr>
          <p:cNvPr id="11" name="正方形/長方形 10"/>
          <p:cNvSpPr/>
          <p:nvPr/>
        </p:nvSpPr>
        <p:spPr>
          <a:xfrm>
            <a:off x="3131840" y="3429814"/>
            <a:ext cx="648072" cy="864096"/>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3" name="直線矢印コネクタ 12"/>
          <p:cNvCxnSpPr/>
          <p:nvPr/>
        </p:nvCxnSpPr>
        <p:spPr>
          <a:xfrm flipV="1">
            <a:off x="1238300" y="4321689"/>
            <a:ext cx="1800200" cy="151216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p:nvPr/>
        </p:nvSpPr>
        <p:spPr>
          <a:xfrm>
            <a:off x="694408" y="5833858"/>
            <a:ext cx="1664568" cy="646331"/>
          </a:xfrm>
          <a:prstGeom prst="rect">
            <a:avLst/>
          </a:prstGeom>
          <a:noFill/>
        </p:spPr>
        <p:txBody>
          <a:bodyPr wrap="square" rtlCol="0">
            <a:spAutoFit/>
          </a:bodyPr>
          <a:lstStyle/>
          <a:p>
            <a:r>
              <a:rPr kumimoji="1" lang="ja-JP" altLang="en-US" dirty="0" smtClean="0"/>
              <a:t>閾値電圧の</a:t>
            </a:r>
            <a:endParaRPr kumimoji="1" lang="en-US" altLang="ja-JP" dirty="0" smtClean="0"/>
          </a:p>
          <a:p>
            <a:r>
              <a:rPr kumimoji="1" lang="ja-JP" altLang="en-US" dirty="0" smtClean="0"/>
              <a:t>調節</a:t>
            </a:r>
            <a:endParaRPr kumimoji="1" lang="ja-JP" altLang="en-US" dirty="0"/>
          </a:p>
        </p:txBody>
      </p:sp>
    </p:spTree>
    <p:extLst>
      <p:ext uri="{BB962C8B-B14F-4D97-AF65-F5344CB8AC3E}">
        <p14:creationId xmlns:p14="http://schemas.microsoft.com/office/powerpoint/2010/main" xmlns="" val="3688461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w="28575">
            <a:noFill/>
          </a:ln>
        </p:spPr>
        <p:txBody>
          <a:bodyPr/>
          <a:lstStyle/>
          <a:p>
            <a:r>
              <a:rPr kumimoji="1" lang="ja-JP" altLang="en-US" dirty="0" smtClean="0"/>
              <a:t>閾値電圧均一化の方法</a:t>
            </a:r>
            <a:endParaRPr kumimoji="1" lang="ja-JP" altLang="en-US" dirty="0"/>
          </a:p>
        </p:txBody>
      </p:sp>
      <p:sp>
        <p:nvSpPr>
          <p:cNvPr id="3" name="コンテンツ プレースホルダー 2"/>
          <p:cNvSpPr>
            <a:spLocks noGrp="1"/>
          </p:cNvSpPr>
          <p:nvPr>
            <p:ph idx="1"/>
          </p:nvPr>
        </p:nvSpPr>
        <p:spPr>
          <a:xfrm>
            <a:off x="518864" y="1386527"/>
            <a:ext cx="8229600" cy="4713387"/>
          </a:xfrm>
        </p:spPr>
        <p:txBody>
          <a:bodyPr>
            <a:normAutofit/>
          </a:bodyPr>
          <a:lstStyle/>
          <a:p>
            <a:pPr>
              <a:buFont typeface="Wingdings" pitchFamily="2" charset="2"/>
              <a:buChar char="Ø"/>
            </a:pPr>
            <a:r>
              <a:rPr lang="ja-JP" altLang="en-US" sz="2400" dirty="0" smtClean="0"/>
              <a:t>方法</a:t>
            </a:r>
            <a:endParaRPr lang="en-US" altLang="ja-JP" sz="2400" dirty="0" smtClean="0"/>
          </a:p>
          <a:p>
            <a:pPr lvl="1">
              <a:buFont typeface="Wingdings" pitchFamily="2" charset="2"/>
              <a:buChar char="ü"/>
            </a:pPr>
            <a:r>
              <a:rPr lang="ja-JP" altLang="en-US" sz="2000" dirty="0" smtClean="0"/>
              <a:t>全チャンネル共通の</a:t>
            </a:r>
            <a:r>
              <a:rPr lang="en-US" altLang="ja-JP" sz="2000" dirty="0" err="1" smtClean="0"/>
              <a:t>Vth</a:t>
            </a:r>
            <a:r>
              <a:rPr lang="ja-JP" altLang="en-US" sz="2000" dirty="0" smtClean="0"/>
              <a:t>調節</a:t>
            </a:r>
            <a:endParaRPr lang="en-US" altLang="ja-JP" sz="2000" dirty="0"/>
          </a:p>
          <a:p>
            <a:pPr lvl="1">
              <a:buFont typeface="Wingdings" pitchFamily="2" charset="2"/>
              <a:buChar char="ü"/>
            </a:pPr>
            <a:r>
              <a:rPr lang="ja-JP" altLang="en-US" sz="2000" dirty="0" smtClean="0"/>
              <a:t>各チャンネル</a:t>
            </a:r>
            <a:r>
              <a:rPr lang="ja-JP" altLang="en-US" sz="2000" dirty="0"/>
              <a:t>毎</a:t>
            </a:r>
            <a:r>
              <a:rPr lang="ja-JP" altLang="en-US" sz="2000" dirty="0" smtClean="0"/>
              <a:t>の</a:t>
            </a:r>
            <a:r>
              <a:rPr lang="en-US" altLang="ja-JP" sz="2000" dirty="0" smtClean="0"/>
              <a:t>CSR</a:t>
            </a:r>
            <a:r>
              <a:rPr lang="ja-JP" altLang="en-US" sz="2000" dirty="0" smtClean="0"/>
              <a:t>ビットを用いた</a:t>
            </a:r>
            <a:r>
              <a:rPr lang="en-US" altLang="ja-JP" sz="2000" dirty="0" err="1" smtClean="0"/>
              <a:t>Vth</a:t>
            </a:r>
            <a:r>
              <a:rPr lang="ja-JP" altLang="en-US" sz="2000" dirty="0" smtClean="0"/>
              <a:t>微調整</a:t>
            </a:r>
            <a:r>
              <a:rPr lang="en-US" altLang="ja-JP" sz="2000" dirty="0"/>
              <a:t/>
            </a:r>
            <a:br>
              <a:rPr lang="en-US" altLang="ja-JP" sz="2000" dirty="0"/>
            </a:br>
            <a:r>
              <a:rPr lang="ja-JP" altLang="en-US" sz="2000" dirty="0" smtClean="0"/>
              <a:t>を行うことで、全チャンネルの</a:t>
            </a:r>
            <a:r>
              <a:rPr lang="en-US" altLang="ja-JP" sz="2000" dirty="0" err="1" smtClean="0"/>
              <a:t>Discri</a:t>
            </a:r>
            <a:r>
              <a:rPr lang="ja-JP" altLang="en-US" sz="2000" dirty="0" smtClean="0"/>
              <a:t>設定を均一化する</a:t>
            </a:r>
            <a:endParaRPr lang="en-US" altLang="ja-JP" sz="2000" dirty="0" smtClean="0"/>
          </a:p>
          <a:p>
            <a:pPr marL="0" indent="0">
              <a:buNone/>
            </a:pPr>
            <a:endParaRPr kumimoji="1" lang="en-US" altLang="ja-JP" sz="2200" dirty="0"/>
          </a:p>
          <a:p>
            <a:pPr marL="0" indent="0">
              <a:buNone/>
            </a:pPr>
            <a:endParaRPr kumimoji="1" lang="ja-JP" altLang="en-US" sz="2200" dirty="0"/>
          </a:p>
        </p:txBody>
      </p:sp>
      <p:sp>
        <p:nvSpPr>
          <p:cNvPr id="4" name="日付プレースホルダー 3"/>
          <p:cNvSpPr>
            <a:spLocks noGrp="1"/>
          </p:cNvSpPr>
          <p:nvPr>
            <p:ph type="dt" sz="half" idx="10"/>
          </p:nvPr>
        </p:nvSpPr>
        <p:spPr/>
        <p:txBody>
          <a:bodyPr/>
          <a:lstStyle/>
          <a:p>
            <a:fld id="{7C988BC7-30C3-4083-92D6-74E9B5AD734A}" type="datetime1">
              <a:rPr kumimoji="1" lang="ja-JP" altLang="en-US" smtClean="0"/>
              <a:pPr/>
              <a:t>2012/9/18</a:t>
            </a:fld>
            <a:endParaRPr kumimoji="1" lang="ja-JP" altLang="en-US"/>
          </a:p>
        </p:txBody>
      </p:sp>
      <p:sp>
        <p:nvSpPr>
          <p:cNvPr id="5" name="フッター プレースホルダー 4"/>
          <p:cNvSpPr>
            <a:spLocks noGrp="1"/>
          </p:cNvSpPr>
          <p:nvPr>
            <p:ph type="ftr" sz="quarter" idx="11"/>
          </p:nvPr>
        </p:nvSpPr>
        <p:spPr/>
        <p:txBody>
          <a:bodyPr/>
          <a:lstStyle/>
          <a:p>
            <a:r>
              <a:rPr lang="ja-JP" altLang="en-US" smtClean="0"/>
              <a:t>夏の学校　</a:t>
            </a:r>
            <a:r>
              <a:rPr lang="en-US" altLang="ja-JP" smtClean="0"/>
              <a:t>2012 @</a:t>
            </a:r>
            <a:r>
              <a:rPr lang="ja-JP" altLang="en-US" smtClean="0"/>
              <a:t>富士吉田</a:t>
            </a:r>
            <a:endParaRPr lang="ja-JP" altLang="en-US" dirty="0"/>
          </a:p>
        </p:txBody>
      </p:sp>
      <p:sp>
        <p:nvSpPr>
          <p:cNvPr id="6" name="スライド番号プレースホルダー 5"/>
          <p:cNvSpPr>
            <a:spLocks noGrp="1"/>
          </p:cNvSpPr>
          <p:nvPr>
            <p:ph type="sldNum" sz="quarter" idx="12"/>
          </p:nvPr>
        </p:nvSpPr>
        <p:spPr/>
        <p:txBody>
          <a:bodyPr/>
          <a:lstStyle/>
          <a:p>
            <a:fld id="{4A3C642A-29D3-475F-9FAB-1EA74B345281}" type="slidenum">
              <a:rPr kumimoji="1" lang="ja-JP" altLang="en-US" smtClean="0"/>
              <a:pPr/>
              <a:t>23</a:t>
            </a:fld>
            <a:endParaRPr kumimoji="1" lang="ja-JP" altLang="en-US" dirty="0"/>
          </a:p>
        </p:txBody>
      </p:sp>
      <p:sp>
        <p:nvSpPr>
          <p:cNvPr id="7" name="下矢印 6"/>
          <p:cNvSpPr/>
          <p:nvPr/>
        </p:nvSpPr>
        <p:spPr>
          <a:xfrm>
            <a:off x="5996012" y="4987280"/>
            <a:ext cx="504056" cy="576064"/>
          </a:xfrm>
          <a:prstGeom prst="down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4254624" y="5732760"/>
            <a:ext cx="5112568" cy="369332"/>
          </a:xfrm>
          <a:prstGeom prst="rect">
            <a:avLst/>
          </a:prstGeom>
          <a:noFill/>
        </p:spPr>
        <p:txBody>
          <a:bodyPr wrap="square" rtlCol="0">
            <a:spAutoFit/>
          </a:bodyPr>
          <a:lstStyle/>
          <a:p>
            <a:r>
              <a:rPr lang="ja-JP" altLang="en-US" b="1" dirty="0" smtClean="0">
                <a:solidFill>
                  <a:srgbClr val="FF0000"/>
                </a:solidFill>
              </a:rPr>
              <a:t>線源、ビームテストへ向けた試験準備が整う</a:t>
            </a:r>
            <a:endParaRPr kumimoji="1" lang="ja-JP" altLang="en-US" b="1" dirty="0">
              <a:solidFill>
                <a:srgbClr val="FF0000"/>
              </a:solidFill>
            </a:endParaRPr>
          </a:p>
        </p:txBody>
      </p:sp>
      <p:pic>
        <p:nvPicPr>
          <p:cNvPr id="5122" name="Picture 2" descr="http://upload.wikimedia.org/wikipedia/commons/1/15/FD_e_mu.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13532" y="2802384"/>
            <a:ext cx="3458840" cy="3458840"/>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正方形/長方形 9"/>
          <p:cNvSpPr/>
          <p:nvPr/>
        </p:nvSpPr>
        <p:spPr>
          <a:xfrm>
            <a:off x="1295760" y="4173612"/>
            <a:ext cx="2088232" cy="14401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745096" y="3246016"/>
            <a:ext cx="487164" cy="11182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3" name="直線コネクタ 12"/>
          <p:cNvCxnSpPr/>
          <p:nvPr/>
        </p:nvCxnSpPr>
        <p:spPr>
          <a:xfrm>
            <a:off x="706996" y="3220616"/>
            <a:ext cx="55066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a:off x="1257660" y="3220616"/>
            <a:ext cx="0" cy="239315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1232260" y="5639172"/>
            <a:ext cx="229574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正方形/長方形 17"/>
          <p:cNvSpPr/>
          <p:nvPr/>
        </p:nvSpPr>
        <p:spPr>
          <a:xfrm>
            <a:off x="1295760" y="3220616"/>
            <a:ext cx="529456" cy="2795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a:off x="1560488" y="5952542"/>
            <a:ext cx="2064928" cy="2920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1" name="直線コネクタ 20"/>
          <p:cNvCxnSpPr/>
          <p:nvPr/>
        </p:nvCxnSpPr>
        <p:spPr>
          <a:xfrm>
            <a:off x="1257660" y="5613772"/>
            <a:ext cx="0" cy="32607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2" name="テキスト ボックス 21"/>
          <p:cNvSpPr txBox="1"/>
          <p:nvPr/>
        </p:nvSpPr>
        <p:spPr>
          <a:xfrm>
            <a:off x="1016112" y="5825542"/>
            <a:ext cx="671376" cy="369332"/>
          </a:xfrm>
          <a:prstGeom prst="rect">
            <a:avLst/>
          </a:prstGeom>
          <a:noFill/>
        </p:spPr>
        <p:txBody>
          <a:bodyPr wrap="square" rtlCol="0">
            <a:spAutoFit/>
          </a:bodyPr>
          <a:lstStyle/>
          <a:p>
            <a:r>
              <a:rPr kumimoji="1" lang="en-US" altLang="ja-JP" dirty="0" err="1" smtClean="0"/>
              <a:t>Vth</a:t>
            </a:r>
            <a:endParaRPr kumimoji="1" lang="ja-JP" altLang="en-US" dirty="0"/>
          </a:p>
        </p:txBody>
      </p:sp>
      <p:sp>
        <p:nvSpPr>
          <p:cNvPr id="23" name="右矢印 22"/>
          <p:cNvSpPr/>
          <p:nvPr/>
        </p:nvSpPr>
        <p:spPr>
          <a:xfrm>
            <a:off x="3772372" y="4119364"/>
            <a:ext cx="583604" cy="412130"/>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p:cNvSpPr txBox="1"/>
          <p:nvPr/>
        </p:nvSpPr>
        <p:spPr>
          <a:xfrm>
            <a:off x="4572000" y="3886324"/>
            <a:ext cx="3528392" cy="923330"/>
          </a:xfrm>
          <a:prstGeom prst="rect">
            <a:avLst/>
          </a:prstGeom>
          <a:noFill/>
        </p:spPr>
        <p:txBody>
          <a:bodyPr wrap="square" rtlCol="0">
            <a:spAutoFit/>
          </a:bodyPr>
          <a:lstStyle/>
          <a:p>
            <a:r>
              <a:rPr lang="ja-JP" altLang="en-US" dirty="0" smtClean="0"/>
              <a:t>得られた</a:t>
            </a:r>
            <a:r>
              <a:rPr lang="en-US" altLang="ja-JP" dirty="0" err="1" smtClean="0"/>
              <a:t>Vth</a:t>
            </a:r>
            <a:r>
              <a:rPr lang="ja-JP" altLang="en-US" dirty="0" smtClean="0"/>
              <a:t>に対し、各チャンネルの閾値を共通な</a:t>
            </a:r>
            <a:r>
              <a:rPr lang="en-US" altLang="ja-JP" dirty="0" smtClean="0"/>
              <a:t>VTH</a:t>
            </a:r>
            <a:r>
              <a:rPr lang="ja-JP" altLang="en-US" dirty="0" smtClean="0"/>
              <a:t>にそろえ、各チャンネルの</a:t>
            </a:r>
            <a:r>
              <a:rPr lang="en-US" altLang="ja-JP" dirty="0" err="1" smtClean="0"/>
              <a:t>Discri</a:t>
            </a:r>
            <a:r>
              <a:rPr lang="ja-JP" altLang="en-US" dirty="0" smtClean="0"/>
              <a:t>にセット。</a:t>
            </a:r>
            <a:endParaRPr kumimoji="1" lang="ja-JP" altLang="en-US" dirty="0"/>
          </a:p>
        </p:txBody>
      </p:sp>
      <p:sp>
        <p:nvSpPr>
          <p:cNvPr id="26" name="テキスト ボックス 25"/>
          <p:cNvSpPr txBox="1"/>
          <p:nvPr/>
        </p:nvSpPr>
        <p:spPr>
          <a:xfrm>
            <a:off x="2803544" y="5889658"/>
            <a:ext cx="1160896" cy="307777"/>
          </a:xfrm>
          <a:prstGeom prst="rect">
            <a:avLst/>
          </a:prstGeom>
          <a:noFill/>
        </p:spPr>
        <p:txBody>
          <a:bodyPr wrap="square" rtlCol="0">
            <a:spAutoFit/>
          </a:bodyPr>
          <a:lstStyle/>
          <a:p>
            <a:r>
              <a:rPr kumimoji="1" lang="en-US" altLang="ja-JP" sz="1400" b="1" dirty="0" err="1" smtClean="0"/>
              <a:t>Vth</a:t>
            </a:r>
            <a:r>
              <a:rPr kumimoji="1" lang="en-US" altLang="ja-JP" sz="1400" b="1" dirty="0" smtClean="0"/>
              <a:t>(mV)</a:t>
            </a:r>
            <a:endParaRPr kumimoji="1" lang="ja-JP" altLang="en-US" sz="1400" b="1" dirty="0"/>
          </a:p>
        </p:txBody>
      </p:sp>
      <p:sp>
        <p:nvSpPr>
          <p:cNvPr id="27" name="テキスト ボックス 26"/>
          <p:cNvSpPr txBox="1"/>
          <p:nvPr/>
        </p:nvSpPr>
        <p:spPr>
          <a:xfrm>
            <a:off x="93072" y="4192600"/>
            <a:ext cx="400110" cy="648072"/>
          </a:xfrm>
          <a:prstGeom prst="rect">
            <a:avLst/>
          </a:prstGeom>
          <a:noFill/>
        </p:spPr>
        <p:txBody>
          <a:bodyPr vert="eaVert" wrap="square" rtlCol="0">
            <a:spAutoFit/>
          </a:bodyPr>
          <a:lstStyle/>
          <a:p>
            <a:r>
              <a:rPr kumimoji="1" lang="ja-JP" altLang="en-US" sz="1400" b="1" dirty="0" smtClean="0"/>
              <a:t>確率</a:t>
            </a:r>
            <a:endParaRPr kumimoji="1" lang="ja-JP" altLang="en-US" sz="1400" b="1" dirty="0"/>
          </a:p>
        </p:txBody>
      </p:sp>
    </p:spTree>
    <p:extLst>
      <p:ext uri="{BB962C8B-B14F-4D97-AF65-F5344CB8AC3E}">
        <p14:creationId xmlns:p14="http://schemas.microsoft.com/office/powerpoint/2010/main" xmlns="" val="68814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閾値電圧均一化の方法</a:t>
            </a:r>
            <a:endParaRPr kumimoji="1" lang="ja-JP" altLang="en-US" dirty="0"/>
          </a:p>
        </p:txBody>
      </p:sp>
      <p:sp>
        <p:nvSpPr>
          <p:cNvPr id="4" name="日付プレースホルダー 3"/>
          <p:cNvSpPr>
            <a:spLocks noGrp="1"/>
          </p:cNvSpPr>
          <p:nvPr>
            <p:ph type="dt" sz="half" idx="10"/>
          </p:nvPr>
        </p:nvSpPr>
        <p:spPr/>
        <p:txBody>
          <a:bodyPr/>
          <a:lstStyle/>
          <a:p>
            <a:fld id="{7C988BC7-30C3-4083-92D6-74E9B5AD734A}" type="datetime1">
              <a:rPr kumimoji="1" lang="ja-JP" altLang="en-US" smtClean="0"/>
              <a:pPr/>
              <a:t>2012/9/18</a:t>
            </a:fld>
            <a:endParaRPr kumimoji="1" lang="ja-JP" altLang="en-US"/>
          </a:p>
        </p:txBody>
      </p:sp>
      <p:sp>
        <p:nvSpPr>
          <p:cNvPr id="5" name="フッター プレースホルダー 4"/>
          <p:cNvSpPr>
            <a:spLocks noGrp="1"/>
          </p:cNvSpPr>
          <p:nvPr>
            <p:ph type="ftr" sz="quarter" idx="11"/>
          </p:nvPr>
        </p:nvSpPr>
        <p:spPr/>
        <p:txBody>
          <a:bodyPr/>
          <a:lstStyle/>
          <a:p>
            <a:r>
              <a:rPr lang="ja-JP" altLang="en-US" smtClean="0"/>
              <a:t>夏の学校　</a:t>
            </a:r>
            <a:r>
              <a:rPr lang="en-US" altLang="ja-JP" smtClean="0"/>
              <a:t>2012 @</a:t>
            </a:r>
            <a:r>
              <a:rPr lang="ja-JP" altLang="en-US" smtClean="0"/>
              <a:t>富士吉田</a:t>
            </a:r>
            <a:endParaRPr lang="ja-JP" altLang="en-US" dirty="0"/>
          </a:p>
        </p:txBody>
      </p:sp>
      <p:sp>
        <p:nvSpPr>
          <p:cNvPr id="6" name="スライド番号プレースホルダー 5"/>
          <p:cNvSpPr>
            <a:spLocks noGrp="1"/>
          </p:cNvSpPr>
          <p:nvPr>
            <p:ph type="sldNum" sz="quarter" idx="12"/>
          </p:nvPr>
        </p:nvSpPr>
        <p:spPr/>
        <p:txBody>
          <a:bodyPr/>
          <a:lstStyle/>
          <a:p>
            <a:fld id="{4A3C642A-29D3-475F-9FAB-1EA74B345281}" type="slidenum">
              <a:rPr kumimoji="1" lang="ja-JP" altLang="en-US" smtClean="0"/>
              <a:pPr/>
              <a:t>24</a:t>
            </a:fld>
            <a:endParaRPr kumimoji="1" lang="ja-JP" altLang="en-US" dirty="0"/>
          </a:p>
        </p:txBody>
      </p:sp>
      <p:pic>
        <p:nvPicPr>
          <p:cNvPr id="6146" name="Picture 2" descr="G:\BUFFALO\Scurve_fit_1000_10_5_1_14.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1520" y="1772816"/>
            <a:ext cx="6547339" cy="3102755"/>
          </a:xfrm>
          <a:prstGeom prst="rect">
            <a:avLst/>
          </a:prstGeom>
          <a:noFill/>
          <a:extLst>
            <a:ext uri="{909E8E84-426E-40DD-AFC4-6F175D3DCCD1}">
              <a14:hiddenFill xmlns:a14="http://schemas.microsoft.com/office/drawing/2010/main" xmlns="">
                <a:solidFill>
                  <a:srgbClr val="FFFFFF"/>
                </a:solidFill>
              </a14:hiddenFill>
            </a:ext>
          </a:extLst>
        </p:spPr>
      </p:pic>
      <p:sp>
        <p:nvSpPr>
          <p:cNvPr id="8" name="テキスト ボックス 7"/>
          <p:cNvSpPr txBox="1"/>
          <p:nvPr/>
        </p:nvSpPr>
        <p:spPr>
          <a:xfrm>
            <a:off x="484808" y="5072484"/>
            <a:ext cx="7543576" cy="1446550"/>
          </a:xfrm>
          <a:prstGeom prst="rect">
            <a:avLst/>
          </a:prstGeom>
          <a:noFill/>
        </p:spPr>
        <p:txBody>
          <a:bodyPr wrap="square" rtlCol="0">
            <a:spAutoFit/>
          </a:bodyPr>
          <a:lstStyle/>
          <a:p>
            <a:r>
              <a:rPr kumimoji="1" lang="ja-JP" altLang="en-US" sz="2200" dirty="0" smtClean="0"/>
              <a:t>各チャンネルに対し、テストパルスを</a:t>
            </a:r>
            <a:r>
              <a:rPr kumimoji="1" lang="en-US" altLang="ja-JP" sz="2200" dirty="0" smtClean="0"/>
              <a:t>1000</a:t>
            </a:r>
            <a:r>
              <a:rPr kumimoji="1" lang="ja-JP" altLang="en-US" sz="2200" dirty="0" smtClean="0"/>
              <a:t>回入力</a:t>
            </a:r>
            <a:r>
              <a:rPr kumimoji="1" lang="en-US" altLang="ja-JP" sz="2200" dirty="0" smtClean="0"/>
              <a:t/>
            </a:r>
            <a:br>
              <a:rPr kumimoji="1" lang="en-US" altLang="ja-JP" sz="2200" dirty="0" smtClean="0"/>
            </a:br>
            <a:r>
              <a:rPr kumimoji="1" lang="ja-JP" altLang="en-US" sz="2200" dirty="0" smtClean="0"/>
              <a:t>→実際に</a:t>
            </a:r>
            <a:r>
              <a:rPr kumimoji="1" lang="en-US" altLang="ja-JP" sz="2200" dirty="0" smtClean="0"/>
              <a:t>Hit</a:t>
            </a:r>
            <a:r>
              <a:rPr kumimoji="1" lang="ja-JP" altLang="en-US" sz="2200" dirty="0" smtClean="0"/>
              <a:t>判定した割合を算出した</a:t>
            </a:r>
            <a:endParaRPr kumimoji="1" lang="en-US" altLang="ja-JP" sz="2200" dirty="0" smtClean="0"/>
          </a:p>
          <a:p>
            <a:endParaRPr lang="en-US" altLang="ja-JP" sz="2200" b="1" dirty="0">
              <a:solidFill>
                <a:srgbClr val="00B0F0"/>
              </a:solidFill>
            </a:endParaRPr>
          </a:p>
          <a:p>
            <a:r>
              <a:rPr kumimoji="1" lang="en-US" altLang="ja-JP" sz="2200" b="1" dirty="0" smtClean="0">
                <a:solidFill>
                  <a:srgbClr val="00B0F0"/>
                </a:solidFill>
              </a:rPr>
              <a:t>×</a:t>
            </a:r>
            <a:r>
              <a:rPr kumimoji="1" lang="ja-JP" altLang="en-US" sz="2200" b="1" dirty="0" smtClean="0">
                <a:solidFill>
                  <a:srgbClr val="FF0000"/>
                </a:solidFill>
              </a:rPr>
              <a:t>期待値に反するデータが得られたので、現在修正中です・・</a:t>
            </a:r>
            <a:endParaRPr kumimoji="1" lang="ja-JP" altLang="en-US" sz="2200" b="1" dirty="0">
              <a:solidFill>
                <a:srgbClr val="FF0000"/>
              </a:solidFill>
            </a:endParaRPr>
          </a:p>
        </p:txBody>
      </p:sp>
      <p:sp>
        <p:nvSpPr>
          <p:cNvPr id="7" name="円/楕円 6"/>
          <p:cNvSpPr/>
          <p:nvPr/>
        </p:nvSpPr>
        <p:spPr>
          <a:xfrm>
            <a:off x="2174528" y="1844824"/>
            <a:ext cx="432048" cy="12241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0" name="直線矢印コネクタ 9"/>
          <p:cNvCxnSpPr/>
          <p:nvPr/>
        </p:nvCxnSpPr>
        <p:spPr>
          <a:xfrm flipH="1">
            <a:off x="2606576" y="1844824"/>
            <a:ext cx="741288" cy="28803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テキスト ボックス 10"/>
          <p:cNvSpPr txBox="1"/>
          <p:nvPr/>
        </p:nvSpPr>
        <p:spPr>
          <a:xfrm>
            <a:off x="3372789" y="1582068"/>
            <a:ext cx="2630987" cy="369332"/>
          </a:xfrm>
          <a:prstGeom prst="rect">
            <a:avLst/>
          </a:prstGeom>
          <a:noFill/>
        </p:spPr>
        <p:txBody>
          <a:bodyPr wrap="square" rtlCol="0">
            <a:spAutoFit/>
          </a:bodyPr>
          <a:lstStyle/>
          <a:p>
            <a:r>
              <a:rPr lang="ja-JP" altLang="en-US" dirty="0" smtClean="0"/>
              <a:t>確率が１を超えている？</a:t>
            </a:r>
            <a:endParaRPr kumimoji="1" lang="ja-JP" altLang="en-US" dirty="0"/>
          </a:p>
        </p:txBody>
      </p:sp>
    </p:spTree>
    <p:extLst>
      <p:ext uri="{BB962C8B-B14F-4D97-AF65-F5344CB8AC3E}">
        <p14:creationId xmlns:p14="http://schemas.microsoft.com/office/powerpoint/2010/main" xmlns="" val="5528617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まとめと今後の予定</a:t>
            </a:r>
            <a:endParaRPr kumimoji="1" lang="ja-JP" altLang="en-US" dirty="0"/>
          </a:p>
        </p:txBody>
      </p:sp>
      <p:sp>
        <p:nvSpPr>
          <p:cNvPr id="3" name="コンテンツ プレースホルダー 2"/>
          <p:cNvSpPr>
            <a:spLocks noGrp="1"/>
          </p:cNvSpPr>
          <p:nvPr>
            <p:ph idx="1"/>
          </p:nvPr>
        </p:nvSpPr>
        <p:spPr/>
        <p:txBody>
          <a:bodyPr>
            <a:normAutofit fontScale="92500" lnSpcReduction="10000"/>
          </a:bodyPr>
          <a:lstStyle/>
          <a:p>
            <a:pPr>
              <a:buFont typeface="Wingdings" pitchFamily="2" charset="2"/>
              <a:buChar char="Ø"/>
            </a:pPr>
            <a:r>
              <a:rPr kumimoji="1" lang="ja-JP" altLang="en-US" dirty="0" smtClean="0">
                <a:solidFill>
                  <a:srgbClr val="00B0F0"/>
                </a:solidFill>
              </a:rPr>
              <a:t>まとめ</a:t>
            </a:r>
            <a:endParaRPr kumimoji="1" lang="en-US" altLang="ja-JP" dirty="0" smtClean="0">
              <a:solidFill>
                <a:srgbClr val="00B0F0"/>
              </a:solidFill>
            </a:endParaRPr>
          </a:p>
          <a:p>
            <a:pPr lvl="1"/>
            <a:r>
              <a:rPr kumimoji="1" lang="en-US" altLang="ja-JP" dirty="0" smtClean="0"/>
              <a:t>PIXOR</a:t>
            </a:r>
            <a:r>
              <a:rPr kumimoji="1" lang="ja-JP" altLang="en-US" dirty="0" smtClean="0"/>
              <a:t>は高エネルギー実験用に開発された</a:t>
            </a:r>
            <a:r>
              <a:rPr kumimoji="1" lang="en-US" altLang="ja-JP" dirty="0" smtClean="0"/>
              <a:t>SOI</a:t>
            </a:r>
            <a:r>
              <a:rPr kumimoji="1" lang="ja-JP" altLang="en-US" dirty="0" smtClean="0"/>
              <a:t>検出器</a:t>
            </a:r>
            <a:endParaRPr kumimoji="1" lang="en-US" altLang="ja-JP" dirty="0" smtClean="0"/>
          </a:p>
          <a:p>
            <a:pPr lvl="1"/>
            <a:endParaRPr lang="en-US" altLang="ja-JP" dirty="0"/>
          </a:p>
          <a:p>
            <a:pPr lvl="1"/>
            <a:r>
              <a:rPr kumimoji="1" lang="en-US" altLang="ja-JP" dirty="0" smtClean="0"/>
              <a:t>PIXOR</a:t>
            </a:r>
            <a:r>
              <a:rPr lang="ja-JP" altLang="en-US" dirty="0" smtClean="0"/>
              <a:t>の</a:t>
            </a:r>
            <a:r>
              <a:rPr lang="en-US" altLang="ja-JP" dirty="0" smtClean="0"/>
              <a:t>Belle II SVD</a:t>
            </a:r>
            <a:r>
              <a:rPr lang="ja-JP" altLang="en-US" dirty="0" smtClean="0"/>
              <a:t>最内層へインストールすることで、</a:t>
            </a:r>
            <a:r>
              <a:rPr lang="en-US" altLang="ja-JP" dirty="0" smtClean="0"/>
              <a:t/>
            </a:r>
            <a:br>
              <a:rPr lang="en-US" altLang="ja-JP" dirty="0" smtClean="0"/>
            </a:br>
            <a:r>
              <a:rPr lang="ja-JP" altLang="en-US" dirty="0" smtClean="0"/>
              <a:t>物質量・占有率の低下を目指す</a:t>
            </a:r>
            <a:endParaRPr kumimoji="1" lang="en-US" altLang="ja-JP" dirty="0" smtClean="0"/>
          </a:p>
          <a:p>
            <a:pPr marL="457200" lvl="1" indent="0">
              <a:buNone/>
            </a:pPr>
            <a:endParaRPr kumimoji="1" lang="en-US" altLang="ja-JP" dirty="0" smtClean="0"/>
          </a:p>
          <a:p>
            <a:pPr lvl="1"/>
            <a:r>
              <a:rPr lang="ja-JP" altLang="en-US" dirty="0" smtClean="0"/>
              <a:t>現在、試作機</a:t>
            </a:r>
            <a:r>
              <a:rPr lang="en-US" altLang="ja-JP" dirty="0" smtClean="0"/>
              <a:t>PIXOR1</a:t>
            </a:r>
            <a:r>
              <a:rPr lang="ja-JP" altLang="en-US" dirty="0" smtClean="0"/>
              <a:t>の全体動作確認試験を行っている</a:t>
            </a:r>
            <a:endParaRPr lang="en-US" altLang="ja-JP" dirty="0" smtClean="0"/>
          </a:p>
          <a:p>
            <a:pPr marL="0" indent="0">
              <a:buNone/>
            </a:pPr>
            <a:endParaRPr kumimoji="1" lang="en-US" altLang="ja-JP" dirty="0" smtClean="0"/>
          </a:p>
          <a:p>
            <a:pPr>
              <a:buFont typeface="Wingdings" pitchFamily="2" charset="2"/>
              <a:buChar char="Ø"/>
            </a:pPr>
            <a:r>
              <a:rPr lang="ja-JP" altLang="en-US" dirty="0" smtClean="0">
                <a:solidFill>
                  <a:srgbClr val="00B0F0"/>
                </a:solidFill>
              </a:rPr>
              <a:t>予定</a:t>
            </a:r>
            <a:endParaRPr lang="en-US" altLang="ja-JP" dirty="0" smtClean="0">
              <a:solidFill>
                <a:srgbClr val="00B0F0"/>
              </a:solidFill>
            </a:endParaRPr>
          </a:p>
          <a:p>
            <a:pPr marL="857250" lvl="1" indent="-457200">
              <a:buFont typeface="+mj-lt"/>
              <a:buAutoNum type="arabicPeriod"/>
            </a:pPr>
            <a:r>
              <a:rPr kumimoji="1" lang="en-US" altLang="ja-JP" dirty="0" smtClean="0"/>
              <a:t>PIXOR1</a:t>
            </a:r>
            <a:r>
              <a:rPr kumimoji="1" lang="ja-JP" altLang="en-US" dirty="0" smtClean="0"/>
              <a:t>の各チャネルの閾値を一様にそろえる</a:t>
            </a:r>
            <a:endParaRPr kumimoji="1" lang="en-US" altLang="ja-JP" dirty="0" smtClean="0"/>
          </a:p>
          <a:p>
            <a:pPr marL="857250" lvl="1" indent="-457200">
              <a:buFont typeface="+mj-lt"/>
              <a:buAutoNum type="arabicPeriod"/>
            </a:pPr>
            <a:r>
              <a:rPr lang="ja-JP" altLang="en-US" dirty="0" smtClean="0"/>
              <a:t>放射線源を用いた出力信号の確認を行う</a:t>
            </a:r>
            <a:r>
              <a:rPr lang="en-US" altLang="ja-JP" dirty="0" smtClean="0"/>
              <a:t/>
            </a:r>
            <a:br>
              <a:rPr lang="en-US" altLang="ja-JP" dirty="0" smtClean="0"/>
            </a:br>
            <a:r>
              <a:rPr lang="ja-JP" altLang="en-US" dirty="0" smtClean="0"/>
              <a:t>　→　</a:t>
            </a:r>
            <a:r>
              <a:rPr lang="en-US" altLang="ja-JP" dirty="0" smtClean="0"/>
              <a:t>8</a:t>
            </a:r>
            <a:r>
              <a:rPr lang="ja-JP" altLang="en-US" dirty="0" smtClean="0"/>
              <a:t>月中</a:t>
            </a:r>
            <a:r>
              <a:rPr lang="ja-JP" altLang="en-US" dirty="0"/>
              <a:t>に</a:t>
            </a:r>
            <a:endParaRPr lang="en-US" altLang="ja-JP" dirty="0" smtClean="0"/>
          </a:p>
        </p:txBody>
      </p:sp>
      <p:sp>
        <p:nvSpPr>
          <p:cNvPr id="4" name="日付プレースホルダー 3"/>
          <p:cNvSpPr>
            <a:spLocks noGrp="1"/>
          </p:cNvSpPr>
          <p:nvPr>
            <p:ph type="dt" sz="half" idx="10"/>
          </p:nvPr>
        </p:nvSpPr>
        <p:spPr/>
        <p:txBody>
          <a:bodyPr/>
          <a:lstStyle/>
          <a:p>
            <a:fld id="{7C988BC7-30C3-4083-92D6-74E9B5AD734A}" type="datetime1">
              <a:rPr kumimoji="1" lang="ja-JP" altLang="en-US" smtClean="0"/>
              <a:pPr/>
              <a:t>2012/9/18</a:t>
            </a:fld>
            <a:endParaRPr kumimoji="1" lang="ja-JP" altLang="en-US"/>
          </a:p>
        </p:txBody>
      </p:sp>
      <p:sp>
        <p:nvSpPr>
          <p:cNvPr id="5" name="フッター プレースホルダー 4"/>
          <p:cNvSpPr>
            <a:spLocks noGrp="1"/>
          </p:cNvSpPr>
          <p:nvPr>
            <p:ph type="ftr" sz="quarter" idx="11"/>
          </p:nvPr>
        </p:nvSpPr>
        <p:spPr/>
        <p:txBody>
          <a:bodyPr/>
          <a:lstStyle/>
          <a:p>
            <a:r>
              <a:rPr lang="ja-JP" altLang="en-US" smtClean="0"/>
              <a:t>夏の学校　</a:t>
            </a:r>
            <a:r>
              <a:rPr lang="en-US" altLang="ja-JP" smtClean="0"/>
              <a:t>2012 @</a:t>
            </a:r>
            <a:r>
              <a:rPr lang="ja-JP" altLang="en-US" smtClean="0"/>
              <a:t>富士吉田</a:t>
            </a:r>
            <a:endParaRPr lang="ja-JP" altLang="en-US" dirty="0"/>
          </a:p>
        </p:txBody>
      </p:sp>
      <p:sp>
        <p:nvSpPr>
          <p:cNvPr id="6" name="スライド番号プレースホルダー 5"/>
          <p:cNvSpPr>
            <a:spLocks noGrp="1"/>
          </p:cNvSpPr>
          <p:nvPr>
            <p:ph type="sldNum" sz="quarter" idx="12"/>
          </p:nvPr>
        </p:nvSpPr>
        <p:spPr/>
        <p:txBody>
          <a:bodyPr/>
          <a:lstStyle/>
          <a:p>
            <a:fld id="{4A3C642A-29D3-475F-9FAB-1EA74B345281}" type="slidenum">
              <a:rPr kumimoji="1" lang="ja-JP" altLang="en-US" smtClean="0"/>
              <a:pPr/>
              <a:t>25</a:t>
            </a:fld>
            <a:endParaRPr kumimoji="1" lang="ja-JP" altLang="en-US" dirty="0"/>
          </a:p>
        </p:txBody>
      </p:sp>
    </p:spTree>
    <p:extLst>
      <p:ext uri="{BB962C8B-B14F-4D97-AF65-F5344CB8AC3E}">
        <p14:creationId xmlns:p14="http://schemas.microsoft.com/office/powerpoint/2010/main" xmlns="" val="1340209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SOI(Silicon On Insulator)</a:t>
            </a:r>
            <a:r>
              <a:rPr kumimoji="1" lang="en-US" altLang="ja-JP" dirty="0" err="1" smtClean="0"/>
              <a:t>PIXel</a:t>
            </a:r>
            <a:r>
              <a:rPr kumimoji="1" lang="ja-JP" altLang="en-US" dirty="0" smtClean="0"/>
              <a:t>検出器</a:t>
            </a:r>
            <a:endParaRPr kumimoji="1" lang="ja-JP" altLang="en-US" dirty="0"/>
          </a:p>
        </p:txBody>
      </p:sp>
      <p:sp>
        <p:nvSpPr>
          <p:cNvPr id="3" name="コンテンツ プレースホルダー 2"/>
          <p:cNvSpPr>
            <a:spLocks noGrp="1"/>
          </p:cNvSpPr>
          <p:nvPr>
            <p:ph idx="1"/>
          </p:nvPr>
        </p:nvSpPr>
        <p:spPr/>
        <p:txBody>
          <a:bodyPr>
            <a:normAutofit/>
          </a:bodyPr>
          <a:lstStyle/>
          <a:p>
            <a:pPr>
              <a:buFont typeface="Wingdings" pitchFamily="2" charset="2"/>
              <a:buChar char="Ø"/>
            </a:pPr>
            <a:r>
              <a:rPr kumimoji="1" lang="ja-JP" altLang="en-US" sz="2400" dirty="0" smtClean="0"/>
              <a:t>放射線検出の高分解能、集積回路の高機能を併せ持つ</a:t>
            </a:r>
            <a:r>
              <a:rPr kumimoji="1" lang="en-US" altLang="ja-JP" sz="2400" dirty="0" smtClean="0"/>
              <a:t/>
            </a:r>
            <a:br>
              <a:rPr kumimoji="1" lang="en-US" altLang="ja-JP" sz="2400" dirty="0" smtClean="0"/>
            </a:br>
            <a:r>
              <a:rPr kumimoji="1" lang="ja-JP" altLang="en-US" sz="2400" dirty="0" smtClean="0"/>
              <a:t>優れた半導体検出器</a:t>
            </a:r>
            <a:endParaRPr kumimoji="1" lang="ja-JP" altLang="en-US" sz="2400" dirty="0"/>
          </a:p>
        </p:txBody>
      </p:sp>
      <p:sp>
        <p:nvSpPr>
          <p:cNvPr id="4" name="日付プレースホルダー 3"/>
          <p:cNvSpPr>
            <a:spLocks noGrp="1"/>
          </p:cNvSpPr>
          <p:nvPr>
            <p:ph type="dt" sz="half" idx="10"/>
          </p:nvPr>
        </p:nvSpPr>
        <p:spPr/>
        <p:txBody>
          <a:bodyPr/>
          <a:lstStyle/>
          <a:p>
            <a:fld id="{39C3181D-92DA-42B5-84FB-C41C7D9B2149}" type="datetime1">
              <a:rPr kumimoji="1" lang="ja-JP" altLang="en-US" smtClean="0"/>
              <a:pPr/>
              <a:t>2012/9/18</a:t>
            </a:fld>
            <a:endParaRPr kumimoji="1" lang="ja-JP" altLang="en-US"/>
          </a:p>
        </p:txBody>
      </p:sp>
      <p:sp>
        <p:nvSpPr>
          <p:cNvPr id="5" name="フッター プレースホルダー 4"/>
          <p:cNvSpPr>
            <a:spLocks noGrp="1"/>
          </p:cNvSpPr>
          <p:nvPr>
            <p:ph type="ftr" sz="quarter" idx="11"/>
          </p:nvPr>
        </p:nvSpPr>
        <p:spPr/>
        <p:txBody>
          <a:bodyPr/>
          <a:lstStyle/>
          <a:p>
            <a:r>
              <a:rPr lang="ja-JP" altLang="en-US" smtClean="0"/>
              <a:t>夏の学校　</a:t>
            </a:r>
            <a:r>
              <a:rPr lang="en-US" altLang="ja-JP" smtClean="0"/>
              <a:t>2012 @</a:t>
            </a:r>
            <a:r>
              <a:rPr lang="ja-JP" altLang="en-US" smtClean="0"/>
              <a:t>富士吉田</a:t>
            </a:r>
            <a:endParaRPr lang="ja-JP" altLang="en-US" dirty="0"/>
          </a:p>
        </p:txBody>
      </p:sp>
      <p:sp>
        <p:nvSpPr>
          <p:cNvPr id="6" name="スライド番号プレースホルダー 5"/>
          <p:cNvSpPr>
            <a:spLocks noGrp="1"/>
          </p:cNvSpPr>
          <p:nvPr>
            <p:ph type="sldNum" sz="quarter" idx="12"/>
          </p:nvPr>
        </p:nvSpPr>
        <p:spPr/>
        <p:txBody>
          <a:bodyPr/>
          <a:lstStyle/>
          <a:p>
            <a:fld id="{4A3C642A-29D3-475F-9FAB-1EA74B345281}" type="slidenum">
              <a:rPr kumimoji="1" lang="ja-JP" altLang="en-US" smtClean="0"/>
              <a:pPr/>
              <a:t>3</a:t>
            </a:fld>
            <a:endParaRPr kumimoji="1" lang="ja-JP" alt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49206" y="2713112"/>
            <a:ext cx="4080122" cy="18520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正方形/長方形 7"/>
          <p:cNvSpPr/>
          <p:nvPr/>
        </p:nvSpPr>
        <p:spPr>
          <a:xfrm>
            <a:off x="5835648" y="3431338"/>
            <a:ext cx="1584176" cy="429386"/>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b="1" dirty="0" smtClean="0">
                <a:solidFill>
                  <a:schemeClr val="tx1"/>
                </a:solidFill>
              </a:rPr>
              <a:t>Si</a:t>
            </a:r>
            <a:endParaRPr kumimoji="1" lang="ja-JP" altLang="en-US" b="1" dirty="0">
              <a:solidFill>
                <a:schemeClr val="tx1"/>
              </a:solidFill>
            </a:endParaRPr>
          </a:p>
        </p:txBody>
      </p:sp>
      <p:sp>
        <p:nvSpPr>
          <p:cNvPr id="10" name="正方形/長方形 9"/>
          <p:cNvSpPr/>
          <p:nvPr/>
        </p:nvSpPr>
        <p:spPr>
          <a:xfrm>
            <a:off x="5835648" y="2996628"/>
            <a:ext cx="1584176" cy="434710"/>
          </a:xfrm>
          <a:prstGeom prst="rect">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b="1" dirty="0" smtClean="0">
                <a:solidFill>
                  <a:schemeClr val="tx1"/>
                </a:solidFill>
              </a:rPr>
              <a:t>BOX</a:t>
            </a:r>
            <a:endParaRPr kumimoji="1" lang="ja-JP" altLang="en-US" b="1" dirty="0">
              <a:solidFill>
                <a:schemeClr val="tx1"/>
              </a:solidFill>
            </a:endParaRPr>
          </a:p>
        </p:txBody>
      </p:sp>
      <p:sp>
        <p:nvSpPr>
          <p:cNvPr id="11" name="正方形/長方形 10"/>
          <p:cNvSpPr/>
          <p:nvPr/>
        </p:nvSpPr>
        <p:spPr>
          <a:xfrm>
            <a:off x="5835648" y="2708596"/>
            <a:ext cx="1584176" cy="288032"/>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b="1" dirty="0" smtClean="0">
                <a:solidFill>
                  <a:schemeClr val="tx1"/>
                </a:solidFill>
              </a:rPr>
              <a:t>Circuit</a:t>
            </a:r>
            <a:endParaRPr kumimoji="1" lang="ja-JP" altLang="en-US" b="1" dirty="0">
              <a:solidFill>
                <a:schemeClr val="tx1"/>
              </a:solidFill>
            </a:endParaRPr>
          </a:p>
        </p:txBody>
      </p:sp>
      <p:sp>
        <p:nvSpPr>
          <p:cNvPr id="12" name="フローチャート : 組合せ 11"/>
          <p:cNvSpPr/>
          <p:nvPr/>
        </p:nvSpPr>
        <p:spPr>
          <a:xfrm>
            <a:off x="6876256" y="3431338"/>
            <a:ext cx="360040" cy="214693"/>
          </a:xfrm>
          <a:prstGeom prst="flowChartMerg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 name="直線コネクタ 13"/>
          <p:cNvCxnSpPr>
            <a:stCxn id="12" idx="0"/>
          </p:cNvCxnSpPr>
          <p:nvPr/>
        </p:nvCxnSpPr>
        <p:spPr>
          <a:xfrm flipV="1">
            <a:off x="7056276" y="2484264"/>
            <a:ext cx="0" cy="94707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右矢印 14"/>
          <p:cNvSpPr/>
          <p:nvPr/>
        </p:nvSpPr>
        <p:spPr>
          <a:xfrm>
            <a:off x="5076056" y="3114996"/>
            <a:ext cx="432048" cy="249205"/>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749206" y="4929951"/>
            <a:ext cx="3384376" cy="1231037"/>
          </a:xfrm>
          <a:prstGeom prst="rect">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smtClean="0">
                <a:solidFill>
                  <a:schemeClr val="tx1"/>
                </a:solidFill>
              </a:rPr>
              <a:t>・</a:t>
            </a:r>
            <a:r>
              <a:rPr lang="en-US" altLang="ja-JP" sz="2000" dirty="0" smtClean="0">
                <a:solidFill>
                  <a:schemeClr val="tx1"/>
                </a:solidFill>
              </a:rPr>
              <a:t>SOI</a:t>
            </a:r>
            <a:r>
              <a:rPr lang="ja-JP" altLang="en-US" sz="2000" dirty="0" smtClean="0">
                <a:solidFill>
                  <a:schemeClr val="tx1"/>
                </a:solidFill>
              </a:rPr>
              <a:t>検出器の特徴</a:t>
            </a:r>
            <a:endParaRPr lang="en-US" altLang="ja-JP" sz="2000" dirty="0" smtClean="0">
              <a:solidFill>
                <a:schemeClr val="tx1"/>
              </a:solidFill>
            </a:endParaRPr>
          </a:p>
          <a:p>
            <a:pPr marL="285750" indent="-285750">
              <a:buFont typeface="Wingdings" pitchFamily="2" charset="2"/>
              <a:buChar char="p"/>
            </a:pPr>
            <a:r>
              <a:rPr lang="ja-JP" altLang="en-US" sz="2000" dirty="0" smtClean="0">
                <a:solidFill>
                  <a:schemeClr val="tx1"/>
                </a:solidFill>
              </a:rPr>
              <a:t>モノリシック型検出器</a:t>
            </a:r>
            <a:endParaRPr lang="en-US" altLang="ja-JP" sz="2000" dirty="0" smtClean="0">
              <a:solidFill>
                <a:schemeClr val="tx1"/>
              </a:solidFill>
            </a:endParaRPr>
          </a:p>
          <a:p>
            <a:pPr marL="285750" indent="-285750">
              <a:buFont typeface="Wingdings" pitchFamily="2" charset="2"/>
              <a:buChar char="p"/>
            </a:pPr>
            <a:r>
              <a:rPr lang="ja-JP" altLang="en-US" sz="2000" dirty="0">
                <a:solidFill>
                  <a:schemeClr val="tx1"/>
                </a:solidFill>
              </a:rPr>
              <a:t>読み出し</a:t>
            </a:r>
            <a:r>
              <a:rPr lang="ja-JP" altLang="en-US" sz="2000" dirty="0" smtClean="0">
                <a:solidFill>
                  <a:schemeClr val="tx1"/>
                </a:solidFill>
              </a:rPr>
              <a:t>回路が</a:t>
            </a:r>
            <a:r>
              <a:rPr lang="en-US" altLang="ja-JP" sz="2000" dirty="0" smtClean="0">
                <a:solidFill>
                  <a:schemeClr val="tx1"/>
                </a:solidFill>
              </a:rPr>
              <a:t>SOI CMOS</a:t>
            </a:r>
          </a:p>
        </p:txBody>
      </p:sp>
      <p:sp>
        <p:nvSpPr>
          <p:cNvPr id="17" name="右矢印 16"/>
          <p:cNvSpPr/>
          <p:nvPr/>
        </p:nvSpPr>
        <p:spPr>
          <a:xfrm>
            <a:off x="4423792" y="5364460"/>
            <a:ext cx="936104" cy="432048"/>
          </a:xfrm>
          <a:prstGeom prst="rightArrow">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5775052" y="4904551"/>
            <a:ext cx="2016224" cy="1754326"/>
          </a:xfrm>
          <a:prstGeom prst="rect">
            <a:avLst/>
          </a:prstGeom>
          <a:noFill/>
        </p:spPr>
        <p:txBody>
          <a:bodyPr wrap="square" rtlCol="0">
            <a:spAutoFit/>
          </a:bodyPr>
          <a:lstStyle/>
          <a:p>
            <a:r>
              <a:rPr lang="ja-JP" altLang="en-US" dirty="0"/>
              <a:t>・</a:t>
            </a:r>
            <a:r>
              <a:rPr lang="ja-JP" altLang="en-US" dirty="0" smtClean="0"/>
              <a:t>メリット</a:t>
            </a:r>
            <a:r>
              <a:rPr lang="en-US" altLang="ja-JP" dirty="0" smtClean="0"/>
              <a:t/>
            </a:r>
            <a:br>
              <a:rPr lang="en-US" altLang="ja-JP" dirty="0" smtClean="0"/>
            </a:br>
            <a:r>
              <a:rPr lang="ja-JP" altLang="en-US" dirty="0" smtClean="0"/>
              <a:t>低物質量</a:t>
            </a:r>
            <a:endParaRPr lang="en-US" altLang="ja-JP" dirty="0" smtClean="0"/>
          </a:p>
          <a:p>
            <a:r>
              <a:rPr kumimoji="1" lang="ja-JP" altLang="en-US" dirty="0"/>
              <a:t>処理</a:t>
            </a:r>
            <a:r>
              <a:rPr kumimoji="1" lang="ja-JP" altLang="en-US" dirty="0" smtClean="0"/>
              <a:t>の高速化</a:t>
            </a:r>
            <a:endParaRPr kumimoji="1" lang="en-US" altLang="ja-JP" dirty="0" smtClean="0"/>
          </a:p>
          <a:p>
            <a:r>
              <a:rPr lang="ja-JP" altLang="en-US" dirty="0" smtClean="0"/>
              <a:t>低寄生容量</a:t>
            </a:r>
            <a:endParaRPr lang="en-US" altLang="ja-JP" dirty="0" smtClean="0"/>
          </a:p>
          <a:p>
            <a:r>
              <a:rPr lang="ja-JP" altLang="en-US" dirty="0" smtClean="0"/>
              <a:t>　　　　        </a:t>
            </a:r>
            <a:r>
              <a:rPr lang="en-US" altLang="ja-JP" dirty="0" err="1" smtClean="0"/>
              <a:t>etc</a:t>
            </a:r>
            <a:endParaRPr lang="en-US" altLang="ja-JP" dirty="0" smtClean="0"/>
          </a:p>
          <a:p>
            <a:endParaRPr lang="en-US" altLang="ja-JP" dirty="0" smtClean="0"/>
          </a:p>
        </p:txBody>
      </p:sp>
      <p:sp>
        <p:nvSpPr>
          <p:cNvPr id="9" name="テキスト ボックス 8"/>
          <p:cNvSpPr txBox="1"/>
          <p:nvPr/>
        </p:nvSpPr>
        <p:spPr>
          <a:xfrm>
            <a:off x="5255568" y="4048736"/>
            <a:ext cx="3888432" cy="646331"/>
          </a:xfrm>
          <a:prstGeom prst="rect">
            <a:avLst/>
          </a:prstGeom>
          <a:noFill/>
        </p:spPr>
        <p:txBody>
          <a:bodyPr wrap="square" rtlCol="0">
            <a:spAutoFit/>
          </a:bodyPr>
          <a:lstStyle/>
          <a:p>
            <a:r>
              <a:rPr lang="en-US" altLang="ja-JP" u="sng" dirty="0" smtClean="0"/>
              <a:t>BOX(Buried Oxide)</a:t>
            </a:r>
            <a:r>
              <a:rPr kumimoji="1" lang="ja-JP" altLang="en-US" u="sng" dirty="0" smtClean="0"/>
              <a:t>によるセンサー層と回路層の絶縁</a:t>
            </a:r>
            <a:endParaRPr kumimoji="1" lang="ja-JP" altLang="en-US" u="sng" dirty="0"/>
          </a:p>
        </p:txBody>
      </p:sp>
      <p:cxnSp>
        <p:nvCxnSpPr>
          <p:cNvPr id="13" name="直線矢印コネクタ 12"/>
          <p:cNvCxnSpPr/>
          <p:nvPr/>
        </p:nvCxnSpPr>
        <p:spPr>
          <a:xfrm>
            <a:off x="7655644" y="3431338"/>
            <a:ext cx="0" cy="429386"/>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0" name="直線矢印コネクタ 19"/>
          <p:cNvCxnSpPr/>
          <p:nvPr/>
        </p:nvCxnSpPr>
        <p:spPr>
          <a:xfrm>
            <a:off x="7642944" y="2957801"/>
            <a:ext cx="0" cy="502073"/>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3" name="直線矢印コネクタ 22"/>
          <p:cNvCxnSpPr/>
          <p:nvPr/>
        </p:nvCxnSpPr>
        <p:spPr>
          <a:xfrm>
            <a:off x="7642944" y="2708596"/>
            <a:ext cx="0" cy="288032"/>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5" name="テキスト ボックス 24"/>
          <p:cNvSpPr txBox="1"/>
          <p:nvPr/>
        </p:nvSpPr>
        <p:spPr>
          <a:xfrm>
            <a:off x="7803976" y="3459514"/>
            <a:ext cx="1187624" cy="338554"/>
          </a:xfrm>
          <a:prstGeom prst="rect">
            <a:avLst/>
          </a:prstGeom>
          <a:noFill/>
        </p:spPr>
        <p:txBody>
          <a:bodyPr wrap="square" rtlCol="0">
            <a:spAutoFit/>
          </a:bodyPr>
          <a:lstStyle/>
          <a:p>
            <a:r>
              <a:rPr kumimoji="1" lang="en-US" altLang="ja-JP" sz="1600" dirty="0" smtClean="0"/>
              <a:t>50~725</a:t>
            </a:r>
            <a:r>
              <a:rPr kumimoji="1" lang="en-US" altLang="ja-JP" sz="1600" dirty="0" smtClean="0">
                <a:latin typeface="Symbol" pitchFamily="18" charset="2"/>
              </a:rPr>
              <a:t>m</a:t>
            </a:r>
            <a:r>
              <a:rPr kumimoji="1" lang="en-US" altLang="ja-JP" sz="1600" dirty="0" smtClean="0"/>
              <a:t>m</a:t>
            </a:r>
            <a:endParaRPr kumimoji="1" lang="ja-JP" altLang="en-US" sz="1600" dirty="0">
              <a:latin typeface="Symbol" pitchFamily="18" charset="2"/>
            </a:endParaRPr>
          </a:p>
        </p:txBody>
      </p:sp>
      <p:sp>
        <p:nvSpPr>
          <p:cNvPr id="26" name="テキスト ボックス 25"/>
          <p:cNvSpPr txBox="1"/>
          <p:nvPr/>
        </p:nvSpPr>
        <p:spPr>
          <a:xfrm>
            <a:off x="7842076" y="3047428"/>
            <a:ext cx="944488" cy="338554"/>
          </a:xfrm>
          <a:prstGeom prst="rect">
            <a:avLst/>
          </a:prstGeom>
          <a:noFill/>
        </p:spPr>
        <p:txBody>
          <a:bodyPr wrap="square" rtlCol="0">
            <a:spAutoFit/>
          </a:bodyPr>
          <a:lstStyle/>
          <a:p>
            <a:r>
              <a:rPr kumimoji="1" lang="en-US" altLang="ja-JP" sz="1600" dirty="0" smtClean="0"/>
              <a:t>200nm</a:t>
            </a:r>
            <a:endParaRPr kumimoji="1" lang="ja-JP" altLang="en-US" sz="1600" dirty="0"/>
          </a:p>
        </p:txBody>
      </p:sp>
      <p:sp>
        <p:nvSpPr>
          <p:cNvPr id="27" name="テキスト ボックス 26"/>
          <p:cNvSpPr txBox="1"/>
          <p:nvPr/>
        </p:nvSpPr>
        <p:spPr>
          <a:xfrm>
            <a:off x="7892876" y="2733996"/>
            <a:ext cx="944488" cy="338554"/>
          </a:xfrm>
          <a:prstGeom prst="rect">
            <a:avLst/>
          </a:prstGeom>
          <a:noFill/>
        </p:spPr>
        <p:txBody>
          <a:bodyPr wrap="square" rtlCol="0">
            <a:spAutoFit/>
          </a:bodyPr>
          <a:lstStyle/>
          <a:p>
            <a:r>
              <a:rPr kumimoji="1" lang="en-US" altLang="ja-JP" sz="1600" dirty="0" smtClean="0"/>
              <a:t>40nm</a:t>
            </a:r>
            <a:endParaRPr kumimoji="1" lang="ja-JP" altLang="en-US" sz="1600" dirty="0"/>
          </a:p>
        </p:txBody>
      </p:sp>
      <p:cxnSp>
        <p:nvCxnSpPr>
          <p:cNvPr id="19" name="直線矢印コネクタ 18"/>
          <p:cNvCxnSpPr/>
          <p:nvPr/>
        </p:nvCxnSpPr>
        <p:spPr>
          <a:xfrm flipH="1">
            <a:off x="7199784" y="2204864"/>
            <a:ext cx="443160" cy="2794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テキスト ボックス 20"/>
          <p:cNvSpPr txBox="1"/>
          <p:nvPr/>
        </p:nvSpPr>
        <p:spPr>
          <a:xfrm>
            <a:off x="7676976" y="1988840"/>
            <a:ext cx="1046088" cy="338554"/>
          </a:xfrm>
          <a:prstGeom prst="rect">
            <a:avLst/>
          </a:prstGeom>
          <a:noFill/>
        </p:spPr>
        <p:txBody>
          <a:bodyPr wrap="square" rtlCol="0">
            <a:spAutoFit/>
          </a:bodyPr>
          <a:lstStyle/>
          <a:p>
            <a:r>
              <a:rPr lang="ja-JP" altLang="en-US" sz="1600" dirty="0" smtClean="0"/>
              <a:t>金属</a:t>
            </a:r>
            <a:r>
              <a:rPr lang="ja-JP" altLang="en-US" sz="1600" dirty="0"/>
              <a:t>ビア</a:t>
            </a:r>
            <a:endParaRPr kumimoji="1" lang="ja-JP" altLang="en-US" sz="1600" dirty="0"/>
          </a:p>
        </p:txBody>
      </p:sp>
    </p:spTree>
    <p:extLst>
      <p:ext uri="{BB962C8B-B14F-4D97-AF65-F5344CB8AC3E}">
        <p14:creationId xmlns:p14="http://schemas.microsoft.com/office/powerpoint/2010/main" xmlns="" val="27939557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半導体検出器</a:t>
            </a:r>
            <a:endParaRPr kumimoji="1" lang="ja-JP" altLang="en-US" dirty="0"/>
          </a:p>
        </p:txBody>
      </p:sp>
      <p:sp>
        <p:nvSpPr>
          <p:cNvPr id="3" name="コンテンツ プレースホルダー 2"/>
          <p:cNvSpPr>
            <a:spLocks noGrp="1"/>
          </p:cNvSpPr>
          <p:nvPr>
            <p:ph idx="1"/>
          </p:nvPr>
        </p:nvSpPr>
        <p:spPr/>
        <p:txBody>
          <a:bodyPr>
            <a:normAutofit/>
          </a:bodyPr>
          <a:lstStyle/>
          <a:p>
            <a:pPr>
              <a:buFont typeface="Wingdings" pitchFamily="2" charset="2"/>
              <a:buChar char="Ø"/>
            </a:pPr>
            <a:r>
              <a:rPr kumimoji="1" lang="ja-JP" altLang="en-US" sz="2300" dirty="0" smtClean="0"/>
              <a:t>原理：半導体センサーにおいて放射線の電離電荷を</a:t>
            </a:r>
            <a:r>
              <a:rPr lang="ja-JP" altLang="en-US" sz="2300" dirty="0" smtClean="0"/>
              <a:t>電場の</a:t>
            </a:r>
            <a:r>
              <a:rPr lang="en-US" altLang="ja-JP" sz="2300" dirty="0" smtClean="0"/>
              <a:t>	</a:t>
            </a:r>
            <a:r>
              <a:rPr lang="ja-JP" altLang="en-US" sz="2300" dirty="0" smtClean="0"/>
              <a:t>　ドリフトにより電極に回収し、電気信号として認識</a:t>
            </a:r>
            <a:endParaRPr kumimoji="1" lang="ja-JP" altLang="en-US" sz="2300" dirty="0"/>
          </a:p>
        </p:txBody>
      </p:sp>
      <p:sp>
        <p:nvSpPr>
          <p:cNvPr id="4" name="日付プレースホルダー 3"/>
          <p:cNvSpPr>
            <a:spLocks noGrp="1"/>
          </p:cNvSpPr>
          <p:nvPr>
            <p:ph type="dt" sz="half" idx="10"/>
          </p:nvPr>
        </p:nvSpPr>
        <p:spPr/>
        <p:txBody>
          <a:bodyPr/>
          <a:lstStyle/>
          <a:p>
            <a:fld id="{7C988BC7-30C3-4083-92D6-74E9B5AD734A}" type="datetime1">
              <a:rPr kumimoji="1" lang="ja-JP" altLang="en-US" smtClean="0"/>
              <a:pPr/>
              <a:t>2012/9/18</a:t>
            </a:fld>
            <a:endParaRPr kumimoji="1" lang="ja-JP" altLang="en-US"/>
          </a:p>
        </p:txBody>
      </p:sp>
      <p:sp>
        <p:nvSpPr>
          <p:cNvPr id="5" name="フッター プレースホルダー 4"/>
          <p:cNvSpPr>
            <a:spLocks noGrp="1"/>
          </p:cNvSpPr>
          <p:nvPr>
            <p:ph type="ftr" sz="quarter" idx="11"/>
          </p:nvPr>
        </p:nvSpPr>
        <p:spPr/>
        <p:txBody>
          <a:bodyPr/>
          <a:lstStyle/>
          <a:p>
            <a:r>
              <a:rPr lang="ja-JP" altLang="en-US" smtClean="0"/>
              <a:t>夏の学校　</a:t>
            </a:r>
            <a:r>
              <a:rPr lang="en-US" altLang="ja-JP" smtClean="0"/>
              <a:t>2012 @</a:t>
            </a:r>
            <a:r>
              <a:rPr lang="ja-JP" altLang="en-US" smtClean="0"/>
              <a:t>富士吉田</a:t>
            </a:r>
            <a:endParaRPr lang="ja-JP" altLang="en-US" dirty="0"/>
          </a:p>
        </p:txBody>
      </p:sp>
      <p:sp>
        <p:nvSpPr>
          <p:cNvPr id="6" name="スライド番号プレースホルダー 5"/>
          <p:cNvSpPr>
            <a:spLocks noGrp="1"/>
          </p:cNvSpPr>
          <p:nvPr>
            <p:ph type="sldNum" sz="quarter" idx="12"/>
          </p:nvPr>
        </p:nvSpPr>
        <p:spPr/>
        <p:txBody>
          <a:bodyPr/>
          <a:lstStyle/>
          <a:p>
            <a:fld id="{4A3C642A-29D3-475F-9FAB-1EA74B345281}" type="slidenum">
              <a:rPr kumimoji="1" lang="ja-JP" altLang="en-US" smtClean="0"/>
              <a:pPr/>
              <a:t>4</a:t>
            </a:fld>
            <a:endParaRPr kumimoji="1" lang="ja-JP" alt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11560" y="3586376"/>
            <a:ext cx="2731658" cy="15121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292080" y="3429185"/>
            <a:ext cx="2952328" cy="17556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テキスト ボックス 7"/>
          <p:cNvSpPr txBox="1"/>
          <p:nvPr/>
        </p:nvSpPr>
        <p:spPr>
          <a:xfrm>
            <a:off x="5292080" y="5293236"/>
            <a:ext cx="3312368" cy="646331"/>
          </a:xfrm>
          <a:prstGeom prst="rect">
            <a:avLst/>
          </a:prstGeom>
          <a:noFill/>
        </p:spPr>
        <p:txBody>
          <a:bodyPr wrap="square" rtlCol="0">
            <a:spAutoFit/>
          </a:bodyPr>
          <a:lstStyle/>
          <a:p>
            <a:r>
              <a:rPr lang="ja-JP" altLang="en-US" dirty="0" smtClean="0"/>
              <a:t>・空乏層の拡大により、</a:t>
            </a:r>
            <a:r>
              <a:rPr lang="en-US" altLang="ja-JP" dirty="0" smtClean="0"/>
              <a:t/>
            </a:r>
            <a:br>
              <a:rPr lang="en-US" altLang="ja-JP" dirty="0" smtClean="0"/>
            </a:br>
            <a:r>
              <a:rPr lang="ja-JP" altLang="en-US" dirty="0" smtClean="0"/>
              <a:t>　荷電粒子の検出効率がアップ</a:t>
            </a:r>
            <a:endParaRPr kumimoji="1" lang="ja-JP" altLang="en-US" dirty="0"/>
          </a:p>
        </p:txBody>
      </p:sp>
      <p:sp>
        <p:nvSpPr>
          <p:cNvPr id="10" name="テキスト ボックス 9"/>
          <p:cNvSpPr txBox="1"/>
          <p:nvPr/>
        </p:nvSpPr>
        <p:spPr>
          <a:xfrm>
            <a:off x="573584" y="5280536"/>
            <a:ext cx="3926408" cy="923330"/>
          </a:xfrm>
          <a:prstGeom prst="rect">
            <a:avLst/>
          </a:prstGeom>
          <a:noFill/>
        </p:spPr>
        <p:txBody>
          <a:bodyPr wrap="square" rtlCol="0">
            <a:spAutoFit/>
          </a:bodyPr>
          <a:lstStyle/>
          <a:p>
            <a:r>
              <a:rPr kumimoji="1" lang="ja-JP" altLang="en-US" dirty="0" smtClean="0"/>
              <a:t>・空乏層（</a:t>
            </a:r>
            <a:r>
              <a:rPr lang="ja-JP" altLang="en-US" dirty="0" smtClean="0"/>
              <a:t>電荷</a:t>
            </a:r>
            <a:r>
              <a:rPr lang="ja-JP" altLang="en-US" dirty="0"/>
              <a:t>運搬</a:t>
            </a:r>
            <a:r>
              <a:rPr lang="ja-JP" altLang="en-US" dirty="0" smtClean="0"/>
              <a:t>の担い手がいない。</a:t>
            </a:r>
            <a:r>
              <a:rPr lang="en-US" altLang="ja-JP" dirty="0" smtClean="0"/>
              <a:t>	</a:t>
            </a:r>
            <a:r>
              <a:rPr kumimoji="1" lang="ja-JP" altLang="en-US" dirty="0" smtClean="0"/>
              <a:t>荷電粒子の検出領域）</a:t>
            </a:r>
            <a:r>
              <a:rPr lang="en-US" altLang="ja-JP" dirty="0"/>
              <a:t/>
            </a:r>
            <a:br>
              <a:rPr lang="en-US" altLang="ja-JP" dirty="0"/>
            </a:br>
            <a:r>
              <a:rPr lang="ja-JP" altLang="en-US" dirty="0" smtClean="0"/>
              <a:t>の生成</a:t>
            </a:r>
            <a:endParaRPr kumimoji="1" lang="ja-JP" altLang="en-US" dirty="0"/>
          </a:p>
        </p:txBody>
      </p:sp>
      <p:sp>
        <p:nvSpPr>
          <p:cNvPr id="11" name="右矢印 10"/>
          <p:cNvSpPr/>
          <p:nvPr/>
        </p:nvSpPr>
        <p:spPr>
          <a:xfrm>
            <a:off x="3635896" y="4342460"/>
            <a:ext cx="1152128" cy="374712"/>
          </a:xfrm>
          <a:prstGeom prst="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3640088" y="3776876"/>
            <a:ext cx="1440160" cy="584775"/>
          </a:xfrm>
          <a:prstGeom prst="rect">
            <a:avLst/>
          </a:prstGeom>
          <a:noFill/>
        </p:spPr>
        <p:txBody>
          <a:bodyPr wrap="square" rtlCol="0">
            <a:spAutoFit/>
          </a:bodyPr>
          <a:lstStyle/>
          <a:p>
            <a:r>
              <a:rPr kumimoji="1" lang="ja-JP" altLang="en-US" sz="1600" dirty="0" smtClean="0"/>
              <a:t>逆バイアス</a:t>
            </a:r>
            <a:r>
              <a:rPr kumimoji="1" lang="en-US" altLang="ja-JP" sz="1600" dirty="0" smtClean="0"/>
              <a:t/>
            </a:r>
            <a:br>
              <a:rPr kumimoji="1" lang="en-US" altLang="ja-JP" sz="1600" dirty="0" smtClean="0"/>
            </a:br>
            <a:r>
              <a:rPr kumimoji="1" lang="ja-JP" altLang="en-US" sz="1600" dirty="0" smtClean="0"/>
              <a:t>電圧の印加</a:t>
            </a:r>
            <a:endParaRPr kumimoji="1" lang="ja-JP" altLang="en-US" sz="1600" dirty="0"/>
          </a:p>
        </p:txBody>
      </p:sp>
      <p:cxnSp>
        <p:nvCxnSpPr>
          <p:cNvPr id="14" name="直線コネクタ 13"/>
          <p:cNvCxnSpPr/>
          <p:nvPr/>
        </p:nvCxnSpPr>
        <p:spPr>
          <a:xfrm>
            <a:off x="1763688" y="3776876"/>
            <a:ext cx="0" cy="15036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2191668" y="3783226"/>
            <a:ext cx="0" cy="15036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線矢印コネクタ 15"/>
          <p:cNvCxnSpPr/>
          <p:nvPr/>
        </p:nvCxnSpPr>
        <p:spPr>
          <a:xfrm>
            <a:off x="1763688" y="3968244"/>
            <a:ext cx="427980" cy="0"/>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a:off x="6088360" y="3789576"/>
            <a:ext cx="0" cy="15163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a:off x="7469212" y="3800180"/>
            <a:ext cx="0" cy="15163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線矢印コネクタ 20"/>
          <p:cNvCxnSpPr/>
          <p:nvPr/>
        </p:nvCxnSpPr>
        <p:spPr>
          <a:xfrm>
            <a:off x="6084168" y="4095244"/>
            <a:ext cx="1346944" cy="0"/>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3" name="テキスト ボックス 12"/>
          <p:cNvSpPr txBox="1"/>
          <p:nvPr/>
        </p:nvSpPr>
        <p:spPr>
          <a:xfrm>
            <a:off x="6986364" y="3217044"/>
            <a:ext cx="482848" cy="384721"/>
          </a:xfrm>
          <a:prstGeom prst="rect">
            <a:avLst/>
          </a:prstGeom>
          <a:noFill/>
        </p:spPr>
        <p:txBody>
          <a:bodyPr wrap="square" rtlCol="0">
            <a:spAutoFit/>
          </a:bodyPr>
          <a:lstStyle/>
          <a:p>
            <a:r>
              <a:rPr kumimoji="1" lang="en-US" altLang="ja-JP" sz="1900" dirty="0" smtClean="0"/>
              <a:t>+</a:t>
            </a:r>
            <a:endParaRPr kumimoji="1" lang="ja-JP" altLang="en-US" sz="1900" dirty="0"/>
          </a:p>
        </p:txBody>
      </p:sp>
      <p:sp>
        <p:nvSpPr>
          <p:cNvPr id="18" name="テキスト ボックス 17"/>
          <p:cNvSpPr txBox="1"/>
          <p:nvPr/>
        </p:nvSpPr>
        <p:spPr>
          <a:xfrm>
            <a:off x="6388844" y="3217044"/>
            <a:ext cx="432048" cy="369332"/>
          </a:xfrm>
          <a:prstGeom prst="rect">
            <a:avLst/>
          </a:prstGeom>
          <a:noFill/>
        </p:spPr>
        <p:txBody>
          <a:bodyPr wrap="square" rtlCol="0">
            <a:spAutoFit/>
          </a:bodyPr>
          <a:lstStyle/>
          <a:p>
            <a:r>
              <a:rPr lang="en-US" altLang="ja-JP" dirty="0"/>
              <a:t>-</a:t>
            </a:r>
            <a:endParaRPr kumimoji="1" lang="ja-JP" altLang="en-US" dirty="0"/>
          </a:p>
        </p:txBody>
      </p:sp>
      <p:sp>
        <p:nvSpPr>
          <p:cNvPr id="20" name="テキスト ボックス 19"/>
          <p:cNvSpPr txBox="1"/>
          <p:nvPr/>
        </p:nvSpPr>
        <p:spPr>
          <a:xfrm>
            <a:off x="899592" y="2420888"/>
            <a:ext cx="7992888" cy="646331"/>
          </a:xfrm>
          <a:prstGeom prst="rect">
            <a:avLst/>
          </a:prstGeom>
          <a:noFill/>
        </p:spPr>
        <p:txBody>
          <a:bodyPr wrap="square" rtlCol="0">
            <a:spAutoFit/>
          </a:bodyPr>
          <a:lstStyle/>
          <a:p>
            <a:r>
              <a:rPr kumimoji="1" lang="ja-JP" altLang="en-US" dirty="0" smtClean="0"/>
              <a:t>半導体センサー：</a:t>
            </a:r>
            <a:r>
              <a:rPr kumimoji="1" lang="en-US" altLang="ja-JP" dirty="0" smtClean="0"/>
              <a:t>n</a:t>
            </a:r>
            <a:r>
              <a:rPr kumimoji="1" lang="ja-JP" altLang="en-US" dirty="0" smtClean="0"/>
              <a:t>型半導体（</a:t>
            </a:r>
            <a:r>
              <a:rPr kumimoji="1" lang="ja-JP" altLang="en-US" b="1" dirty="0" smtClean="0">
                <a:solidFill>
                  <a:srgbClr val="0070C0"/>
                </a:solidFill>
              </a:rPr>
              <a:t>価電子</a:t>
            </a:r>
            <a:r>
              <a:rPr kumimoji="1" lang="ja-JP" altLang="en-US" dirty="0" smtClean="0"/>
              <a:t>がキャリア）、</a:t>
            </a:r>
            <a:r>
              <a:rPr kumimoji="1" lang="en-US" altLang="ja-JP" dirty="0" smtClean="0"/>
              <a:t>p</a:t>
            </a:r>
            <a:r>
              <a:rPr kumimoji="1" lang="ja-JP" altLang="en-US" dirty="0" smtClean="0"/>
              <a:t>型半導体（</a:t>
            </a:r>
            <a:r>
              <a:rPr kumimoji="1" lang="ja-JP" altLang="en-US" b="1" dirty="0" smtClean="0">
                <a:solidFill>
                  <a:srgbClr val="FF0000"/>
                </a:solidFill>
              </a:rPr>
              <a:t>ホール</a:t>
            </a:r>
            <a:r>
              <a:rPr kumimoji="1" lang="ja-JP" altLang="en-US" dirty="0" smtClean="0"/>
              <a:t>がキャリア）</a:t>
            </a:r>
            <a:r>
              <a:rPr kumimoji="1" lang="en-US" altLang="ja-JP" dirty="0" smtClean="0"/>
              <a:t/>
            </a:r>
            <a:br>
              <a:rPr kumimoji="1" lang="en-US" altLang="ja-JP" dirty="0" smtClean="0"/>
            </a:br>
            <a:r>
              <a:rPr kumimoji="1" lang="en-US" altLang="ja-JP" dirty="0" smtClean="0"/>
              <a:t>	</a:t>
            </a:r>
            <a:r>
              <a:rPr kumimoji="1" lang="ja-JP" altLang="en-US" dirty="0" smtClean="0"/>
              <a:t>　　　　　</a:t>
            </a:r>
            <a:r>
              <a:rPr lang="ja-JP" altLang="en-US" dirty="0"/>
              <a:t>の</a:t>
            </a:r>
            <a:r>
              <a:rPr kumimoji="1" lang="ja-JP" altLang="en-US" dirty="0" smtClean="0"/>
              <a:t>接合により形成</a:t>
            </a:r>
            <a:endParaRPr kumimoji="1" lang="ja-JP" altLang="en-US" dirty="0"/>
          </a:p>
        </p:txBody>
      </p:sp>
    </p:spTree>
    <p:extLst>
      <p:ext uri="{BB962C8B-B14F-4D97-AF65-F5344CB8AC3E}">
        <p14:creationId xmlns:p14="http://schemas.microsoft.com/office/powerpoint/2010/main" xmlns="" val="24761428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l"/>
            <a:r>
              <a:rPr kumimoji="1" lang="en-US" altLang="ja-JP" dirty="0" smtClean="0"/>
              <a:t>SOI</a:t>
            </a:r>
            <a:r>
              <a:rPr kumimoji="1" lang="ja-JP" altLang="en-US" dirty="0" smtClean="0"/>
              <a:t>検出器のメリット①：モノリシック型</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センサーと読み出し回路の接続</a:t>
            </a:r>
            <a:endParaRPr kumimoji="1" lang="ja-JP" altLang="en-US" dirty="0"/>
          </a:p>
        </p:txBody>
      </p:sp>
      <p:sp>
        <p:nvSpPr>
          <p:cNvPr id="4" name="日付プレースホルダー 3"/>
          <p:cNvSpPr>
            <a:spLocks noGrp="1"/>
          </p:cNvSpPr>
          <p:nvPr>
            <p:ph type="dt" sz="half" idx="10"/>
          </p:nvPr>
        </p:nvSpPr>
        <p:spPr/>
        <p:txBody>
          <a:bodyPr/>
          <a:lstStyle/>
          <a:p>
            <a:fld id="{C1805550-D84D-4200-82EF-EB9227F4F0C1}" type="datetime1">
              <a:rPr kumimoji="1" lang="ja-JP" altLang="en-US" smtClean="0"/>
              <a:pPr/>
              <a:t>2012/9/18</a:t>
            </a:fld>
            <a:endParaRPr kumimoji="1" lang="ja-JP" altLang="en-US"/>
          </a:p>
        </p:txBody>
      </p:sp>
      <p:sp>
        <p:nvSpPr>
          <p:cNvPr id="5" name="フッター プレースホルダー 4"/>
          <p:cNvSpPr>
            <a:spLocks noGrp="1"/>
          </p:cNvSpPr>
          <p:nvPr>
            <p:ph type="ftr" sz="quarter" idx="11"/>
          </p:nvPr>
        </p:nvSpPr>
        <p:spPr/>
        <p:txBody>
          <a:bodyPr/>
          <a:lstStyle/>
          <a:p>
            <a:r>
              <a:rPr lang="ja-JP" altLang="en-US" smtClean="0"/>
              <a:t>夏の学校　</a:t>
            </a:r>
            <a:r>
              <a:rPr lang="en-US" altLang="ja-JP" smtClean="0"/>
              <a:t>2012 @</a:t>
            </a:r>
            <a:r>
              <a:rPr lang="ja-JP" altLang="en-US" smtClean="0"/>
              <a:t>富士吉田</a:t>
            </a:r>
            <a:endParaRPr lang="ja-JP" altLang="en-US" dirty="0"/>
          </a:p>
        </p:txBody>
      </p:sp>
      <p:sp>
        <p:nvSpPr>
          <p:cNvPr id="6" name="スライド番号プレースホルダー 5"/>
          <p:cNvSpPr>
            <a:spLocks noGrp="1"/>
          </p:cNvSpPr>
          <p:nvPr>
            <p:ph type="sldNum" sz="quarter" idx="12"/>
          </p:nvPr>
        </p:nvSpPr>
        <p:spPr/>
        <p:txBody>
          <a:bodyPr/>
          <a:lstStyle/>
          <a:p>
            <a:fld id="{4A3C642A-29D3-475F-9FAB-1EA74B345281}" type="slidenum">
              <a:rPr kumimoji="1" lang="ja-JP" altLang="en-US" smtClean="0"/>
              <a:pPr/>
              <a:t>5</a:t>
            </a:fld>
            <a:endParaRPr kumimoji="1" lang="ja-JP" altLang="en-US" dirty="0"/>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14500" y="1957764"/>
            <a:ext cx="1673324" cy="198567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右矢印 7"/>
          <p:cNvSpPr/>
          <p:nvPr/>
        </p:nvSpPr>
        <p:spPr>
          <a:xfrm>
            <a:off x="3136280" y="2937768"/>
            <a:ext cx="1008112" cy="432048"/>
          </a:xfrm>
          <a:prstGeom prst="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5940152" y="2780928"/>
            <a:ext cx="1368152"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499992" y="2080934"/>
            <a:ext cx="3464769" cy="190127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11" name="直線矢印コネクタ 10"/>
          <p:cNvCxnSpPr/>
          <p:nvPr/>
        </p:nvCxnSpPr>
        <p:spPr>
          <a:xfrm>
            <a:off x="1299840" y="2988444"/>
            <a:ext cx="7330" cy="74412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直線矢印コネクタ 12"/>
          <p:cNvCxnSpPr/>
          <p:nvPr/>
        </p:nvCxnSpPr>
        <p:spPr>
          <a:xfrm flipH="1" flipV="1">
            <a:off x="1307170" y="1887240"/>
            <a:ext cx="3014" cy="7920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882452" y="2717428"/>
            <a:ext cx="86409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a:off x="882452" y="2946888"/>
            <a:ext cx="86409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線矢印コネクタ 20"/>
          <p:cNvCxnSpPr/>
          <p:nvPr/>
        </p:nvCxnSpPr>
        <p:spPr>
          <a:xfrm>
            <a:off x="7943925" y="3242816"/>
            <a:ext cx="0" cy="7393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直線矢印コネクタ 22"/>
          <p:cNvCxnSpPr/>
          <p:nvPr/>
        </p:nvCxnSpPr>
        <p:spPr>
          <a:xfrm flipV="1">
            <a:off x="7956376" y="2080934"/>
            <a:ext cx="0" cy="117244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a:off x="7571308" y="3242816"/>
            <a:ext cx="899592" cy="0"/>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6" name="テキスト ボックス 25"/>
          <p:cNvSpPr txBox="1"/>
          <p:nvPr/>
        </p:nvSpPr>
        <p:spPr>
          <a:xfrm>
            <a:off x="1064568" y="3965480"/>
            <a:ext cx="2685752" cy="338554"/>
          </a:xfrm>
          <a:prstGeom prst="rect">
            <a:avLst/>
          </a:prstGeom>
          <a:noFill/>
        </p:spPr>
        <p:txBody>
          <a:bodyPr wrap="square" rtlCol="0">
            <a:spAutoFit/>
          </a:bodyPr>
          <a:lstStyle/>
          <a:p>
            <a:r>
              <a:rPr kumimoji="1" lang="ja-JP" altLang="en-US" sz="1600" dirty="0" smtClean="0"/>
              <a:t>ハイブリッド型</a:t>
            </a:r>
            <a:r>
              <a:rPr lang="ja-JP" altLang="en-US" sz="1600" dirty="0" smtClean="0"/>
              <a:t>（現在の主流）</a:t>
            </a:r>
            <a:endParaRPr kumimoji="1" lang="ja-JP" altLang="en-US" sz="1600" dirty="0"/>
          </a:p>
        </p:txBody>
      </p:sp>
      <p:sp>
        <p:nvSpPr>
          <p:cNvPr id="28" name="テキスト ボックス 27"/>
          <p:cNvSpPr txBox="1"/>
          <p:nvPr/>
        </p:nvSpPr>
        <p:spPr>
          <a:xfrm>
            <a:off x="5321672" y="4025654"/>
            <a:ext cx="2520280" cy="338554"/>
          </a:xfrm>
          <a:prstGeom prst="rect">
            <a:avLst/>
          </a:prstGeom>
          <a:noFill/>
        </p:spPr>
        <p:txBody>
          <a:bodyPr wrap="square" rtlCol="0">
            <a:spAutoFit/>
          </a:bodyPr>
          <a:lstStyle/>
          <a:p>
            <a:r>
              <a:rPr kumimoji="1" lang="ja-JP" altLang="en-US" sz="1600" dirty="0" smtClean="0"/>
              <a:t>モノリシック型</a:t>
            </a:r>
            <a:endParaRPr kumimoji="1" lang="ja-JP" altLang="en-US" sz="1600" dirty="0"/>
          </a:p>
        </p:txBody>
      </p:sp>
      <p:sp>
        <p:nvSpPr>
          <p:cNvPr id="31" name="テキスト ボックス 30"/>
          <p:cNvSpPr txBox="1"/>
          <p:nvPr/>
        </p:nvSpPr>
        <p:spPr>
          <a:xfrm>
            <a:off x="39192" y="2204864"/>
            <a:ext cx="1656184" cy="323165"/>
          </a:xfrm>
          <a:prstGeom prst="rect">
            <a:avLst/>
          </a:prstGeom>
          <a:noFill/>
        </p:spPr>
        <p:txBody>
          <a:bodyPr wrap="square" rtlCol="0">
            <a:spAutoFit/>
          </a:bodyPr>
          <a:lstStyle/>
          <a:p>
            <a:r>
              <a:rPr lang="ja-JP" altLang="en-US" sz="1500" dirty="0" smtClean="0"/>
              <a:t>読み出し</a:t>
            </a:r>
            <a:r>
              <a:rPr lang="ja-JP" altLang="en-US" sz="1500" dirty="0"/>
              <a:t>回路</a:t>
            </a:r>
            <a:endParaRPr kumimoji="1" lang="ja-JP" altLang="en-US" sz="1500" dirty="0"/>
          </a:p>
        </p:txBody>
      </p:sp>
      <p:sp>
        <p:nvSpPr>
          <p:cNvPr id="1024" name="テキスト ボックス 1023"/>
          <p:cNvSpPr txBox="1"/>
          <p:nvPr/>
        </p:nvSpPr>
        <p:spPr>
          <a:xfrm>
            <a:off x="138808" y="3356992"/>
            <a:ext cx="1336848" cy="323165"/>
          </a:xfrm>
          <a:prstGeom prst="rect">
            <a:avLst/>
          </a:prstGeom>
          <a:noFill/>
        </p:spPr>
        <p:txBody>
          <a:bodyPr wrap="square" rtlCol="0">
            <a:spAutoFit/>
          </a:bodyPr>
          <a:lstStyle/>
          <a:p>
            <a:r>
              <a:rPr kumimoji="1" lang="ja-JP" altLang="en-US" sz="1500" dirty="0" smtClean="0"/>
              <a:t>センサー層</a:t>
            </a:r>
            <a:endParaRPr kumimoji="1" lang="ja-JP" altLang="en-US" sz="1500" dirty="0"/>
          </a:p>
        </p:txBody>
      </p:sp>
      <p:sp>
        <p:nvSpPr>
          <p:cNvPr id="37" name="テキスト ボックス 36"/>
          <p:cNvSpPr txBox="1"/>
          <p:nvPr/>
        </p:nvSpPr>
        <p:spPr>
          <a:xfrm>
            <a:off x="7923201" y="3584480"/>
            <a:ext cx="1336848" cy="323165"/>
          </a:xfrm>
          <a:prstGeom prst="rect">
            <a:avLst/>
          </a:prstGeom>
          <a:noFill/>
        </p:spPr>
        <p:txBody>
          <a:bodyPr wrap="square" rtlCol="0">
            <a:spAutoFit/>
          </a:bodyPr>
          <a:lstStyle/>
          <a:p>
            <a:r>
              <a:rPr kumimoji="1" lang="ja-JP" altLang="en-US" sz="1500" dirty="0" smtClean="0"/>
              <a:t>センサー層</a:t>
            </a:r>
            <a:endParaRPr kumimoji="1" lang="ja-JP" altLang="en-US" sz="1500" dirty="0"/>
          </a:p>
        </p:txBody>
      </p:sp>
      <p:sp>
        <p:nvSpPr>
          <p:cNvPr id="38" name="テキスト ボックス 37"/>
          <p:cNvSpPr txBox="1"/>
          <p:nvPr/>
        </p:nvSpPr>
        <p:spPr>
          <a:xfrm>
            <a:off x="7940589" y="1948651"/>
            <a:ext cx="1656184" cy="323165"/>
          </a:xfrm>
          <a:prstGeom prst="rect">
            <a:avLst/>
          </a:prstGeom>
          <a:noFill/>
        </p:spPr>
        <p:txBody>
          <a:bodyPr wrap="square" rtlCol="0">
            <a:spAutoFit/>
          </a:bodyPr>
          <a:lstStyle/>
          <a:p>
            <a:r>
              <a:rPr lang="ja-JP" altLang="en-US" sz="1500" dirty="0" smtClean="0"/>
              <a:t>読み出し</a:t>
            </a:r>
            <a:r>
              <a:rPr lang="ja-JP" altLang="en-US" sz="1500" dirty="0"/>
              <a:t>回路</a:t>
            </a:r>
            <a:endParaRPr kumimoji="1" lang="ja-JP" altLang="en-US" sz="1500" dirty="0"/>
          </a:p>
        </p:txBody>
      </p:sp>
      <p:sp>
        <p:nvSpPr>
          <p:cNvPr id="7" name="テキスト ボックス 6"/>
          <p:cNvSpPr txBox="1"/>
          <p:nvPr/>
        </p:nvSpPr>
        <p:spPr>
          <a:xfrm>
            <a:off x="1064567" y="4615284"/>
            <a:ext cx="7188833" cy="2077492"/>
          </a:xfrm>
          <a:prstGeom prst="rect">
            <a:avLst/>
          </a:prstGeom>
          <a:noFill/>
        </p:spPr>
        <p:txBody>
          <a:bodyPr wrap="square" rtlCol="0">
            <a:spAutoFit/>
          </a:bodyPr>
          <a:lstStyle/>
          <a:p>
            <a:r>
              <a:rPr kumimoji="1" lang="ja-JP" altLang="en-US" sz="2150" b="1" dirty="0" smtClean="0">
                <a:solidFill>
                  <a:srgbClr val="FF0000"/>
                </a:solidFill>
              </a:rPr>
              <a:t>○物質量の低下　</a:t>
            </a:r>
            <a:r>
              <a:rPr kumimoji="1" lang="ja-JP" altLang="en-US" sz="2150" dirty="0" smtClean="0"/>
              <a:t>（センサー層の薄化）</a:t>
            </a:r>
            <a:endParaRPr kumimoji="1" lang="en-US" altLang="ja-JP" sz="2150" dirty="0" smtClean="0"/>
          </a:p>
          <a:p>
            <a:pPr marL="800100" lvl="1" indent="-342900">
              <a:buFont typeface="Wingdings" pitchFamily="2" charset="2"/>
              <a:buChar char="Ø"/>
            </a:pPr>
            <a:r>
              <a:rPr lang="ja-JP" altLang="en-US" sz="2150" dirty="0"/>
              <a:t>粒子</a:t>
            </a:r>
            <a:r>
              <a:rPr lang="ja-JP" altLang="en-US" sz="2150" dirty="0" smtClean="0"/>
              <a:t>情報の損失を防ぐ</a:t>
            </a:r>
            <a:endParaRPr kumimoji="1" lang="en-US" altLang="ja-JP" sz="2150" dirty="0" smtClean="0"/>
          </a:p>
          <a:p>
            <a:r>
              <a:rPr lang="ja-JP" altLang="en-US" sz="2150" b="1" dirty="0" smtClean="0">
                <a:solidFill>
                  <a:srgbClr val="FF0000"/>
                </a:solidFill>
              </a:rPr>
              <a:t>○センサー寄生容量の低下、ピクセルサイズの制限の緩和　</a:t>
            </a:r>
            <a:r>
              <a:rPr lang="en-US" altLang="ja-JP" sz="2150" b="1" dirty="0" smtClean="0">
                <a:solidFill>
                  <a:srgbClr val="FF0000"/>
                </a:solidFill>
              </a:rPr>
              <a:t/>
            </a:r>
            <a:br>
              <a:rPr lang="en-US" altLang="ja-JP" sz="2150" b="1" dirty="0" smtClean="0">
                <a:solidFill>
                  <a:srgbClr val="FF0000"/>
                </a:solidFill>
              </a:rPr>
            </a:br>
            <a:r>
              <a:rPr lang="ja-JP" altLang="en-US" sz="2150" b="1" dirty="0" smtClean="0">
                <a:solidFill>
                  <a:srgbClr val="FF0000"/>
                </a:solidFill>
              </a:rPr>
              <a:t>　</a:t>
            </a:r>
            <a:r>
              <a:rPr lang="ja-JP" altLang="en-US" sz="2150" dirty="0" smtClean="0"/>
              <a:t>（金属バンプを介さない）</a:t>
            </a:r>
            <a:endParaRPr lang="en-US" altLang="ja-JP" sz="2150" dirty="0" smtClean="0"/>
          </a:p>
          <a:p>
            <a:pPr marL="800100" lvl="1" indent="-342900">
              <a:buFont typeface="Wingdings" pitchFamily="2" charset="2"/>
              <a:buChar char="Ø"/>
            </a:pPr>
            <a:r>
              <a:rPr lang="en-US" altLang="ja-JP" sz="2150" dirty="0" smtClean="0"/>
              <a:t>S/N</a:t>
            </a:r>
            <a:r>
              <a:rPr lang="ja-JP" altLang="en-US" sz="2150" dirty="0" smtClean="0"/>
              <a:t>が良くなる、高分解能化が可能</a:t>
            </a:r>
            <a:endParaRPr lang="en-US" altLang="ja-JP" sz="2150" dirty="0" smtClean="0"/>
          </a:p>
          <a:p>
            <a:pPr marL="800100" lvl="1" indent="-342900">
              <a:buFont typeface="Wingdings" pitchFamily="2" charset="2"/>
              <a:buChar char="Ø"/>
            </a:pPr>
            <a:endParaRPr lang="en-US" altLang="ja-JP" sz="2150" dirty="0"/>
          </a:p>
        </p:txBody>
      </p:sp>
      <p:sp>
        <p:nvSpPr>
          <p:cNvPr id="10" name="テキスト ボックス 9"/>
          <p:cNvSpPr txBox="1"/>
          <p:nvPr/>
        </p:nvSpPr>
        <p:spPr>
          <a:xfrm>
            <a:off x="5711552" y="1433860"/>
            <a:ext cx="1584176" cy="323165"/>
          </a:xfrm>
          <a:prstGeom prst="rect">
            <a:avLst/>
          </a:prstGeom>
          <a:noFill/>
        </p:spPr>
        <p:txBody>
          <a:bodyPr wrap="square" rtlCol="0">
            <a:spAutoFit/>
          </a:bodyPr>
          <a:lstStyle/>
          <a:p>
            <a:r>
              <a:rPr kumimoji="1" lang="ja-JP" altLang="en-US" sz="1500" b="1" dirty="0" smtClean="0"/>
              <a:t>金属ビア</a:t>
            </a:r>
            <a:endParaRPr kumimoji="1" lang="ja-JP" altLang="en-US" sz="1500" b="1" dirty="0"/>
          </a:p>
        </p:txBody>
      </p:sp>
      <p:cxnSp>
        <p:nvCxnSpPr>
          <p:cNvPr id="14" name="直線矢印コネクタ 13"/>
          <p:cNvCxnSpPr/>
          <p:nvPr/>
        </p:nvCxnSpPr>
        <p:spPr>
          <a:xfrm>
            <a:off x="6233307" y="1787728"/>
            <a:ext cx="477973" cy="586413"/>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直線矢印コネクタ 15"/>
          <p:cNvCxnSpPr/>
          <p:nvPr/>
        </p:nvCxnSpPr>
        <p:spPr>
          <a:xfrm flipH="1">
            <a:off x="5415136" y="1787728"/>
            <a:ext cx="684076" cy="75569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8748961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pPr algn="l"/>
            <a:r>
              <a:rPr lang="en-US" altLang="ja-JP" dirty="0"/>
              <a:t>SOI</a:t>
            </a:r>
            <a:r>
              <a:rPr lang="ja-JP" altLang="en-US" dirty="0"/>
              <a:t>検出器の</a:t>
            </a:r>
            <a:r>
              <a:rPr lang="ja-JP" altLang="en-US" dirty="0" smtClean="0"/>
              <a:t>メリット②：</a:t>
            </a:r>
            <a:r>
              <a:rPr lang="en-US" altLang="ja-JP" dirty="0" smtClean="0"/>
              <a:t>SOI CMOS</a:t>
            </a:r>
            <a:endParaRPr kumimoji="1" lang="ja-JP" altLang="en-US" dirty="0"/>
          </a:p>
        </p:txBody>
      </p:sp>
      <p:sp>
        <p:nvSpPr>
          <p:cNvPr id="3" name="コンテンツ プレースホルダー 2"/>
          <p:cNvSpPr>
            <a:spLocks noGrp="1"/>
          </p:cNvSpPr>
          <p:nvPr>
            <p:ph idx="1"/>
          </p:nvPr>
        </p:nvSpPr>
        <p:spPr>
          <a:xfrm>
            <a:off x="467544" y="1340768"/>
            <a:ext cx="8229600" cy="4713387"/>
          </a:xfrm>
        </p:spPr>
        <p:txBody>
          <a:bodyPr/>
          <a:lstStyle/>
          <a:p>
            <a:r>
              <a:rPr kumimoji="1" lang="ja-JP" altLang="en-US" dirty="0" smtClean="0"/>
              <a:t>絶縁層（</a:t>
            </a:r>
            <a:r>
              <a:rPr kumimoji="1" lang="en-US" altLang="ja-JP" dirty="0" smtClean="0"/>
              <a:t>SiO</a:t>
            </a:r>
            <a:r>
              <a:rPr kumimoji="1" lang="en-US" altLang="ja-JP" baseline="-25000" dirty="0" smtClean="0"/>
              <a:t>2</a:t>
            </a:r>
            <a:r>
              <a:rPr kumimoji="1" lang="ja-JP" altLang="en-US" dirty="0" smtClean="0"/>
              <a:t>）の導入</a:t>
            </a:r>
            <a:endParaRPr kumimoji="1" lang="ja-JP" altLang="en-US" dirty="0"/>
          </a:p>
        </p:txBody>
      </p:sp>
      <p:sp>
        <p:nvSpPr>
          <p:cNvPr id="4" name="日付プレースホルダー 3"/>
          <p:cNvSpPr>
            <a:spLocks noGrp="1"/>
          </p:cNvSpPr>
          <p:nvPr>
            <p:ph type="dt" sz="half" idx="10"/>
          </p:nvPr>
        </p:nvSpPr>
        <p:spPr/>
        <p:txBody>
          <a:bodyPr/>
          <a:lstStyle/>
          <a:p>
            <a:fld id="{29D29C89-8089-4C9F-83F0-8FE504731AD0}" type="datetime1">
              <a:rPr kumimoji="1" lang="ja-JP" altLang="en-US" smtClean="0"/>
              <a:pPr/>
              <a:t>2012/9/18</a:t>
            </a:fld>
            <a:endParaRPr kumimoji="1" lang="ja-JP" altLang="en-US"/>
          </a:p>
        </p:txBody>
      </p:sp>
      <p:sp>
        <p:nvSpPr>
          <p:cNvPr id="5" name="フッター プレースホルダー 4"/>
          <p:cNvSpPr>
            <a:spLocks noGrp="1"/>
          </p:cNvSpPr>
          <p:nvPr>
            <p:ph type="ftr" sz="quarter" idx="11"/>
          </p:nvPr>
        </p:nvSpPr>
        <p:spPr/>
        <p:txBody>
          <a:bodyPr/>
          <a:lstStyle/>
          <a:p>
            <a:r>
              <a:rPr lang="ja-JP" altLang="en-US" smtClean="0"/>
              <a:t>夏の学校　</a:t>
            </a:r>
            <a:r>
              <a:rPr lang="en-US" altLang="ja-JP" smtClean="0"/>
              <a:t>2012 @</a:t>
            </a:r>
            <a:r>
              <a:rPr lang="ja-JP" altLang="en-US" smtClean="0"/>
              <a:t>富士吉田</a:t>
            </a:r>
            <a:endParaRPr lang="ja-JP" altLang="en-US" dirty="0"/>
          </a:p>
        </p:txBody>
      </p:sp>
      <p:sp>
        <p:nvSpPr>
          <p:cNvPr id="6" name="スライド番号プレースホルダー 5"/>
          <p:cNvSpPr>
            <a:spLocks noGrp="1"/>
          </p:cNvSpPr>
          <p:nvPr>
            <p:ph type="sldNum" sz="quarter" idx="12"/>
          </p:nvPr>
        </p:nvSpPr>
        <p:spPr/>
        <p:txBody>
          <a:bodyPr/>
          <a:lstStyle/>
          <a:p>
            <a:fld id="{4A3C642A-29D3-475F-9FAB-1EA74B345281}" type="slidenum">
              <a:rPr kumimoji="1" lang="ja-JP" altLang="en-US" smtClean="0"/>
              <a:pPr/>
              <a:t>6</a:t>
            </a:fld>
            <a:endParaRPr kumimoji="1" lang="ja-JP" altLang="en-US" dirty="0"/>
          </a:p>
        </p:txBody>
      </p:sp>
      <p:pic>
        <p:nvPicPr>
          <p:cNvPr id="2052"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27584" y="1769591"/>
            <a:ext cx="3471530" cy="183483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932039" y="1694290"/>
            <a:ext cx="3611245" cy="16481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テキスト ボックス 6"/>
          <p:cNvSpPr txBox="1"/>
          <p:nvPr/>
        </p:nvSpPr>
        <p:spPr>
          <a:xfrm>
            <a:off x="1131392" y="3504826"/>
            <a:ext cx="2016224" cy="400110"/>
          </a:xfrm>
          <a:prstGeom prst="rect">
            <a:avLst/>
          </a:prstGeom>
          <a:noFill/>
        </p:spPr>
        <p:txBody>
          <a:bodyPr wrap="square" rtlCol="0">
            <a:spAutoFit/>
          </a:bodyPr>
          <a:lstStyle/>
          <a:p>
            <a:r>
              <a:rPr kumimoji="1" lang="en-US" altLang="ja-JP" sz="2000" dirty="0" smtClean="0">
                <a:latin typeface="Arial" pitchFamily="34" charset="0"/>
                <a:cs typeface="Arial" pitchFamily="34" charset="0"/>
              </a:rPr>
              <a:t>SOI CMOS</a:t>
            </a:r>
            <a:endParaRPr kumimoji="1" lang="ja-JP" altLang="en-US" sz="2000" dirty="0">
              <a:latin typeface="Arial" pitchFamily="34" charset="0"/>
              <a:cs typeface="Arial" pitchFamily="34" charset="0"/>
            </a:endParaRPr>
          </a:p>
        </p:txBody>
      </p:sp>
      <p:sp>
        <p:nvSpPr>
          <p:cNvPr id="8" name="テキスト ボックス 7"/>
          <p:cNvSpPr txBox="1"/>
          <p:nvPr/>
        </p:nvSpPr>
        <p:spPr>
          <a:xfrm>
            <a:off x="5868144" y="3441782"/>
            <a:ext cx="1800200" cy="400110"/>
          </a:xfrm>
          <a:prstGeom prst="rect">
            <a:avLst/>
          </a:prstGeom>
          <a:noFill/>
        </p:spPr>
        <p:txBody>
          <a:bodyPr wrap="square" rtlCol="0">
            <a:spAutoFit/>
          </a:bodyPr>
          <a:lstStyle/>
          <a:p>
            <a:r>
              <a:rPr kumimoji="1" lang="en-US" altLang="ja-JP" sz="2000" dirty="0" smtClean="0">
                <a:latin typeface="Arial" pitchFamily="34" charset="0"/>
                <a:cs typeface="Arial" pitchFamily="34" charset="0"/>
              </a:rPr>
              <a:t>Bulk CMOS</a:t>
            </a:r>
            <a:endParaRPr kumimoji="1" lang="ja-JP" altLang="en-US" sz="2000" dirty="0">
              <a:latin typeface="Arial" pitchFamily="34" charset="0"/>
              <a:cs typeface="Arial" pitchFamily="34" charset="0"/>
            </a:endParaRPr>
          </a:p>
        </p:txBody>
      </p:sp>
      <p:sp>
        <p:nvSpPr>
          <p:cNvPr id="9" name="テキスト ボックス 8"/>
          <p:cNvSpPr txBox="1"/>
          <p:nvPr/>
        </p:nvSpPr>
        <p:spPr>
          <a:xfrm>
            <a:off x="813024" y="4293096"/>
            <a:ext cx="7935440" cy="2215991"/>
          </a:xfrm>
          <a:prstGeom prst="rect">
            <a:avLst/>
          </a:prstGeom>
          <a:noFill/>
        </p:spPr>
        <p:txBody>
          <a:bodyPr wrap="square" rtlCol="0">
            <a:spAutoFit/>
          </a:bodyPr>
          <a:lstStyle/>
          <a:p>
            <a:pPr marL="285750" indent="-285750">
              <a:buFont typeface="Wingdings" pitchFamily="2" charset="2"/>
              <a:buChar char="Ø"/>
            </a:pPr>
            <a:r>
              <a:rPr kumimoji="1" lang="ja-JP" altLang="en-US" sz="2000" dirty="0" smtClean="0"/>
              <a:t>回路素子間のリーク電流減少　→　</a:t>
            </a:r>
            <a:r>
              <a:rPr kumimoji="1" lang="ja-JP" altLang="en-US" sz="2000" dirty="0" smtClean="0">
                <a:solidFill>
                  <a:srgbClr val="FF0000"/>
                </a:solidFill>
              </a:rPr>
              <a:t>○トランジスタ密度の高集積化、</a:t>
            </a:r>
            <a:r>
              <a:rPr kumimoji="1" lang="en-US" altLang="ja-JP" sz="2000" dirty="0" smtClean="0">
                <a:solidFill>
                  <a:srgbClr val="FF0000"/>
                </a:solidFill>
              </a:rPr>
              <a:t/>
            </a:r>
            <a:br>
              <a:rPr kumimoji="1" lang="en-US" altLang="ja-JP" sz="2000" dirty="0" smtClean="0">
                <a:solidFill>
                  <a:srgbClr val="FF0000"/>
                </a:solidFill>
              </a:rPr>
            </a:br>
            <a:r>
              <a:rPr kumimoji="1" lang="en-US" altLang="ja-JP" sz="2000" dirty="0" smtClean="0">
                <a:solidFill>
                  <a:srgbClr val="FF0000"/>
                </a:solidFill>
              </a:rPr>
              <a:t>				</a:t>
            </a:r>
            <a:r>
              <a:rPr kumimoji="1" lang="ja-JP" altLang="en-US" sz="2000" dirty="0" smtClean="0">
                <a:solidFill>
                  <a:srgbClr val="FF0000"/>
                </a:solidFill>
              </a:rPr>
              <a:t>　　　　低消費電力</a:t>
            </a:r>
            <a:endParaRPr kumimoji="1" lang="en-US" altLang="ja-JP" sz="2000" dirty="0" smtClean="0">
              <a:solidFill>
                <a:srgbClr val="FF0000"/>
              </a:solidFill>
            </a:endParaRPr>
          </a:p>
          <a:p>
            <a:pPr marL="285750" indent="-285750">
              <a:buFont typeface="Wingdings" pitchFamily="2" charset="2"/>
              <a:buChar char="Ø"/>
            </a:pPr>
            <a:endParaRPr lang="en-US" altLang="ja-JP" sz="2000" dirty="0"/>
          </a:p>
          <a:p>
            <a:pPr marL="285750" indent="-285750">
              <a:buFont typeface="Wingdings" pitchFamily="2" charset="2"/>
              <a:buChar char="Ø"/>
            </a:pPr>
            <a:r>
              <a:rPr kumimoji="1" lang="ja-JP" altLang="en-US" sz="2000" dirty="0" smtClean="0"/>
              <a:t>素子間の寄生容量の減少　→　</a:t>
            </a:r>
            <a:r>
              <a:rPr kumimoji="1" lang="ja-JP" altLang="en-US" sz="2000" dirty="0" smtClean="0">
                <a:solidFill>
                  <a:srgbClr val="FF0000"/>
                </a:solidFill>
              </a:rPr>
              <a:t>○高速動作</a:t>
            </a:r>
            <a:r>
              <a:rPr lang="ja-JP" altLang="en-US" sz="2000" dirty="0" smtClean="0">
                <a:solidFill>
                  <a:srgbClr val="FF0000"/>
                </a:solidFill>
              </a:rPr>
              <a:t>（閾値到達時間が早い）</a:t>
            </a:r>
            <a:endParaRPr kumimoji="1" lang="en-US" altLang="ja-JP" sz="2000" dirty="0" smtClean="0">
              <a:solidFill>
                <a:srgbClr val="FF0000"/>
              </a:solidFill>
            </a:endParaRPr>
          </a:p>
          <a:p>
            <a:pPr marL="285750" indent="-285750">
              <a:buFont typeface="Wingdings" pitchFamily="2" charset="2"/>
              <a:buChar char="Ø"/>
            </a:pPr>
            <a:endParaRPr lang="en-US" altLang="ja-JP" sz="2000" dirty="0"/>
          </a:p>
          <a:p>
            <a:pPr marL="285750" indent="-285750">
              <a:buFont typeface="Wingdings" pitchFamily="2" charset="2"/>
              <a:buChar char="Ø"/>
            </a:pPr>
            <a:r>
              <a:rPr kumimoji="1" lang="en-US" altLang="ja-JP" sz="2000" dirty="0" smtClean="0"/>
              <a:t>SOI CMOS</a:t>
            </a:r>
            <a:r>
              <a:rPr kumimoji="1" lang="ja-JP" altLang="en-US" sz="2000" dirty="0" smtClean="0"/>
              <a:t>の動作閾値の温度依存無　</a:t>
            </a:r>
            <a:r>
              <a:rPr lang="ja-JP" altLang="en-US" sz="2000" dirty="0" smtClean="0"/>
              <a:t>→　</a:t>
            </a:r>
            <a:r>
              <a:rPr lang="ja-JP" altLang="en-US" sz="2000" dirty="0" smtClean="0">
                <a:solidFill>
                  <a:srgbClr val="FF0000"/>
                </a:solidFill>
              </a:rPr>
              <a:t>○低温～高温での動作可能</a:t>
            </a:r>
            <a:endParaRPr kumimoji="1" lang="en-US" altLang="ja-JP" sz="2000" dirty="0" smtClean="0">
              <a:solidFill>
                <a:srgbClr val="FF0000"/>
              </a:solidFill>
            </a:endParaRPr>
          </a:p>
          <a:p>
            <a:endParaRPr kumimoji="1" lang="ja-JP" altLang="en-US" dirty="0"/>
          </a:p>
        </p:txBody>
      </p:sp>
      <p:cxnSp>
        <p:nvCxnSpPr>
          <p:cNvPr id="11" name="直線矢印コネクタ 10"/>
          <p:cNvCxnSpPr/>
          <p:nvPr/>
        </p:nvCxnSpPr>
        <p:spPr>
          <a:xfrm flipH="1" flipV="1">
            <a:off x="3836774" y="2941116"/>
            <a:ext cx="231170" cy="65544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テキスト ボックス 12"/>
          <p:cNvSpPr txBox="1"/>
          <p:nvPr/>
        </p:nvSpPr>
        <p:spPr>
          <a:xfrm>
            <a:off x="3733304" y="3615981"/>
            <a:ext cx="1440160" cy="338554"/>
          </a:xfrm>
          <a:prstGeom prst="rect">
            <a:avLst/>
          </a:prstGeom>
          <a:noFill/>
        </p:spPr>
        <p:txBody>
          <a:bodyPr wrap="square" rtlCol="0">
            <a:spAutoFit/>
          </a:bodyPr>
          <a:lstStyle/>
          <a:p>
            <a:r>
              <a:rPr kumimoji="1" lang="ja-JP" altLang="en-US" sz="1600" dirty="0" smtClean="0"/>
              <a:t>絶縁層</a:t>
            </a:r>
            <a:endParaRPr kumimoji="1" lang="ja-JP" altLang="en-US" sz="1600" dirty="0"/>
          </a:p>
        </p:txBody>
      </p:sp>
    </p:spTree>
    <p:extLst>
      <p:ext uri="{BB962C8B-B14F-4D97-AF65-F5344CB8AC3E}">
        <p14:creationId xmlns:p14="http://schemas.microsoft.com/office/powerpoint/2010/main" xmlns="" val="15645405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SOI(Silicon On </a:t>
            </a:r>
            <a:r>
              <a:rPr lang="en-US" altLang="ja-JP" dirty="0" smtClean="0"/>
              <a:t>Insulator)</a:t>
            </a:r>
            <a:r>
              <a:rPr lang="en-US" altLang="ja-JP" dirty="0" err="1" smtClean="0"/>
              <a:t>PIXel</a:t>
            </a:r>
            <a:r>
              <a:rPr lang="ja-JP" altLang="en-US" dirty="0" smtClean="0"/>
              <a:t>検出器</a:t>
            </a:r>
            <a:endParaRPr kumimoji="1" lang="ja-JP" altLang="en-US" dirty="0"/>
          </a:p>
        </p:txBody>
      </p:sp>
      <p:sp>
        <p:nvSpPr>
          <p:cNvPr id="3" name="コンテンツ プレースホルダー 2"/>
          <p:cNvSpPr>
            <a:spLocks noGrp="1"/>
          </p:cNvSpPr>
          <p:nvPr>
            <p:ph idx="1"/>
          </p:nvPr>
        </p:nvSpPr>
        <p:spPr/>
        <p:txBody>
          <a:bodyPr>
            <a:normAutofit/>
          </a:bodyPr>
          <a:lstStyle/>
          <a:p>
            <a:pPr marL="0" indent="0">
              <a:buNone/>
            </a:pPr>
            <a:endParaRPr lang="en-US" altLang="ja-JP" sz="800" dirty="0" smtClean="0"/>
          </a:p>
          <a:p>
            <a:pPr>
              <a:buFont typeface="Wingdings" pitchFamily="2" charset="2"/>
              <a:buChar char="Ø"/>
            </a:pPr>
            <a:r>
              <a:rPr lang="ja-JP" altLang="en-US" sz="2400" dirty="0" smtClean="0"/>
              <a:t>参加</a:t>
            </a:r>
            <a:r>
              <a:rPr lang="ja-JP" altLang="en-US" sz="2400" dirty="0"/>
              <a:t>研究</a:t>
            </a:r>
            <a:r>
              <a:rPr lang="ja-JP" altLang="en-US" sz="2400" dirty="0" smtClean="0"/>
              <a:t>機関</a:t>
            </a:r>
            <a:endParaRPr lang="en-US" altLang="ja-JP" sz="2400" dirty="0"/>
          </a:p>
          <a:p>
            <a:pPr lvl="1"/>
            <a:r>
              <a:rPr lang="ja-JP" altLang="en-US" sz="2200" dirty="0" smtClean="0"/>
              <a:t>高エネルギー加速器研究機構、東北大学、京都大学、</a:t>
            </a:r>
            <a:r>
              <a:rPr lang="en-US" altLang="ja-JP" sz="2200" dirty="0" smtClean="0"/>
              <a:t/>
            </a:r>
            <a:br>
              <a:rPr lang="en-US" altLang="ja-JP" sz="2200" dirty="0" smtClean="0"/>
            </a:br>
            <a:r>
              <a:rPr lang="ja-JP" altLang="en-US" sz="2200" dirty="0" smtClean="0"/>
              <a:t>筑波大学、東京大学、大阪大学、京都教育大学、</a:t>
            </a:r>
            <a:r>
              <a:rPr lang="en-US" altLang="ja-JP" sz="2200" dirty="0" smtClean="0"/>
              <a:t>JAXA</a:t>
            </a:r>
            <a:r>
              <a:rPr lang="ja-JP" altLang="en-US" sz="2200" dirty="0" err="1" smtClean="0"/>
              <a:t>、</a:t>
            </a:r>
            <a:r>
              <a:rPr lang="en-US" altLang="ja-JP" sz="2200" dirty="0" smtClean="0"/>
              <a:t>ISAS</a:t>
            </a:r>
            <a:br>
              <a:rPr lang="en-US" altLang="ja-JP" sz="2200" dirty="0" smtClean="0"/>
            </a:br>
            <a:r>
              <a:rPr lang="ja-JP" altLang="en-US" sz="2200" dirty="0" smtClean="0"/>
              <a:t>理研、産総研、核融合研、</a:t>
            </a:r>
            <a:r>
              <a:rPr lang="en-US" altLang="ja-JP" sz="2200" dirty="0" smtClean="0"/>
              <a:t/>
            </a:r>
            <a:br>
              <a:rPr lang="en-US" altLang="ja-JP" sz="2200" dirty="0" smtClean="0"/>
            </a:br>
            <a:r>
              <a:rPr lang="ja-JP" altLang="en-US" sz="2200" dirty="0" smtClean="0"/>
              <a:t>ラピスセミコンダクタ、リガク、</a:t>
            </a:r>
            <a:r>
              <a:rPr lang="en-US" altLang="ja-JP" sz="2200" dirty="0" smtClean="0"/>
              <a:t>T-micro</a:t>
            </a:r>
            <a:r>
              <a:rPr lang="ja-JP" altLang="en-US" sz="2200" dirty="0" err="1" smtClean="0"/>
              <a:t>、</a:t>
            </a:r>
            <a:r>
              <a:rPr lang="en-US" altLang="ja-JP" sz="2200" dirty="0" err="1" smtClean="0"/>
              <a:t>etc</a:t>
            </a:r>
            <a:endParaRPr lang="en-US" altLang="ja-JP" sz="2200" dirty="0" smtClean="0"/>
          </a:p>
          <a:p>
            <a:pPr>
              <a:buFont typeface="Wingdings" pitchFamily="2" charset="2"/>
              <a:buChar char="Ø"/>
            </a:pPr>
            <a:endParaRPr lang="en-US" altLang="ja-JP" sz="2400" dirty="0"/>
          </a:p>
          <a:p>
            <a:pPr>
              <a:buFont typeface="Wingdings" pitchFamily="2" charset="2"/>
              <a:buChar char="Ø"/>
            </a:pPr>
            <a:r>
              <a:rPr lang="en-US" altLang="ja-JP" sz="2400" dirty="0" smtClean="0"/>
              <a:t>SOI</a:t>
            </a:r>
            <a:r>
              <a:rPr lang="ja-JP" altLang="en-US" sz="2400" dirty="0" smtClean="0"/>
              <a:t>技術の応用</a:t>
            </a:r>
            <a:endParaRPr lang="en-US" altLang="ja-JP" sz="2400" dirty="0"/>
          </a:p>
          <a:p>
            <a:pPr marL="0" indent="0">
              <a:buNone/>
            </a:pPr>
            <a:r>
              <a:rPr kumimoji="1" lang="ja-JP" altLang="en-US" sz="2400" dirty="0" smtClean="0"/>
              <a:t>　　</a:t>
            </a:r>
            <a:r>
              <a:rPr kumimoji="1" lang="en-US" altLang="ja-JP" sz="2400" dirty="0" smtClean="0"/>
              <a:t>Double SOI</a:t>
            </a:r>
            <a:r>
              <a:rPr kumimoji="1" lang="ja-JP" altLang="en-US" sz="2400" dirty="0" smtClean="0"/>
              <a:t>・・・放射線蓄積ダメージを解決</a:t>
            </a:r>
            <a:endParaRPr kumimoji="1" lang="en-US" altLang="ja-JP" sz="2400" dirty="0" smtClean="0"/>
          </a:p>
          <a:p>
            <a:pPr marL="0" indent="0">
              <a:buNone/>
            </a:pPr>
            <a:r>
              <a:rPr lang="en-US" altLang="ja-JP" sz="2400" dirty="0"/>
              <a:t>	</a:t>
            </a:r>
            <a:r>
              <a:rPr lang="en-US" altLang="ja-JP" sz="2400" dirty="0" smtClean="0"/>
              <a:t>	</a:t>
            </a:r>
            <a:r>
              <a:rPr lang="ja-JP" altLang="en-US" sz="2400" dirty="0" smtClean="0"/>
              <a:t>　　（トランジスタの閾値電圧変化を防ぐ）　</a:t>
            </a:r>
            <a:endParaRPr kumimoji="1" lang="en-US" altLang="ja-JP" sz="2400" dirty="0" smtClean="0"/>
          </a:p>
          <a:p>
            <a:pPr marL="0" indent="0">
              <a:buNone/>
            </a:pPr>
            <a:r>
              <a:rPr lang="ja-JP" altLang="en-US" sz="2400" dirty="0" smtClean="0"/>
              <a:t>　　</a:t>
            </a:r>
            <a:r>
              <a:rPr lang="en-US" altLang="ja-JP" sz="2400" dirty="0" smtClean="0"/>
              <a:t>3D Chip</a:t>
            </a:r>
            <a:r>
              <a:rPr lang="ja-JP" altLang="en-US" sz="2400" dirty="0" smtClean="0"/>
              <a:t>　・・・集積回路の積み重ねによる、信号処理能力の</a:t>
            </a:r>
            <a:r>
              <a:rPr lang="en-US" altLang="ja-JP" sz="2400" dirty="0" smtClean="0"/>
              <a:t>		   </a:t>
            </a:r>
            <a:r>
              <a:rPr lang="ja-JP" altLang="en-US" sz="2400" dirty="0" smtClean="0"/>
              <a:t>増強（トランジスタ縮小化の限界を解消）</a:t>
            </a:r>
            <a:endParaRPr kumimoji="1" lang="en-US" altLang="ja-JP" sz="2400" dirty="0" smtClean="0"/>
          </a:p>
          <a:p>
            <a:pPr marL="0" indent="0">
              <a:buNone/>
            </a:pPr>
            <a:endParaRPr lang="en-US" altLang="ja-JP" sz="2200" dirty="0" smtClean="0"/>
          </a:p>
        </p:txBody>
      </p:sp>
      <p:sp>
        <p:nvSpPr>
          <p:cNvPr id="4" name="日付プレースホルダー 3"/>
          <p:cNvSpPr>
            <a:spLocks noGrp="1"/>
          </p:cNvSpPr>
          <p:nvPr>
            <p:ph type="dt" sz="half" idx="10"/>
          </p:nvPr>
        </p:nvSpPr>
        <p:spPr/>
        <p:txBody>
          <a:bodyPr/>
          <a:lstStyle/>
          <a:p>
            <a:fld id="{7C988BC7-30C3-4083-92D6-74E9B5AD734A}" type="datetime1">
              <a:rPr kumimoji="1" lang="ja-JP" altLang="en-US" smtClean="0"/>
              <a:pPr/>
              <a:t>2012/9/18</a:t>
            </a:fld>
            <a:endParaRPr kumimoji="1" lang="ja-JP" altLang="en-US"/>
          </a:p>
        </p:txBody>
      </p:sp>
      <p:sp>
        <p:nvSpPr>
          <p:cNvPr id="5" name="フッター プレースホルダー 4"/>
          <p:cNvSpPr>
            <a:spLocks noGrp="1"/>
          </p:cNvSpPr>
          <p:nvPr>
            <p:ph type="ftr" sz="quarter" idx="11"/>
          </p:nvPr>
        </p:nvSpPr>
        <p:spPr/>
        <p:txBody>
          <a:bodyPr/>
          <a:lstStyle/>
          <a:p>
            <a:r>
              <a:rPr lang="ja-JP" altLang="en-US" smtClean="0"/>
              <a:t>夏の学校　</a:t>
            </a:r>
            <a:r>
              <a:rPr lang="en-US" altLang="ja-JP" smtClean="0"/>
              <a:t>2012 @</a:t>
            </a:r>
            <a:r>
              <a:rPr lang="ja-JP" altLang="en-US" smtClean="0"/>
              <a:t>富士吉田</a:t>
            </a:r>
            <a:endParaRPr lang="ja-JP" altLang="en-US" dirty="0"/>
          </a:p>
        </p:txBody>
      </p:sp>
      <p:sp>
        <p:nvSpPr>
          <p:cNvPr id="6" name="スライド番号プレースホルダー 5"/>
          <p:cNvSpPr>
            <a:spLocks noGrp="1"/>
          </p:cNvSpPr>
          <p:nvPr>
            <p:ph type="sldNum" sz="quarter" idx="12"/>
          </p:nvPr>
        </p:nvSpPr>
        <p:spPr>
          <a:xfrm>
            <a:off x="8991128" y="3717083"/>
            <a:ext cx="2133600" cy="365125"/>
          </a:xfrm>
        </p:spPr>
        <p:txBody>
          <a:bodyPr/>
          <a:lstStyle/>
          <a:p>
            <a:fld id="{4A3C642A-29D3-475F-9FAB-1EA74B345281}" type="slidenum">
              <a:rPr kumimoji="1" lang="ja-JP" altLang="en-US" smtClean="0"/>
              <a:pPr/>
              <a:t>7</a:t>
            </a:fld>
            <a:endParaRPr kumimoji="1" lang="ja-JP" altLang="en-US" dirty="0"/>
          </a:p>
        </p:txBody>
      </p:sp>
      <p:pic>
        <p:nvPicPr>
          <p:cNvPr id="7172"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076056" y="3868622"/>
            <a:ext cx="3027148" cy="188814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173"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71600" y="3573016"/>
            <a:ext cx="3899377" cy="20025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テキスト ボックス 6"/>
          <p:cNvSpPr txBox="1"/>
          <p:nvPr/>
        </p:nvSpPr>
        <p:spPr>
          <a:xfrm>
            <a:off x="5659797" y="6846664"/>
            <a:ext cx="1584176" cy="369332"/>
          </a:xfrm>
          <a:prstGeom prst="rect">
            <a:avLst/>
          </a:prstGeom>
          <a:noFill/>
        </p:spPr>
        <p:txBody>
          <a:bodyPr wrap="square" rtlCol="0">
            <a:spAutoFit/>
          </a:bodyPr>
          <a:lstStyle/>
          <a:p>
            <a:r>
              <a:rPr kumimoji="1" lang="en-US" altLang="ja-JP" dirty="0" smtClean="0"/>
              <a:t>Double SOI</a:t>
            </a:r>
            <a:endParaRPr kumimoji="1" lang="ja-JP" altLang="en-US" dirty="0"/>
          </a:p>
        </p:txBody>
      </p:sp>
      <p:sp>
        <p:nvSpPr>
          <p:cNvPr id="8" name="テキスト ボックス 7"/>
          <p:cNvSpPr txBox="1"/>
          <p:nvPr/>
        </p:nvSpPr>
        <p:spPr>
          <a:xfrm>
            <a:off x="9620237" y="6846664"/>
            <a:ext cx="2088232" cy="369332"/>
          </a:xfrm>
          <a:prstGeom prst="rect">
            <a:avLst/>
          </a:prstGeom>
          <a:noFill/>
        </p:spPr>
        <p:txBody>
          <a:bodyPr wrap="square" rtlCol="0">
            <a:spAutoFit/>
          </a:bodyPr>
          <a:lstStyle/>
          <a:p>
            <a:r>
              <a:rPr kumimoji="1" lang="en-US" altLang="ja-JP" dirty="0" smtClean="0"/>
              <a:t>3D Pixel Detector</a:t>
            </a:r>
            <a:endParaRPr kumimoji="1" lang="ja-JP" altLang="en-US" dirty="0"/>
          </a:p>
        </p:txBody>
      </p:sp>
      <p:sp>
        <p:nvSpPr>
          <p:cNvPr id="9" name="テキスト ボックス 8"/>
          <p:cNvSpPr txBox="1"/>
          <p:nvPr/>
        </p:nvSpPr>
        <p:spPr>
          <a:xfrm>
            <a:off x="827584" y="5575549"/>
            <a:ext cx="1512168" cy="369332"/>
          </a:xfrm>
          <a:prstGeom prst="rect">
            <a:avLst/>
          </a:prstGeom>
          <a:noFill/>
        </p:spPr>
        <p:txBody>
          <a:bodyPr wrap="square" rtlCol="0">
            <a:spAutoFit/>
          </a:bodyPr>
          <a:lstStyle/>
          <a:p>
            <a:r>
              <a:rPr kumimoji="1" lang="en-US" altLang="ja-JP" b="1" dirty="0" smtClean="0"/>
              <a:t>Double SOI</a:t>
            </a:r>
            <a:endParaRPr kumimoji="1" lang="ja-JP" altLang="en-US" b="1" dirty="0"/>
          </a:p>
        </p:txBody>
      </p:sp>
      <p:sp>
        <p:nvSpPr>
          <p:cNvPr id="10" name="テキスト ボックス 9"/>
          <p:cNvSpPr txBox="1"/>
          <p:nvPr/>
        </p:nvSpPr>
        <p:spPr>
          <a:xfrm>
            <a:off x="6278153" y="3543672"/>
            <a:ext cx="2160240" cy="369332"/>
          </a:xfrm>
          <a:prstGeom prst="rect">
            <a:avLst/>
          </a:prstGeom>
          <a:noFill/>
        </p:spPr>
        <p:txBody>
          <a:bodyPr wrap="square" rtlCol="0">
            <a:spAutoFit/>
          </a:bodyPr>
          <a:lstStyle/>
          <a:p>
            <a:r>
              <a:rPr kumimoji="1" lang="en-US" altLang="ja-JP" b="1" dirty="0" smtClean="0"/>
              <a:t>3D </a:t>
            </a:r>
            <a:r>
              <a:rPr kumimoji="1" lang="en-US" altLang="ja-JP" b="1" dirty="0" err="1" smtClean="0"/>
              <a:t>PIXel</a:t>
            </a:r>
            <a:r>
              <a:rPr kumimoji="1" lang="en-US" altLang="ja-JP" b="1" dirty="0" smtClean="0"/>
              <a:t> Detector</a:t>
            </a:r>
            <a:endParaRPr kumimoji="1" lang="ja-JP" altLang="en-US" b="1" dirty="0"/>
          </a:p>
        </p:txBody>
      </p:sp>
    </p:spTree>
    <p:extLst>
      <p:ext uri="{BB962C8B-B14F-4D97-AF65-F5344CB8AC3E}">
        <p14:creationId xmlns:p14="http://schemas.microsoft.com/office/powerpoint/2010/main" xmlns="" val="1067108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173"/>
                                        </p:tgtEl>
                                        <p:attrNameLst>
                                          <p:attrName>style.visibility</p:attrName>
                                        </p:attrNameLst>
                                      </p:cBhvr>
                                      <p:to>
                                        <p:strVal val="visible"/>
                                      </p:to>
                                    </p:set>
                                    <p:animEffect transition="in" filter="barn(inVertical)">
                                      <p:cBhvr>
                                        <p:cTn id="7" dur="500"/>
                                        <p:tgtEl>
                                          <p:spTgt spid="717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7172"/>
                                        </p:tgtEl>
                                        <p:attrNameLst>
                                          <p:attrName>style.visibility</p:attrName>
                                        </p:attrNameLst>
                                      </p:cBhvr>
                                      <p:to>
                                        <p:strVal val="visible"/>
                                      </p:to>
                                    </p:set>
                                    <p:animEffect transition="in" filter="wipe(down)">
                                      <p:cBhvr>
                                        <p:cTn id="15" dur="500"/>
                                        <p:tgtEl>
                                          <p:spTgt spid="7172"/>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500"/>
                                        <p:tgtEl>
                                          <p:spTgt spid="8"/>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arn(inVertical)">
                                      <p:cBhvr>
                                        <p:cTn id="21" dur="500"/>
                                        <p:tgtEl>
                                          <p:spTgt spid="9"/>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down)">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3200" dirty="0" smtClean="0"/>
              <a:t>崩壊点検出器</a:t>
            </a:r>
            <a:r>
              <a:rPr kumimoji="1" lang="ja-JP" altLang="en-US" sz="3200" dirty="0" smtClean="0"/>
              <a:t>への応用</a:t>
            </a:r>
            <a:endParaRPr kumimoji="1" lang="ja-JP" altLang="en-US" sz="3200" dirty="0"/>
          </a:p>
        </p:txBody>
      </p:sp>
      <p:sp>
        <p:nvSpPr>
          <p:cNvPr id="4" name="日付プレースホルダー 3"/>
          <p:cNvSpPr>
            <a:spLocks noGrp="1"/>
          </p:cNvSpPr>
          <p:nvPr>
            <p:ph type="dt" sz="half" idx="10"/>
          </p:nvPr>
        </p:nvSpPr>
        <p:spPr/>
        <p:txBody>
          <a:bodyPr/>
          <a:lstStyle/>
          <a:p>
            <a:fld id="{3A8CE712-4F62-45A1-AB89-B17B659C3BD5}" type="datetime1">
              <a:rPr kumimoji="1" lang="ja-JP" altLang="en-US" smtClean="0"/>
              <a:pPr/>
              <a:t>2012/9/18</a:t>
            </a:fld>
            <a:endParaRPr kumimoji="1" lang="ja-JP" altLang="en-US"/>
          </a:p>
        </p:txBody>
      </p:sp>
      <p:sp>
        <p:nvSpPr>
          <p:cNvPr id="5" name="フッター プレースホルダー 4"/>
          <p:cNvSpPr>
            <a:spLocks noGrp="1"/>
          </p:cNvSpPr>
          <p:nvPr>
            <p:ph type="ftr" sz="quarter" idx="11"/>
          </p:nvPr>
        </p:nvSpPr>
        <p:spPr/>
        <p:txBody>
          <a:bodyPr/>
          <a:lstStyle/>
          <a:p>
            <a:r>
              <a:rPr lang="ja-JP" altLang="en-US" smtClean="0"/>
              <a:t>夏の学校　</a:t>
            </a:r>
            <a:r>
              <a:rPr lang="en-US" altLang="ja-JP" smtClean="0"/>
              <a:t>2012 @</a:t>
            </a:r>
            <a:r>
              <a:rPr lang="ja-JP" altLang="en-US" smtClean="0"/>
              <a:t>富士吉田</a:t>
            </a:r>
            <a:endParaRPr lang="ja-JP" altLang="en-US" dirty="0"/>
          </a:p>
        </p:txBody>
      </p:sp>
      <p:sp>
        <p:nvSpPr>
          <p:cNvPr id="6" name="スライド番号プレースホルダー 5"/>
          <p:cNvSpPr>
            <a:spLocks noGrp="1"/>
          </p:cNvSpPr>
          <p:nvPr>
            <p:ph type="sldNum" sz="quarter" idx="12"/>
          </p:nvPr>
        </p:nvSpPr>
        <p:spPr/>
        <p:txBody>
          <a:bodyPr/>
          <a:lstStyle/>
          <a:p>
            <a:fld id="{4A3C642A-29D3-475F-9FAB-1EA74B345281}" type="slidenum">
              <a:rPr kumimoji="1" lang="ja-JP" altLang="en-US" smtClean="0"/>
              <a:pPr/>
              <a:t>8</a:t>
            </a:fld>
            <a:endParaRPr kumimoji="1" lang="ja-JP" altLang="en-US" dirty="0"/>
          </a:p>
        </p:txBody>
      </p:sp>
      <p:cxnSp>
        <p:nvCxnSpPr>
          <p:cNvPr id="11" name="直線矢印コネクタ 10"/>
          <p:cNvCxnSpPr/>
          <p:nvPr/>
        </p:nvCxnSpPr>
        <p:spPr>
          <a:xfrm>
            <a:off x="9540552" y="1460487"/>
            <a:ext cx="1008112" cy="21602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テキスト ボックス 14"/>
          <p:cNvSpPr txBox="1"/>
          <p:nvPr/>
        </p:nvSpPr>
        <p:spPr>
          <a:xfrm>
            <a:off x="9252520" y="1052736"/>
            <a:ext cx="1080120" cy="369332"/>
          </a:xfrm>
          <a:prstGeom prst="rect">
            <a:avLst/>
          </a:prstGeom>
          <a:noFill/>
        </p:spPr>
        <p:txBody>
          <a:bodyPr wrap="square" rtlCol="0">
            <a:spAutoFit/>
          </a:bodyPr>
          <a:lstStyle/>
          <a:p>
            <a:r>
              <a:rPr lang="en-US" altLang="ja-JP" dirty="0" smtClean="0"/>
              <a:t>e</a:t>
            </a:r>
            <a:r>
              <a:rPr lang="en-US" altLang="ja-JP" baseline="30000" dirty="0" smtClean="0"/>
              <a:t>-</a:t>
            </a:r>
            <a:r>
              <a:rPr lang="en-US" altLang="ja-JP" dirty="0" smtClean="0"/>
              <a:t> : 7Gev</a:t>
            </a:r>
            <a:endParaRPr kumimoji="1" lang="ja-JP" altLang="en-US" dirty="0"/>
          </a:p>
        </p:txBody>
      </p:sp>
      <p:sp>
        <p:nvSpPr>
          <p:cNvPr id="17" name="テキスト ボックス 16"/>
          <p:cNvSpPr txBox="1"/>
          <p:nvPr/>
        </p:nvSpPr>
        <p:spPr>
          <a:xfrm>
            <a:off x="10657161" y="2283242"/>
            <a:ext cx="1080120" cy="369332"/>
          </a:xfrm>
          <a:prstGeom prst="rect">
            <a:avLst/>
          </a:prstGeom>
          <a:noFill/>
        </p:spPr>
        <p:txBody>
          <a:bodyPr wrap="square" rtlCol="0">
            <a:spAutoFit/>
          </a:bodyPr>
          <a:lstStyle/>
          <a:p>
            <a:r>
              <a:rPr lang="en-US" altLang="ja-JP" dirty="0" smtClean="0"/>
              <a:t>e</a:t>
            </a:r>
            <a:r>
              <a:rPr lang="en-US" altLang="ja-JP" baseline="30000" dirty="0"/>
              <a:t>+</a:t>
            </a:r>
            <a:r>
              <a:rPr lang="en-US" altLang="ja-JP" dirty="0" smtClean="0"/>
              <a:t> : 4Gev</a:t>
            </a:r>
            <a:endParaRPr kumimoji="1" lang="ja-JP" altLang="en-US" dirty="0"/>
          </a:p>
        </p:txBody>
      </p:sp>
      <p:cxnSp>
        <p:nvCxnSpPr>
          <p:cNvPr id="13" name="直線矢印コネクタ 12"/>
          <p:cNvCxnSpPr/>
          <p:nvPr/>
        </p:nvCxnSpPr>
        <p:spPr>
          <a:xfrm flipH="1" flipV="1">
            <a:off x="10297121" y="2569274"/>
            <a:ext cx="1296144" cy="288032"/>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9" name="直線矢印コネクタ 18"/>
          <p:cNvCxnSpPr/>
          <p:nvPr/>
        </p:nvCxnSpPr>
        <p:spPr>
          <a:xfrm flipH="1">
            <a:off x="9280158" y="1702492"/>
            <a:ext cx="1908212" cy="670138"/>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23" name="表 22"/>
          <p:cNvGraphicFramePr>
            <a:graphicFrameLocks noGrp="1"/>
          </p:cNvGraphicFramePr>
          <p:nvPr>
            <p:extLst>
              <p:ext uri="{D42A27DB-BD31-4B8C-83A1-F6EECF244321}">
                <p14:modId xmlns:p14="http://schemas.microsoft.com/office/powerpoint/2010/main" xmlns="" val="2166848159"/>
              </p:ext>
            </p:extLst>
          </p:nvPr>
        </p:nvGraphicFramePr>
        <p:xfrm>
          <a:off x="755576" y="1503986"/>
          <a:ext cx="7776864" cy="3534435"/>
        </p:xfrm>
        <a:graphic>
          <a:graphicData uri="http://schemas.openxmlformats.org/drawingml/2006/table">
            <a:tbl>
              <a:tblPr firstRow="1" bandRow="1">
                <a:tableStyleId>{93296810-A885-4BE3-A3E7-6D5BEEA58F35}</a:tableStyleId>
              </a:tblPr>
              <a:tblGrid>
                <a:gridCol w="2480298"/>
                <a:gridCol w="5296566"/>
              </a:tblGrid>
              <a:tr h="529790">
                <a:tc>
                  <a:txBody>
                    <a:bodyPr/>
                    <a:lstStyle/>
                    <a:p>
                      <a:pPr algn="ctr"/>
                      <a:r>
                        <a:rPr kumimoji="1" lang="ja-JP" altLang="en-US" dirty="0" smtClean="0">
                          <a:solidFill>
                            <a:schemeClr val="tx1"/>
                          </a:solidFill>
                        </a:rPr>
                        <a:t>要求性能</a:t>
                      </a:r>
                      <a:endParaRPr kumimoji="1" lang="ja-JP" altLang="en-US" dirty="0">
                        <a:solidFill>
                          <a:schemeClr val="tx1"/>
                        </a:solidFill>
                      </a:endParaRPr>
                    </a:p>
                  </a:txBody>
                  <a:tcPr/>
                </a:tc>
                <a:tc>
                  <a:txBody>
                    <a:bodyPr/>
                    <a:lstStyle/>
                    <a:p>
                      <a:pPr algn="ctr"/>
                      <a:r>
                        <a:rPr kumimoji="1" lang="en-US" altLang="ja-JP" dirty="0" smtClean="0">
                          <a:solidFill>
                            <a:schemeClr val="tx1"/>
                          </a:solidFill>
                        </a:rPr>
                        <a:t>SOI</a:t>
                      </a:r>
                      <a:r>
                        <a:rPr kumimoji="1" lang="ja-JP" altLang="en-US" dirty="0" smtClean="0">
                          <a:solidFill>
                            <a:schemeClr val="tx1"/>
                          </a:solidFill>
                        </a:rPr>
                        <a:t>検出器との相性</a:t>
                      </a:r>
                      <a:endParaRPr kumimoji="1" lang="ja-JP" altLang="en-US" dirty="0">
                        <a:solidFill>
                          <a:schemeClr val="tx1"/>
                        </a:solidFill>
                      </a:endParaRPr>
                    </a:p>
                  </a:txBody>
                  <a:tcPr/>
                </a:tc>
              </a:tr>
              <a:tr h="529790">
                <a:tc>
                  <a:txBody>
                    <a:bodyPr/>
                    <a:lstStyle/>
                    <a:p>
                      <a:r>
                        <a:rPr kumimoji="1" lang="ja-JP" altLang="en-US" dirty="0" smtClean="0"/>
                        <a:t>高い位置分解能</a:t>
                      </a:r>
                      <a:endParaRPr kumimoji="1" lang="ja-JP" altLang="en-US" dirty="0"/>
                    </a:p>
                  </a:txBody>
                  <a:tcPr/>
                </a:tc>
                <a:tc>
                  <a:txBody>
                    <a:bodyPr/>
                    <a:lstStyle/>
                    <a:p>
                      <a:r>
                        <a:rPr kumimoji="1" lang="ja-JP" altLang="en-US" b="1" dirty="0" smtClean="0">
                          <a:solidFill>
                            <a:srgbClr val="FF0000"/>
                          </a:solidFill>
                        </a:rPr>
                        <a:t>○　</a:t>
                      </a:r>
                      <a:r>
                        <a:rPr kumimoji="1" lang="en-US" altLang="ja-JP" b="0" dirty="0" smtClean="0">
                          <a:solidFill>
                            <a:schemeClr val="tx1"/>
                          </a:solidFill>
                        </a:rPr>
                        <a:t>SOI</a:t>
                      </a:r>
                      <a:r>
                        <a:rPr kumimoji="1" lang="en-US" altLang="ja-JP" b="0" baseline="0" dirty="0" smtClean="0">
                          <a:solidFill>
                            <a:schemeClr val="tx1"/>
                          </a:solidFill>
                        </a:rPr>
                        <a:t> CMOS</a:t>
                      </a:r>
                      <a:r>
                        <a:rPr kumimoji="1" lang="ja-JP" altLang="en-US" b="0" baseline="0" dirty="0" smtClean="0">
                          <a:solidFill>
                            <a:schemeClr val="tx1"/>
                          </a:solidFill>
                        </a:rPr>
                        <a:t>の導入 ： 有感面積を細かく区切れる　</a:t>
                      </a:r>
                      <a:endParaRPr kumimoji="1" lang="ja-JP" altLang="en-US" b="0" dirty="0">
                        <a:solidFill>
                          <a:schemeClr val="tx1"/>
                        </a:solidFill>
                      </a:endParaRPr>
                    </a:p>
                  </a:txBody>
                  <a:tcPr/>
                </a:tc>
              </a:tr>
              <a:tr h="745141">
                <a:tc>
                  <a:txBody>
                    <a:bodyPr/>
                    <a:lstStyle/>
                    <a:p>
                      <a:r>
                        <a:rPr kumimoji="1" lang="ja-JP" altLang="en-US" dirty="0" smtClean="0"/>
                        <a:t>低い占有率</a:t>
                      </a:r>
                      <a:endParaRPr kumimoji="1" lang="ja-JP" altLang="en-US" dirty="0"/>
                    </a:p>
                  </a:txBody>
                  <a:tcPr/>
                </a:tc>
                <a:tc>
                  <a:txBody>
                    <a:bodyPr/>
                    <a:lstStyle/>
                    <a:p>
                      <a:r>
                        <a:rPr kumimoji="1" lang="ja-JP" altLang="en-US" b="1" dirty="0" smtClean="0">
                          <a:solidFill>
                            <a:srgbClr val="FF0000"/>
                          </a:solidFill>
                        </a:rPr>
                        <a:t>○　</a:t>
                      </a:r>
                      <a:r>
                        <a:rPr kumimoji="1" lang="ja-JP" altLang="en-US" b="0" dirty="0" smtClean="0">
                          <a:solidFill>
                            <a:schemeClr val="tx1"/>
                          </a:solidFill>
                        </a:rPr>
                        <a:t>空間的：ピクセルサイズの縮小化が可能</a:t>
                      </a:r>
                      <a:endParaRPr kumimoji="1" lang="en-US" altLang="ja-JP" b="1" dirty="0" smtClean="0">
                        <a:solidFill>
                          <a:srgbClr val="FF0000"/>
                        </a:solidFill>
                      </a:endParaRPr>
                    </a:p>
                    <a:p>
                      <a:r>
                        <a:rPr kumimoji="1" lang="ja-JP" altLang="en-US" baseline="0" dirty="0" smtClean="0"/>
                        <a:t> 　　時間的：チップ</a:t>
                      </a:r>
                      <a:r>
                        <a:rPr kumimoji="1" lang="en-US" altLang="ja-JP" baseline="0" dirty="0" smtClean="0"/>
                        <a:t>-on-</a:t>
                      </a:r>
                      <a:r>
                        <a:rPr kumimoji="1" lang="ja-JP" altLang="en-US" baseline="0" dirty="0" smtClean="0"/>
                        <a:t>センサー方式による各ピクセル</a:t>
                      </a:r>
                      <a:r>
                        <a:rPr kumimoji="1" lang="en-US" altLang="ja-JP" baseline="0" dirty="0" smtClean="0"/>
                        <a:t/>
                      </a:r>
                      <a:br>
                        <a:rPr kumimoji="1" lang="en-US" altLang="ja-JP" baseline="0" dirty="0" smtClean="0"/>
                      </a:br>
                      <a:r>
                        <a:rPr kumimoji="1" lang="ja-JP" altLang="en-US" baseline="0" dirty="0" smtClean="0"/>
                        <a:t>　　 　　　　　同時読み出し処理が可能　　　   </a:t>
                      </a:r>
                      <a:r>
                        <a:rPr kumimoji="1" lang="ja-JP" altLang="en-US" dirty="0" smtClean="0"/>
                        <a:t>　</a:t>
                      </a:r>
                      <a:endParaRPr kumimoji="1" lang="ja-JP" altLang="en-US" dirty="0"/>
                    </a:p>
                  </a:txBody>
                  <a:tcPr/>
                </a:tc>
              </a:tr>
              <a:tr h="500875">
                <a:tc>
                  <a:txBody>
                    <a:bodyPr/>
                    <a:lstStyle/>
                    <a:p>
                      <a:r>
                        <a:rPr kumimoji="1" lang="ja-JP" altLang="en-US" dirty="0" smtClean="0"/>
                        <a:t>高速読み出し</a:t>
                      </a:r>
                      <a:endParaRPr kumimoji="1" lang="ja-JP" altLang="en-US" dirty="0"/>
                    </a:p>
                  </a:txBody>
                  <a:tcPr/>
                </a:tc>
                <a:tc>
                  <a:txBody>
                    <a:bodyPr/>
                    <a:lstStyle/>
                    <a:p>
                      <a:r>
                        <a:rPr kumimoji="1" lang="ja-JP" altLang="en-US" b="1" dirty="0" smtClean="0">
                          <a:solidFill>
                            <a:srgbClr val="FF0000"/>
                          </a:solidFill>
                        </a:rPr>
                        <a:t>○　</a:t>
                      </a:r>
                      <a:r>
                        <a:rPr kumimoji="1" lang="ja-JP" altLang="en-US" b="0" dirty="0" smtClean="0">
                          <a:solidFill>
                            <a:schemeClr val="tx1"/>
                          </a:solidFill>
                        </a:rPr>
                        <a:t>寄生容量の大幅な低下</a:t>
                      </a:r>
                      <a:endParaRPr kumimoji="1" lang="en-US" altLang="ja-JP" b="1" dirty="0" smtClean="0">
                        <a:solidFill>
                          <a:srgbClr val="FF0000"/>
                        </a:solidFill>
                      </a:endParaRPr>
                    </a:p>
                  </a:txBody>
                  <a:tcPr/>
                </a:tc>
              </a:tr>
              <a:tr h="529790">
                <a:tc>
                  <a:txBody>
                    <a:bodyPr/>
                    <a:lstStyle/>
                    <a:p>
                      <a:r>
                        <a:rPr kumimoji="1" lang="ja-JP" altLang="en-US" dirty="0" smtClean="0"/>
                        <a:t>低物質量</a:t>
                      </a:r>
                      <a:endParaRPr kumimoji="1" lang="ja-JP" altLang="en-US" dirty="0"/>
                    </a:p>
                  </a:txBody>
                  <a:tcPr/>
                </a:tc>
                <a:tc>
                  <a:txBody>
                    <a:bodyPr/>
                    <a:lstStyle/>
                    <a:p>
                      <a:r>
                        <a:rPr kumimoji="1" lang="ja-JP" altLang="en-US" b="1" dirty="0" smtClean="0">
                          <a:solidFill>
                            <a:srgbClr val="FF0000"/>
                          </a:solidFill>
                        </a:rPr>
                        <a:t>○　</a:t>
                      </a:r>
                      <a:r>
                        <a:rPr kumimoji="1" lang="ja-JP" altLang="en-US" b="0" dirty="0" smtClean="0">
                          <a:solidFill>
                            <a:schemeClr val="tx1"/>
                          </a:solidFill>
                        </a:rPr>
                        <a:t>モノリシック構造によりセンサー薄型化可能</a:t>
                      </a:r>
                      <a:endParaRPr kumimoji="1" lang="ja-JP" altLang="en-US" b="0" dirty="0">
                        <a:solidFill>
                          <a:schemeClr val="tx1"/>
                        </a:solidFill>
                      </a:endParaRPr>
                    </a:p>
                  </a:txBody>
                  <a:tcPr/>
                </a:tc>
              </a:tr>
              <a:tr h="529790">
                <a:tc>
                  <a:txBody>
                    <a:bodyPr/>
                    <a:lstStyle/>
                    <a:p>
                      <a:r>
                        <a:rPr kumimoji="1" lang="ja-JP" altLang="en-US" dirty="0" smtClean="0"/>
                        <a:t>放射線耐性</a:t>
                      </a:r>
                      <a:endParaRPr kumimoji="1" lang="ja-JP" altLang="en-US" dirty="0"/>
                    </a:p>
                  </a:txBody>
                  <a:tcPr/>
                </a:tc>
                <a:tc>
                  <a:txBody>
                    <a:bodyPr/>
                    <a:lstStyle/>
                    <a:p>
                      <a:r>
                        <a:rPr kumimoji="1" lang="ja-JP" altLang="en-US" b="1" dirty="0" smtClean="0">
                          <a:solidFill>
                            <a:srgbClr val="FF0000"/>
                          </a:solidFill>
                        </a:rPr>
                        <a:t>△（→○）　　</a:t>
                      </a:r>
                      <a:r>
                        <a:rPr kumimoji="1" lang="ja-JP" altLang="en-US" b="0" dirty="0" smtClean="0">
                          <a:solidFill>
                            <a:schemeClr val="tx1"/>
                          </a:solidFill>
                        </a:rPr>
                        <a:t>放射線蓄積に弱い→対策が可能</a:t>
                      </a:r>
                      <a:endParaRPr kumimoji="1" lang="ja-JP" altLang="en-US" b="1" dirty="0">
                        <a:solidFill>
                          <a:schemeClr val="tx1"/>
                        </a:solidFill>
                      </a:endParaRPr>
                    </a:p>
                  </a:txBody>
                  <a:tcPr/>
                </a:tc>
              </a:tr>
            </a:tbl>
          </a:graphicData>
        </a:graphic>
      </p:graphicFrame>
      <p:sp>
        <p:nvSpPr>
          <p:cNvPr id="3" name="円/楕円 2"/>
          <p:cNvSpPr/>
          <p:nvPr/>
        </p:nvSpPr>
        <p:spPr>
          <a:xfrm>
            <a:off x="9064513" y="2340357"/>
            <a:ext cx="360040" cy="216024"/>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11124833" y="1470326"/>
            <a:ext cx="2556663" cy="646331"/>
          </a:xfrm>
          <a:prstGeom prst="rect">
            <a:avLst/>
          </a:prstGeom>
          <a:noFill/>
        </p:spPr>
        <p:txBody>
          <a:bodyPr wrap="square" rtlCol="0">
            <a:spAutoFit/>
          </a:bodyPr>
          <a:lstStyle/>
          <a:p>
            <a:r>
              <a:rPr lang="en-US" altLang="ja-JP" u="sng" dirty="0" smtClean="0"/>
              <a:t>Belle II</a:t>
            </a:r>
            <a:r>
              <a:rPr kumimoji="1" lang="ja-JP" altLang="en-US" u="sng" dirty="0" smtClean="0"/>
              <a:t>崩壊点検出器</a:t>
            </a:r>
            <a:r>
              <a:rPr kumimoji="1" lang="en-US" altLang="ja-JP" u="sng" dirty="0" smtClean="0"/>
              <a:t/>
            </a:r>
            <a:br>
              <a:rPr kumimoji="1" lang="en-US" altLang="ja-JP" u="sng" dirty="0" smtClean="0"/>
            </a:br>
            <a:r>
              <a:rPr lang="ja-JP" altLang="en-US" u="sng" dirty="0" err="1" smtClean="0"/>
              <a:t>への</a:t>
            </a:r>
            <a:r>
              <a:rPr lang="ja-JP" altLang="en-US" u="sng" dirty="0" smtClean="0"/>
              <a:t>導入を目標</a:t>
            </a:r>
            <a:endParaRPr kumimoji="1" lang="ja-JP" altLang="en-US" u="sng" dirty="0"/>
          </a:p>
        </p:txBody>
      </p:sp>
      <p:sp>
        <p:nvSpPr>
          <p:cNvPr id="8" name="正方形/長方形 7"/>
          <p:cNvSpPr/>
          <p:nvPr/>
        </p:nvSpPr>
        <p:spPr>
          <a:xfrm>
            <a:off x="2212876" y="5284316"/>
            <a:ext cx="4896544" cy="50405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en-US" altLang="ja-JP" b="1" u="sng" dirty="0" smtClean="0"/>
              <a:t>SOI</a:t>
            </a:r>
            <a:r>
              <a:rPr kumimoji="1" lang="ja-JP" altLang="en-US" b="1" u="sng" dirty="0" smtClean="0"/>
              <a:t>検出器は崩壊点検出器に最適！</a:t>
            </a:r>
            <a:endParaRPr kumimoji="1" lang="ja-JP" altLang="en-US" b="1" u="sng" dirty="0"/>
          </a:p>
        </p:txBody>
      </p:sp>
      <p:sp>
        <p:nvSpPr>
          <p:cNvPr id="9" name="右矢印 8"/>
          <p:cNvSpPr/>
          <p:nvPr/>
        </p:nvSpPr>
        <p:spPr>
          <a:xfrm>
            <a:off x="1187624" y="5949280"/>
            <a:ext cx="648072" cy="288032"/>
          </a:xfrm>
          <a:prstGeom prst="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2212876" y="5949280"/>
            <a:ext cx="5959524" cy="369332"/>
          </a:xfrm>
          <a:prstGeom prst="rect">
            <a:avLst/>
          </a:prstGeom>
          <a:noFill/>
        </p:spPr>
        <p:txBody>
          <a:bodyPr wrap="square" rtlCol="0">
            <a:spAutoFit/>
          </a:bodyPr>
          <a:lstStyle/>
          <a:p>
            <a:r>
              <a:rPr kumimoji="1" lang="en-US" altLang="ja-JP" b="1" dirty="0" smtClean="0"/>
              <a:t>Belle II SVD</a:t>
            </a:r>
            <a:r>
              <a:rPr kumimoji="1" lang="ja-JP" altLang="en-US" b="1" dirty="0" smtClean="0"/>
              <a:t>最内層へのインストールを目指す</a:t>
            </a:r>
            <a:endParaRPr kumimoji="1" lang="ja-JP" altLang="en-US" b="1" dirty="0"/>
          </a:p>
        </p:txBody>
      </p:sp>
      <p:sp>
        <p:nvSpPr>
          <p:cNvPr id="12" name="コンテンツ プレースホルダー 11"/>
          <p:cNvSpPr>
            <a:spLocks noGrp="1"/>
          </p:cNvSpPr>
          <p:nvPr>
            <p:ph idx="1"/>
          </p:nvPr>
        </p:nvSpPr>
        <p:spPr/>
        <p:txBody>
          <a:bodyPr/>
          <a:lstStyle/>
          <a:p>
            <a:pPr marL="0" indent="0">
              <a:buNone/>
            </a:pPr>
            <a:endParaRPr kumimoji="1" lang="ja-JP" altLang="en-US" dirty="0"/>
          </a:p>
        </p:txBody>
      </p:sp>
    </p:spTree>
    <p:extLst>
      <p:ext uri="{BB962C8B-B14F-4D97-AF65-F5344CB8AC3E}">
        <p14:creationId xmlns:p14="http://schemas.microsoft.com/office/powerpoint/2010/main" xmlns="" val="25777612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01907" y="12700"/>
            <a:ext cx="7702317" cy="64412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日付プレースホルダー 1"/>
          <p:cNvSpPr>
            <a:spLocks noGrp="1"/>
          </p:cNvSpPr>
          <p:nvPr>
            <p:ph type="dt" sz="half" idx="10"/>
          </p:nvPr>
        </p:nvSpPr>
        <p:spPr/>
        <p:txBody>
          <a:bodyPr/>
          <a:lstStyle/>
          <a:p>
            <a:fld id="{AD0AD018-E654-4F80-9B55-5F0CEE96F087}" type="datetime1">
              <a:rPr kumimoji="1" lang="ja-JP" altLang="en-US" smtClean="0"/>
              <a:pPr/>
              <a:t>2012/9/18</a:t>
            </a:fld>
            <a:endParaRPr kumimoji="1" lang="ja-JP" altLang="en-US"/>
          </a:p>
        </p:txBody>
      </p:sp>
      <p:sp>
        <p:nvSpPr>
          <p:cNvPr id="3" name="フッター プレースホルダー 2"/>
          <p:cNvSpPr>
            <a:spLocks noGrp="1"/>
          </p:cNvSpPr>
          <p:nvPr>
            <p:ph type="ftr" sz="quarter" idx="11"/>
          </p:nvPr>
        </p:nvSpPr>
        <p:spPr/>
        <p:txBody>
          <a:bodyPr/>
          <a:lstStyle/>
          <a:p>
            <a:r>
              <a:rPr kumimoji="1" lang="ja-JP" altLang="en-US" smtClean="0"/>
              <a:t>夏の学校　</a:t>
            </a:r>
            <a:r>
              <a:rPr kumimoji="1" lang="en-US" altLang="ja-JP" smtClean="0"/>
              <a:t>2012 @</a:t>
            </a:r>
            <a:r>
              <a:rPr kumimoji="1" lang="ja-JP" altLang="en-US" smtClean="0"/>
              <a:t>富士吉田</a:t>
            </a:r>
            <a:endParaRPr kumimoji="1" lang="ja-JP" altLang="en-US"/>
          </a:p>
        </p:txBody>
      </p:sp>
      <p:sp>
        <p:nvSpPr>
          <p:cNvPr id="4" name="スライド番号プレースホルダー 3"/>
          <p:cNvSpPr>
            <a:spLocks noGrp="1"/>
          </p:cNvSpPr>
          <p:nvPr>
            <p:ph type="sldNum" sz="quarter" idx="12"/>
          </p:nvPr>
        </p:nvSpPr>
        <p:spPr/>
        <p:txBody>
          <a:bodyPr/>
          <a:lstStyle/>
          <a:p>
            <a:fld id="{4A3C642A-29D3-475F-9FAB-1EA74B345281}" type="slidenum">
              <a:rPr kumimoji="1" lang="ja-JP" altLang="en-US" smtClean="0"/>
              <a:pPr/>
              <a:t>9</a:t>
            </a:fld>
            <a:endParaRPr kumimoji="1" lang="ja-JP" altLang="en-US"/>
          </a:p>
        </p:txBody>
      </p:sp>
      <p:cxnSp>
        <p:nvCxnSpPr>
          <p:cNvPr id="7" name="直線矢印コネクタ 6"/>
          <p:cNvCxnSpPr/>
          <p:nvPr/>
        </p:nvCxnSpPr>
        <p:spPr>
          <a:xfrm>
            <a:off x="3401492" y="2708672"/>
            <a:ext cx="144016" cy="792088"/>
          </a:xfrm>
          <a:prstGeom prst="straightConnector1">
            <a:avLst/>
          </a:prstGeom>
          <a:ln w="1905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2735796" y="2001663"/>
            <a:ext cx="1944216" cy="646331"/>
          </a:xfrm>
          <a:prstGeom prst="rect">
            <a:avLst/>
          </a:prstGeom>
          <a:noFill/>
        </p:spPr>
        <p:txBody>
          <a:bodyPr wrap="square" rtlCol="0">
            <a:spAutoFit/>
          </a:bodyPr>
          <a:lstStyle/>
          <a:p>
            <a:r>
              <a:rPr kumimoji="1" lang="ja-JP" altLang="en-US" b="1" dirty="0" smtClean="0">
                <a:solidFill>
                  <a:srgbClr val="FFC000"/>
                </a:solidFill>
              </a:rPr>
              <a:t>この辺りで研究を行っています</a:t>
            </a:r>
            <a:endParaRPr kumimoji="1" lang="ja-JP" altLang="en-US" b="1" dirty="0">
              <a:solidFill>
                <a:srgbClr val="FFC000"/>
              </a:solidFill>
            </a:endParaRPr>
          </a:p>
        </p:txBody>
      </p:sp>
      <p:sp>
        <p:nvSpPr>
          <p:cNvPr id="6" name="円/楕円 5"/>
          <p:cNvSpPr/>
          <p:nvPr/>
        </p:nvSpPr>
        <p:spPr>
          <a:xfrm>
            <a:off x="3419872" y="3501008"/>
            <a:ext cx="576064" cy="504056"/>
          </a:xfrm>
          <a:prstGeom prst="ellipse">
            <a:avLst/>
          </a:prstGeom>
          <a:no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xmlns="" val="178122715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7235</TotalTime>
  <Words>1370</Words>
  <Application>Microsoft Office PowerPoint</Application>
  <PresentationFormat>画面に合わせる (4:3)</PresentationFormat>
  <Paragraphs>382</Paragraphs>
  <Slides>25</Slides>
  <Notes>10</Notes>
  <HiddenSlides>0</HiddenSlides>
  <MMClips>0</MMClips>
  <ScaleCrop>false</ScaleCrop>
  <HeadingPairs>
    <vt:vector size="4" baseType="variant">
      <vt:variant>
        <vt:lpstr>テーマ</vt:lpstr>
      </vt:variant>
      <vt:variant>
        <vt:i4>1</vt:i4>
      </vt:variant>
      <vt:variant>
        <vt:lpstr>スライド タイトル</vt:lpstr>
      </vt:variant>
      <vt:variant>
        <vt:i4>25</vt:i4>
      </vt:variant>
    </vt:vector>
  </HeadingPairs>
  <TitlesOfParts>
    <vt:vector size="26" baseType="lpstr">
      <vt:lpstr>Office ​​テーマ</vt:lpstr>
      <vt:lpstr>Belle II実験への応用を目指した 崩壊点検出器：PIXOR1の性能評価</vt:lpstr>
      <vt:lpstr>目次</vt:lpstr>
      <vt:lpstr>SOI(Silicon On Insulator)PIXel検出器</vt:lpstr>
      <vt:lpstr>半導体検出器</vt:lpstr>
      <vt:lpstr>SOI検出器のメリット①：モノリシック型</vt:lpstr>
      <vt:lpstr>SOI検出器のメリット②：SOI CMOS</vt:lpstr>
      <vt:lpstr>SOI(Silicon On Insulator)PIXel検出器</vt:lpstr>
      <vt:lpstr>崩壊点検出器への応用</vt:lpstr>
      <vt:lpstr>スライド 9</vt:lpstr>
      <vt:lpstr>Belle II 実験</vt:lpstr>
      <vt:lpstr>Belle II検出器</vt:lpstr>
      <vt:lpstr>Belle/Belle II 実験における崩壊点検出器</vt:lpstr>
      <vt:lpstr>SOIを用いたPIXOR(PIXel OR)の開発</vt:lpstr>
      <vt:lpstr>Belle II 検出器SVD最内層への応用</vt:lpstr>
      <vt:lpstr>PIXORの特徴①:PIXOR構造</vt:lpstr>
      <vt:lpstr>PIXORの特徴①:PIXOR構造</vt:lpstr>
      <vt:lpstr>PIXORの特徴③:カウンタによるトリガー待ち</vt:lpstr>
      <vt:lpstr>試作機PIXOR1の性能評価</vt:lpstr>
      <vt:lpstr>性能確認試験のセットアップ</vt:lpstr>
      <vt:lpstr>性能確認試験のセットアップ</vt:lpstr>
      <vt:lpstr>PIXOR1性能評価試験の進捗状況</vt:lpstr>
      <vt:lpstr>Threshold 電圧の均一化</vt:lpstr>
      <vt:lpstr>閾値電圧均一化の方法</vt:lpstr>
      <vt:lpstr>閾値電圧均一化の方法</vt:lpstr>
      <vt:lpstr>まとめと今後の予定</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physics</dc:creator>
  <cp:lastModifiedBy>tomoyuki</cp:lastModifiedBy>
  <cp:revision>202</cp:revision>
  <dcterms:created xsi:type="dcterms:W3CDTF">2012-07-14T03:53:02Z</dcterms:created>
  <dcterms:modified xsi:type="dcterms:W3CDTF">2012-09-18T03:16:14Z</dcterms:modified>
</cp:coreProperties>
</file>