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0" r:id="rId3"/>
    <p:sldId id="257" r:id="rId4"/>
    <p:sldId id="267" r:id="rId5"/>
    <p:sldId id="269" r:id="rId6"/>
    <p:sldId id="279" r:id="rId7"/>
    <p:sldId id="270" r:id="rId8"/>
    <p:sldId id="285" r:id="rId9"/>
    <p:sldId id="286" r:id="rId10"/>
    <p:sldId id="266" r:id="rId11"/>
    <p:sldId id="284" r:id="rId12"/>
    <p:sldId id="278" r:id="rId13"/>
    <p:sldId id="272" r:id="rId14"/>
    <p:sldId id="274" r:id="rId15"/>
    <p:sldId id="287" r:id="rId16"/>
    <p:sldId id="277" r:id="rId17"/>
    <p:sldId id="281" r:id="rId18"/>
    <p:sldId id="271" r:id="rId19"/>
    <p:sldId id="263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073"/>
    <a:srgbClr val="CC0000"/>
    <a:srgbClr val="EAC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4660"/>
  </p:normalViewPr>
  <p:slideViewPr>
    <p:cSldViewPr>
      <p:cViewPr>
        <p:scale>
          <a:sx n="70" d="100"/>
          <a:sy n="70" d="100"/>
        </p:scale>
        <p:origin x="-1867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6EEBC-6B45-41F7-A911-C043AFC693F3}" type="datetimeFigureOut">
              <a:rPr kumimoji="1" lang="ja-JP" altLang="en-US" smtClean="0"/>
              <a:t>2013/3/2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BDB95-18AC-4401-A7E0-B8DCFC9C0A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0471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295F-9698-43DF-9E8B-65925865C455}" type="datetime1">
              <a:rPr kumimoji="1" lang="ja-JP" altLang="en-US" smtClean="0"/>
              <a:t>2013/3/2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506E-03E1-4B65-AEEB-9A78E2EDE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922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DC86-031A-46A0-A7BC-4FE4A1772F57}" type="datetime1">
              <a:rPr kumimoji="1" lang="ja-JP" altLang="en-US" smtClean="0"/>
              <a:t>2013/3/2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506E-03E1-4B65-AEEB-9A78E2EDE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4977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E404-E4F5-4C1B-9C9A-D7E1AA3793F3}" type="datetime1">
              <a:rPr kumimoji="1" lang="ja-JP" altLang="en-US" smtClean="0"/>
              <a:t>2013/3/2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506E-03E1-4B65-AEEB-9A78E2EDE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831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EBDC-7B12-4B6F-8DDA-58B904703AE7}" type="datetime1">
              <a:rPr kumimoji="1" lang="ja-JP" altLang="en-US" smtClean="0"/>
              <a:t>2013/3/2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506E-03E1-4B65-AEEB-9A78E2EDE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84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1884-968D-4886-85BC-A749F2E69458}" type="datetime1">
              <a:rPr kumimoji="1" lang="ja-JP" altLang="en-US" smtClean="0"/>
              <a:t>2013/3/2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506E-03E1-4B65-AEEB-9A78E2EDE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98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C070-0A51-499F-B534-9CF0A2F91031}" type="datetime1">
              <a:rPr kumimoji="1" lang="ja-JP" altLang="en-US" smtClean="0"/>
              <a:t>2013/3/2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506E-03E1-4B65-AEEB-9A78E2EDE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650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D411-6B1F-414C-82EC-DA0889A49C98}" type="datetime1">
              <a:rPr kumimoji="1" lang="ja-JP" altLang="en-US" smtClean="0"/>
              <a:t>2013/3/2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506E-03E1-4B65-AEEB-9A78E2EDE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68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4673-B302-448C-87CC-376BBBBABC12}" type="datetime1">
              <a:rPr kumimoji="1" lang="ja-JP" altLang="en-US" smtClean="0"/>
              <a:t>2013/3/2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506E-03E1-4B65-AEEB-9A78E2EDE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946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C41E-DBCB-4D13-AA48-D29FEFE4E6AD}" type="datetime1">
              <a:rPr kumimoji="1" lang="ja-JP" altLang="en-US" smtClean="0"/>
              <a:t>2013/3/2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506E-03E1-4B65-AEEB-9A78E2EDE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865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1962-6651-4E4C-ADB6-7381CD62FBB2}" type="datetime1">
              <a:rPr kumimoji="1" lang="ja-JP" altLang="en-US" smtClean="0"/>
              <a:t>2013/3/2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506E-03E1-4B65-AEEB-9A78E2EDE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49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85795-D3E4-441F-A98E-5BFF8D38BC5B}" type="datetime1">
              <a:rPr kumimoji="1" lang="ja-JP" altLang="en-US" smtClean="0"/>
              <a:t>2013/3/2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506E-03E1-4B65-AEEB-9A78E2EDE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22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ED344-BEB5-4081-9C24-70EC50C7A1F3}" type="datetime1">
              <a:rPr kumimoji="1" lang="ja-JP" altLang="en-US" smtClean="0"/>
              <a:t>2013/3/2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E506E-03E1-4B65-AEEB-9A78E2EDE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783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3528392"/>
          </a:xfrm>
        </p:spPr>
        <p:txBody>
          <a:bodyPr/>
          <a:lstStyle/>
          <a:p>
            <a:r>
              <a:rPr kumimoji="1" lang="en-US" altLang="ja-JP" dirty="0" smtClean="0"/>
              <a:t>ILC</a:t>
            </a:r>
            <a:r>
              <a:rPr kumimoji="1" lang="ja-JP" altLang="en-US" dirty="0" smtClean="0"/>
              <a:t>における</a:t>
            </a:r>
            <a:r>
              <a:rPr kumimoji="1" lang="en-US" altLang="ja-JP" dirty="0" smtClean="0"/>
              <a:t>FPCCD</a:t>
            </a:r>
            <a:r>
              <a:rPr kumimoji="1" lang="ja-JP" altLang="en-US" dirty="0" smtClean="0"/>
              <a:t>崩壊点検出器の研究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87624" y="3886200"/>
            <a:ext cx="6584776" cy="1752600"/>
          </a:xfrm>
        </p:spPr>
        <p:txBody>
          <a:bodyPr>
            <a:normAutofit fontScale="92500"/>
          </a:bodyPr>
          <a:lstStyle/>
          <a:p>
            <a:r>
              <a:rPr lang="ja-JP" altLang="en-US" dirty="0" smtClean="0"/>
              <a:t>４年生発表</a:t>
            </a:r>
            <a:endParaRPr lang="en-US" altLang="ja-JP" dirty="0" smtClean="0"/>
          </a:p>
          <a:p>
            <a:r>
              <a:rPr lang="ja-JP" altLang="en-US" dirty="0" smtClean="0"/>
              <a:t>東北大学素粒子実験（加速器）グループ</a:t>
            </a:r>
            <a:endParaRPr lang="en-US" altLang="ja-JP" dirty="0" smtClean="0"/>
          </a:p>
          <a:p>
            <a:r>
              <a:rPr lang="ja-JP" altLang="en-US" dirty="0" smtClean="0"/>
              <a:t>伊藤周平</a:t>
            </a:r>
            <a:endParaRPr lang="en-US" altLang="ja-JP" dirty="0" smtClean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506E-03E1-4B65-AEEB-9A78E2EDEF9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766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u="sng" dirty="0" smtClean="0"/>
              <a:t>ノイズ原因</a:t>
            </a:r>
            <a:endParaRPr kumimoji="1" lang="ja-JP" altLang="en-US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○暗電流：熱励起によって発生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</a:t>
            </a:r>
            <a:r>
              <a:rPr lang="en-US" altLang="ja-JP" dirty="0" smtClean="0"/>
              <a:t>-40</a:t>
            </a:r>
            <a:r>
              <a:rPr lang="ja-JP" altLang="en-US" dirty="0" smtClean="0"/>
              <a:t>℃でよく抑制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○雑音　：</a:t>
            </a:r>
            <a:r>
              <a:rPr kumimoji="1" lang="en-US" altLang="ja-JP" dirty="0" smtClean="0"/>
              <a:t>CCD</a:t>
            </a:r>
            <a:r>
              <a:rPr lang="ja-JP" altLang="en-US" dirty="0" smtClean="0"/>
              <a:t>の各画素間のドープのバラつき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　　</a:t>
            </a:r>
            <a:r>
              <a:rPr lang="ja-JP" altLang="en-US" dirty="0" smtClean="0"/>
              <a:t>読み出し回路</a:t>
            </a:r>
            <a:r>
              <a:rPr kumimoji="1" lang="ja-JP" altLang="en-US" dirty="0" smtClean="0"/>
              <a:t>による雑音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u="sng" dirty="0" smtClean="0">
                <a:solidFill>
                  <a:srgbClr val="FF0000"/>
                </a:solidFill>
              </a:rPr>
              <a:t>CTI(Charge  Transfer  Inefficiency)</a:t>
            </a:r>
          </a:p>
          <a:p>
            <a:pPr marL="0" indent="0">
              <a:buNone/>
            </a:pPr>
            <a:r>
              <a:rPr kumimoji="1" lang="ja-JP" altLang="en-US" dirty="0" smtClean="0"/>
              <a:t>放射線により</a:t>
            </a:r>
            <a:r>
              <a:rPr kumimoji="1" lang="en-US" altLang="ja-JP" dirty="0" smtClean="0"/>
              <a:t>FPCCD</a:t>
            </a:r>
            <a:r>
              <a:rPr kumimoji="1" lang="ja-JP" altLang="en-US" dirty="0" smtClean="0"/>
              <a:t>にダメージ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　　　　　　「格子欠陥」、「トラップ準位」の発生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電荷の転送効率が下がる</a:t>
            </a:r>
            <a:endParaRPr kumimoji="1" lang="en-US" altLang="ja-JP" dirty="0" smtClean="0"/>
          </a:p>
        </p:txBody>
      </p:sp>
      <p:sp>
        <p:nvSpPr>
          <p:cNvPr id="4" name="右矢印 3"/>
          <p:cNvSpPr/>
          <p:nvPr/>
        </p:nvSpPr>
        <p:spPr>
          <a:xfrm>
            <a:off x="2483768" y="1916832"/>
            <a:ext cx="720080" cy="36004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右矢印 4"/>
          <p:cNvSpPr/>
          <p:nvPr/>
        </p:nvSpPr>
        <p:spPr>
          <a:xfrm>
            <a:off x="1368140" y="6021288"/>
            <a:ext cx="720080" cy="36004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6588224" y="4149080"/>
            <a:ext cx="360040" cy="36004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7629229" y="4639581"/>
            <a:ext cx="360040" cy="36004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6588224" y="4639581"/>
            <a:ext cx="360040" cy="36004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7100664" y="4639581"/>
            <a:ext cx="360040" cy="36004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7629229" y="4149080"/>
            <a:ext cx="360040" cy="36004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7100664" y="4120924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6588224" y="3688876"/>
            <a:ext cx="1113013" cy="158417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7" idx="6"/>
            <a:endCxn id="14" idx="2"/>
          </p:cNvCxnSpPr>
          <p:nvPr/>
        </p:nvCxnSpPr>
        <p:spPr>
          <a:xfrm flipV="1">
            <a:off x="6948264" y="4300944"/>
            <a:ext cx="152400" cy="28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14" idx="6"/>
            <a:endCxn id="11" idx="2"/>
          </p:cNvCxnSpPr>
          <p:nvPr/>
        </p:nvCxnSpPr>
        <p:spPr>
          <a:xfrm>
            <a:off x="7460704" y="4300944"/>
            <a:ext cx="168525" cy="28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stCxn id="7" idx="4"/>
            <a:endCxn id="9" idx="0"/>
          </p:cNvCxnSpPr>
          <p:nvPr/>
        </p:nvCxnSpPr>
        <p:spPr>
          <a:xfrm>
            <a:off x="6768244" y="4509120"/>
            <a:ext cx="0" cy="130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14" idx="4"/>
            <a:endCxn id="10" idx="0"/>
          </p:cNvCxnSpPr>
          <p:nvPr/>
        </p:nvCxnSpPr>
        <p:spPr>
          <a:xfrm>
            <a:off x="7280684" y="4480964"/>
            <a:ext cx="0" cy="158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11" idx="4"/>
            <a:endCxn id="8" idx="0"/>
          </p:cNvCxnSpPr>
          <p:nvPr/>
        </p:nvCxnSpPr>
        <p:spPr>
          <a:xfrm>
            <a:off x="7809249" y="4509120"/>
            <a:ext cx="0" cy="130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>
            <a:stCxn id="9" idx="6"/>
            <a:endCxn id="10" idx="2"/>
          </p:cNvCxnSpPr>
          <p:nvPr/>
        </p:nvCxnSpPr>
        <p:spPr>
          <a:xfrm>
            <a:off x="6948264" y="4819601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10" idx="6"/>
            <a:endCxn id="8" idx="2"/>
          </p:cNvCxnSpPr>
          <p:nvPr/>
        </p:nvCxnSpPr>
        <p:spPr>
          <a:xfrm>
            <a:off x="7460704" y="4819601"/>
            <a:ext cx="168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endCxn id="7" idx="2"/>
          </p:cNvCxnSpPr>
          <p:nvPr/>
        </p:nvCxnSpPr>
        <p:spPr>
          <a:xfrm>
            <a:off x="6444208" y="4315022"/>
            <a:ext cx="144016" cy="14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endCxn id="7" idx="0"/>
          </p:cNvCxnSpPr>
          <p:nvPr/>
        </p:nvCxnSpPr>
        <p:spPr>
          <a:xfrm>
            <a:off x="6768244" y="400506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endCxn id="9" idx="2"/>
          </p:cNvCxnSpPr>
          <p:nvPr/>
        </p:nvCxnSpPr>
        <p:spPr>
          <a:xfrm>
            <a:off x="6444208" y="4819601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stCxn id="9" idx="4"/>
          </p:cNvCxnSpPr>
          <p:nvPr/>
        </p:nvCxnSpPr>
        <p:spPr>
          <a:xfrm>
            <a:off x="6768244" y="4999621"/>
            <a:ext cx="0" cy="85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stCxn id="10" idx="4"/>
          </p:cNvCxnSpPr>
          <p:nvPr/>
        </p:nvCxnSpPr>
        <p:spPr>
          <a:xfrm>
            <a:off x="7280684" y="4999621"/>
            <a:ext cx="0" cy="85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stCxn id="8" idx="4"/>
          </p:cNvCxnSpPr>
          <p:nvPr/>
        </p:nvCxnSpPr>
        <p:spPr>
          <a:xfrm>
            <a:off x="7809249" y="4999621"/>
            <a:ext cx="0" cy="85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>
            <a:stCxn id="11" idx="6"/>
          </p:cNvCxnSpPr>
          <p:nvPr/>
        </p:nvCxnSpPr>
        <p:spPr>
          <a:xfrm>
            <a:off x="7989269" y="4329100"/>
            <a:ext cx="1111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7989269" y="4819601"/>
            <a:ext cx="1111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>
            <a:endCxn id="11" idx="0"/>
          </p:cNvCxnSpPr>
          <p:nvPr/>
        </p:nvCxnSpPr>
        <p:spPr>
          <a:xfrm>
            <a:off x="7809249" y="400506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8"/>
          <p:cNvSpPr/>
          <p:nvPr/>
        </p:nvSpPr>
        <p:spPr>
          <a:xfrm>
            <a:off x="6920644" y="3635547"/>
            <a:ext cx="360040" cy="36004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3" name="曲線コネクタ 52"/>
          <p:cNvCxnSpPr/>
          <p:nvPr/>
        </p:nvCxnSpPr>
        <p:spPr>
          <a:xfrm rot="5400000" flipH="1" flipV="1">
            <a:off x="6967995" y="4092249"/>
            <a:ext cx="638595" cy="18002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506E-03E1-4B65-AEEB-9A78E2EDEF9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31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91036"/>
            <a:ext cx="8229600" cy="1143000"/>
          </a:xfrm>
        </p:spPr>
        <p:txBody>
          <a:bodyPr/>
          <a:lstStyle/>
          <a:p>
            <a:r>
              <a:rPr lang="ja-JP" altLang="en-US" u="sng" dirty="0" smtClean="0"/>
              <a:t>ピクセルの高精細化</a:t>
            </a:r>
            <a:endParaRPr kumimoji="1" lang="ja-JP" altLang="en-US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196752"/>
            <a:ext cx="8686800" cy="49294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　</a:t>
            </a:r>
            <a:r>
              <a:rPr lang="ja-JP" altLang="en-US" sz="2400" dirty="0" smtClean="0"/>
              <a:t>　                           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 　　　　　　　　　　　　　　　　　　　　　</a:t>
            </a:r>
            <a:r>
              <a:rPr lang="ja-JP" altLang="en-US" sz="2400" dirty="0"/>
              <a:t>　</a:t>
            </a:r>
            <a:r>
              <a:rPr lang="ja-JP" altLang="en-US" dirty="0" smtClean="0"/>
              <a:t>　</a:t>
            </a:r>
            <a:r>
              <a:rPr lang="ja-JP" altLang="en-US" sz="2400" dirty="0" smtClean="0"/>
              <a:t>　　　</a:t>
            </a:r>
            <a:endParaRPr lang="en-US" altLang="ja-JP" sz="2400" dirty="0" smtClean="0"/>
          </a:p>
          <a:p>
            <a:pPr marL="0" indent="0">
              <a:buNone/>
            </a:pPr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　　　　　　　　　　　　　　　　　　　　　          　　　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　　　　　　　　　　　　　　　　　　　　　　　　　　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　　　　　　　　　　　　　　　　　　　　　　　　　　　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　　　　　　　　　　　　　　　　　　　　　　　　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　　　　　　　　　　　　　　　　　　　　　　　　　　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　　　　　　　　　　　　　　　　　　　　　　　　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　　　　　　　　　　　　　　　　　　　　　　　　　　　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 smtClean="0"/>
              <a:t>                                                             </a:t>
            </a:r>
          </a:p>
          <a:p>
            <a:pPr marL="0" indent="0">
              <a:buNone/>
            </a:pPr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　　　　　　　　　　　　　　　　　　　　　</a:t>
            </a:r>
            <a:endParaRPr kumimoji="1" lang="en-US" altLang="ja-JP" sz="2400" dirty="0" smtClean="0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506E-03E1-4B65-AEEB-9A78E2EDEF96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225365" y="212909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水平転送部ピクセルサイズ</a:t>
            </a:r>
            <a:endParaRPr kumimoji="1" lang="ja-JP" altLang="en-US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79014" y="2525831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常温、低読み出し速度において</a:t>
            </a:r>
            <a:r>
              <a:rPr kumimoji="1" lang="ja-JP" altLang="en-US" sz="2400" dirty="0" smtClean="0"/>
              <a:t>ピクセルに光を照射</a:t>
            </a:r>
            <a:endParaRPr kumimoji="1" lang="en-US" altLang="ja-JP" sz="2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929" y="1196752"/>
            <a:ext cx="8714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高速読み出し</a:t>
            </a:r>
            <a:r>
              <a:rPr kumimoji="1" lang="ja-JP" altLang="en-US" sz="3200" dirty="0" smtClean="0"/>
              <a:t>＋</a:t>
            </a:r>
            <a:r>
              <a:rPr kumimoji="1" lang="ja-JP" altLang="en-US" sz="3200" dirty="0" smtClean="0">
                <a:solidFill>
                  <a:srgbClr val="FF0000"/>
                </a:solidFill>
              </a:rPr>
              <a:t>低ノイズ</a:t>
            </a:r>
            <a:r>
              <a:rPr kumimoji="1" lang="ja-JP" altLang="en-US" sz="3200" dirty="0" smtClean="0"/>
              <a:t>＋</a:t>
            </a:r>
            <a:r>
              <a:rPr kumimoji="1" lang="ja-JP" altLang="en-US" sz="3200" dirty="0" smtClean="0">
                <a:solidFill>
                  <a:srgbClr val="FF0000"/>
                </a:solidFill>
              </a:rPr>
              <a:t>高精細</a:t>
            </a:r>
            <a:r>
              <a:rPr kumimoji="1" lang="ja-JP" altLang="en-US" sz="3200" dirty="0" smtClean="0"/>
              <a:t>を</a:t>
            </a:r>
            <a:r>
              <a:rPr lang="ja-JP" altLang="en-US" sz="3200" dirty="0" smtClean="0"/>
              <a:t>目指して開発</a:t>
            </a:r>
            <a:endParaRPr kumimoji="1" lang="ja-JP" altLang="en-US" sz="3200" dirty="0"/>
          </a:p>
        </p:txBody>
      </p:sp>
      <p:sp>
        <p:nvSpPr>
          <p:cNvPr id="23" name="下矢印 22"/>
          <p:cNvSpPr/>
          <p:nvPr/>
        </p:nvSpPr>
        <p:spPr>
          <a:xfrm>
            <a:off x="6639154" y="3635177"/>
            <a:ext cx="792088" cy="45004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458485" y="4236939"/>
            <a:ext cx="3153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水平転送</a:t>
            </a:r>
            <a:r>
              <a:rPr kumimoji="1" lang="en-US" altLang="ja-JP" sz="2400" dirty="0" smtClean="0"/>
              <a:t>6um×6um</a:t>
            </a:r>
            <a:r>
              <a:rPr kumimoji="1" lang="ja-JP" altLang="en-US" sz="2400" dirty="0" smtClean="0"/>
              <a:t>したとき明るさに濃淡ができる</a:t>
            </a:r>
            <a:endParaRPr kumimoji="1" lang="en-US" altLang="ja-JP" sz="2400" dirty="0" smtClean="0"/>
          </a:p>
        </p:txBody>
      </p:sp>
      <p:sp>
        <p:nvSpPr>
          <p:cNvPr id="26" name="正方形/長方形 25"/>
          <p:cNvSpPr/>
          <p:nvPr/>
        </p:nvSpPr>
        <p:spPr>
          <a:xfrm>
            <a:off x="5097573" y="5517232"/>
            <a:ext cx="351433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水平転送不良が発生してしまっている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6984" y="260648"/>
            <a:ext cx="8229600" cy="1143000"/>
          </a:xfrm>
        </p:spPr>
        <p:txBody>
          <a:bodyPr/>
          <a:lstStyle/>
          <a:p>
            <a:r>
              <a:rPr kumimoji="1" lang="en-US" altLang="ja-JP" u="sng" dirty="0" smtClean="0"/>
              <a:t>S/N</a:t>
            </a:r>
            <a:r>
              <a:rPr kumimoji="1" lang="ja-JP" altLang="en-US" u="sng" dirty="0" err="1" smtClean="0"/>
              <a:t>、</a:t>
            </a:r>
            <a:r>
              <a:rPr kumimoji="1" lang="en-US" altLang="ja-JP" u="sng" dirty="0" smtClean="0"/>
              <a:t>CTI</a:t>
            </a:r>
            <a:r>
              <a:rPr kumimoji="1" lang="ja-JP" altLang="en-US" u="sng" dirty="0" smtClean="0"/>
              <a:t>評価</a:t>
            </a:r>
            <a:endParaRPr kumimoji="1" lang="ja-JP" altLang="en-US" u="sng" dirty="0"/>
          </a:p>
        </p:txBody>
      </p:sp>
      <p:pic>
        <p:nvPicPr>
          <p:cNvPr id="8" name="コンテンツ プレースホルダー 7" descr="画面の領域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0" y="4345469"/>
            <a:ext cx="2972544" cy="2448272"/>
          </a:xfrm>
        </p:spPr>
      </p:pic>
      <p:sp>
        <p:nvSpPr>
          <p:cNvPr id="10" name="テキスト ボックス 9"/>
          <p:cNvSpPr txBox="1"/>
          <p:nvPr/>
        </p:nvSpPr>
        <p:spPr>
          <a:xfrm>
            <a:off x="201740" y="1268760"/>
            <a:ext cx="892899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Fe55</a:t>
            </a:r>
            <a:r>
              <a:rPr lang="ja-JP" altLang="en-US" sz="3200" dirty="0" smtClean="0"/>
              <a:t>がだす</a:t>
            </a:r>
            <a:r>
              <a:rPr lang="en-US" altLang="ja-JP" sz="3200" dirty="0" smtClean="0"/>
              <a:t>γ</a:t>
            </a:r>
            <a:r>
              <a:rPr lang="ja-JP" altLang="en-US" sz="3200" dirty="0" smtClean="0"/>
              <a:t>線はセンサー内で約</a:t>
            </a:r>
            <a:r>
              <a:rPr lang="en-US" altLang="ja-JP" sz="3200" dirty="0" smtClean="0"/>
              <a:t>1600</a:t>
            </a:r>
            <a:r>
              <a:rPr lang="ja-JP" altLang="en-US" sz="3200" dirty="0" smtClean="0"/>
              <a:t>の電子生成　　　</a:t>
            </a:r>
            <a:endParaRPr lang="en-US" altLang="ja-JP" sz="3200" dirty="0" smtClean="0"/>
          </a:p>
          <a:p>
            <a:r>
              <a:rPr lang="ja-JP" altLang="en-US" sz="3200" dirty="0" smtClean="0"/>
              <a:t>　　　　　荷電粒子が</a:t>
            </a:r>
            <a:r>
              <a:rPr lang="en-US" altLang="ja-JP" sz="3200" dirty="0" smtClean="0"/>
              <a:t>FPCCD</a:t>
            </a:r>
            <a:r>
              <a:rPr lang="ja-JP" altLang="en-US" sz="3200" dirty="0" err="1" smtClean="0"/>
              <a:t>に入</a:t>
            </a:r>
            <a:r>
              <a:rPr lang="ja-JP" altLang="en-US" sz="3200" dirty="0" smtClean="0"/>
              <a:t>射する状況</a:t>
            </a:r>
            <a:endParaRPr lang="en-US" altLang="ja-JP" sz="3200" dirty="0"/>
          </a:p>
          <a:p>
            <a:r>
              <a:rPr kumimoji="1" lang="en-US" altLang="ja-JP" sz="3200" dirty="0" smtClean="0"/>
              <a:t>γ</a:t>
            </a:r>
            <a:r>
              <a:rPr kumimoji="1" lang="ja-JP" altLang="en-US" sz="3200" dirty="0" smtClean="0"/>
              <a:t>線は</a:t>
            </a:r>
            <a:r>
              <a:rPr kumimoji="1" lang="en-US" altLang="ja-JP" sz="3200" dirty="0" smtClean="0"/>
              <a:t>5.9KeV</a:t>
            </a:r>
            <a:r>
              <a:rPr kumimoji="1" lang="ja-JP" altLang="en-US" sz="3200" dirty="0" smtClean="0"/>
              <a:t>と</a:t>
            </a:r>
            <a:r>
              <a:rPr kumimoji="1" lang="en-US" altLang="ja-JP" sz="3200" dirty="0" smtClean="0"/>
              <a:t>6.4KeV</a:t>
            </a:r>
            <a:r>
              <a:rPr kumimoji="1" lang="ja-JP" altLang="en-US" sz="3200" dirty="0" smtClean="0"/>
              <a:t>にピークをもつ</a:t>
            </a:r>
            <a:endParaRPr kumimoji="1" lang="en-US" altLang="ja-JP" sz="3200" dirty="0" smtClean="0"/>
          </a:p>
          <a:p>
            <a:r>
              <a:rPr lang="ja-JP" altLang="en-US" dirty="0" smtClean="0"/>
              <a:t>　　　　</a:t>
            </a:r>
            <a:r>
              <a:rPr lang="ja-JP" altLang="en-US" sz="3200" dirty="0" smtClean="0"/>
              <a:t>　　　「</a:t>
            </a:r>
            <a:r>
              <a:rPr lang="en-US" altLang="ja-JP" sz="3200" dirty="0" smtClean="0"/>
              <a:t>S/N</a:t>
            </a:r>
            <a:r>
              <a:rPr lang="ja-JP" altLang="en-US" sz="3200" dirty="0" smtClean="0"/>
              <a:t>」　「</a:t>
            </a:r>
            <a:r>
              <a:rPr lang="en-US" altLang="ja-JP" sz="3200" dirty="0" smtClean="0"/>
              <a:t>CTI</a:t>
            </a:r>
            <a:r>
              <a:rPr lang="ja-JP" altLang="en-US" sz="3200" dirty="0" smtClean="0"/>
              <a:t>」を評価</a:t>
            </a:r>
            <a:endParaRPr lang="en-US" altLang="ja-JP" sz="3200" dirty="0" smtClean="0"/>
          </a:p>
          <a:p>
            <a:r>
              <a:rPr kumimoji="1" lang="ja-JP" altLang="en-US" sz="3200" dirty="0" smtClean="0"/>
              <a:t>イベント判定   </a:t>
            </a:r>
            <a:r>
              <a:rPr kumimoji="1" lang="en-US" altLang="ja-JP" sz="3200" dirty="0" smtClean="0"/>
              <a:t>:</a:t>
            </a:r>
            <a:r>
              <a:rPr kumimoji="1" lang="ja-JP" altLang="en-US" sz="3200" dirty="0" smtClean="0"/>
              <a:t>周りの</a:t>
            </a:r>
            <a:r>
              <a:rPr kumimoji="1" lang="en-US" altLang="ja-JP" sz="3200" dirty="0" smtClean="0"/>
              <a:t>8</a:t>
            </a:r>
            <a:r>
              <a:rPr lang="ja-JP" altLang="en-US" sz="3200" dirty="0" smtClean="0"/>
              <a:t>個のピクセルより</a:t>
            </a:r>
            <a:endParaRPr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　　　　　　　　　信号高い＋閾値より高い</a:t>
            </a:r>
            <a:endParaRPr lang="en-US" altLang="ja-JP" dirty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3" name="右矢印 2"/>
          <p:cNvSpPr/>
          <p:nvPr/>
        </p:nvSpPr>
        <p:spPr>
          <a:xfrm>
            <a:off x="880792" y="2781511"/>
            <a:ext cx="576064" cy="36004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右矢印 3"/>
          <p:cNvSpPr/>
          <p:nvPr/>
        </p:nvSpPr>
        <p:spPr>
          <a:xfrm>
            <a:off x="880792" y="1844824"/>
            <a:ext cx="576064" cy="40282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>
            <a:off x="4484812" y="5849106"/>
            <a:ext cx="2304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5033177" y="5633082"/>
            <a:ext cx="1080120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3836616" y="5129106"/>
            <a:ext cx="0" cy="144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845045" y="6569106"/>
            <a:ext cx="3600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7445445" y="5129106"/>
            <a:ext cx="0" cy="144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3815916" y="5122546"/>
            <a:ext cx="147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5861269" y="5122546"/>
            <a:ext cx="15841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4653027" y="4758028"/>
            <a:ext cx="180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4925165" y="4408906"/>
            <a:ext cx="1296144" cy="36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4484812" y="4758028"/>
            <a:ext cx="216024" cy="360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6453027" y="4768906"/>
            <a:ext cx="216024" cy="360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>
            <a:stCxn id="20" idx="3"/>
            <a:endCxn id="21" idx="1"/>
          </p:cNvCxnSpPr>
          <p:nvPr/>
        </p:nvCxnSpPr>
        <p:spPr>
          <a:xfrm>
            <a:off x="4700836" y="4938128"/>
            <a:ext cx="1752191" cy="108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/>
        </p:nvSpPr>
        <p:spPr>
          <a:xfrm>
            <a:off x="5291916" y="4591542"/>
            <a:ext cx="599544" cy="18977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5291916" y="5561074"/>
            <a:ext cx="468216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形吹き出し 24"/>
          <p:cNvSpPr/>
          <p:nvPr/>
        </p:nvSpPr>
        <p:spPr>
          <a:xfrm>
            <a:off x="5537233" y="4192882"/>
            <a:ext cx="1152128" cy="432048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Fe55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27" name="図 26" descr="画面の領域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426" y="4725041"/>
            <a:ext cx="1368153" cy="1465030"/>
          </a:xfrm>
          <a:prstGeom prst="rect">
            <a:avLst/>
          </a:prstGeom>
        </p:spPr>
      </p:pic>
      <p:cxnSp>
        <p:nvCxnSpPr>
          <p:cNvPr id="28" name="直線コネクタ 27"/>
          <p:cNvCxnSpPr>
            <a:stCxn id="24" idx="1"/>
          </p:cNvCxnSpPr>
          <p:nvPr/>
        </p:nvCxnSpPr>
        <p:spPr>
          <a:xfrm flipV="1">
            <a:off x="5291916" y="4758028"/>
            <a:ext cx="2239510" cy="8390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4" idx="3"/>
          </p:cNvCxnSpPr>
          <p:nvPr/>
        </p:nvCxnSpPr>
        <p:spPr>
          <a:xfrm>
            <a:off x="5760132" y="5597078"/>
            <a:ext cx="1771294" cy="6259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/>
          <p:cNvSpPr/>
          <p:nvPr/>
        </p:nvSpPr>
        <p:spPr>
          <a:xfrm>
            <a:off x="3970977" y="6165304"/>
            <a:ext cx="122413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</a:rPr>
              <a:t>Blackbox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3203848" y="4768906"/>
            <a:ext cx="1224136" cy="3293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</a:rPr>
              <a:t>シャッター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7387399" y="2636912"/>
            <a:ext cx="513016" cy="5046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7387399" y="3142973"/>
            <a:ext cx="513016" cy="5046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4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7908436" y="2636912"/>
            <a:ext cx="513016" cy="5046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2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8421452" y="2636912"/>
            <a:ext cx="513016" cy="5046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3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7387399" y="3636114"/>
            <a:ext cx="513016" cy="5046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7908436" y="3137107"/>
            <a:ext cx="513016" cy="504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event</a:t>
            </a:r>
            <a:endParaRPr kumimoji="1" lang="ja-JP" altLang="en-US" dirty="0"/>
          </a:p>
        </p:txBody>
      </p:sp>
      <p:sp>
        <p:nvSpPr>
          <p:cNvPr id="55" name="正方形/長方形 54"/>
          <p:cNvSpPr/>
          <p:nvPr/>
        </p:nvSpPr>
        <p:spPr>
          <a:xfrm>
            <a:off x="7908436" y="3646189"/>
            <a:ext cx="513016" cy="5046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7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8421452" y="3141549"/>
            <a:ext cx="513016" cy="5046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5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8421452" y="3647612"/>
            <a:ext cx="513016" cy="5046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8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506E-03E1-4B65-AEEB-9A78E2EDEF9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49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u="sng" dirty="0" smtClean="0"/>
              <a:t>信号読み出しの流れ</a:t>
            </a:r>
            <a:endParaRPr kumimoji="1" lang="ja-JP" altLang="en-US" u="sng" dirty="0"/>
          </a:p>
        </p:txBody>
      </p:sp>
      <p:pic>
        <p:nvPicPr>
          <p:cNvPr id="12" name="コンテンツ プレースホルダー 11" descr="画面の領域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2948" y="3859371"/>
            <a:ext cx="38103" cy="7621"/>
          </a:xfrm>
        </p:spPr>
      </p:pic>
      <p:pic>
        <p:nvPicPr>
          <p:cNvPr id="13" name="図 12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12" y="1900823"/>
            <a:ext cx="3528392" cy="1872208"/>
          </a:xfrm>
          <a:prstGeom prst="rect">
            <a:avLst/>
          </a:prstGeom>
        </p:spPr>
      </p:pic>
      <p:pic>
        <p:nvPicPr>
          <p:cNvPr id="14" name="図 13" descr="画面の領域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497577"/>
            <a:ext cx="3420379" cy="1944215"/>
          </a:xfrm>
          <a:prstGeom prst="rect">
            <a:avLst/>
          </a:prstGeom>
        </p:spPr>
      </p:pic>
      <p:pic>
        <p:nvPicPr>
          <p:cNvPr id="15" name="図 14" descr="画面の領域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611945"/>
            <a:ext cx="2196244" cy="1768223"/>
          </a:xfrm>
          <a:prstGeom prst="rect">
            <a:avLst/>
          </a:prstGeom>
        </p:spPr>
      </p:pic>
      <p:pic>
        <p:nvPicPr>
          <p:cNvPr id="16" name="図 15" descr="画面の領域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06" y="3362442"/>
            <a:ext cx="918102" cy="1224137"/>
          </a:xfrm>
          <a:prstGeom prst="rect">
            <a:avLst/>
          </a:prstGeom>
        </p:spPr>
      </p:pic>
      <p:sp>
        <p:nvSpPr>
          <p:cNvPr id="23" name="フレーム 22"/>
          <p:cNvSpPr/>
          <p:nvPr/>
        </p:nvSpPr>
        <p:spPr>
          <a:xfrm>
            <a:off x="1331640" y="2295128"/>
            <a:ext cx="612068" cy="792088"/>
          </a:xfrm>
          <a:prstGeom prst="frame">
            <a:avLst/>
          </a:prstGeom>
          <a:solidFill>
            <a:srgbClr val="FFC000"/>
          </a:solidFill>
          <a:ln w="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827584" y="1714936"/>
            <a:ext cx="180020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CCD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チップ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28" name="フレーム 27"/>
          <p:cNvSpPr/>
          <p:nvPr/>
        </p:nvSpPr>
        <p:spPr>
          <a:xfrm>
            <a:off x="2411760" y="2473647"/>
            <a:ext cx="934162" cy="936104"/>
          </a:xfrm>
          <a:prstGeom prst="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2053716" y="3647343"/>
            <a:ext cx="1916388" cy="4583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読み出し回路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4" name="曲折矢印 3"/>
          <p:cNvSpPr/>
          <p:nvPr/>
        </p:nvSpPr>
        <p:spPr>
          <a:xfrm>
            <a:off x="3779912" y="2767790"/>
            <a:ext cx="2160000" cy="1108719"/>
          </a:xfrm>
          <a:prstGeom prst="bentArrow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8" name="直線矢印コネクタ 17"/>
          <p:cNvCxnSpPr>
            <a:endCxn id="13" idx="1"/>
          </p:cNvCxnSpPr>
          <p:nvPr/>
        </p:nvCxnSpPr>
        <p:spPr>
          <a:xfrm>
            <a:off x="251520" y="2836927"/>
            <a:ext cx="319192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251520" y="2836927"/>
            <a:ext cx="0" cy="179717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251520" y="4634101"/>
            <a:ext cx="3744415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44"/>
          <p:cNvSpPr/>
          <p:nvPr/>
        </p:nvSpPr>
        <p:spPr>
          <a:xfrm>
            <a:off x="7740352" y="6165304"/>
            <a:ext cx="1152128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電源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50" name="直線コネクタ 49"/>
          <p:cNvCxnSpPr/>
          <p:nvPr/>
        </p:nvCxnSpPr>
        <p:spPr>
          <a:xfrm>
            <a:off x="4436984" y="6669360"/>
            <a:ext cx="330336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 flipV="1">
            <a:off x="4436984" y="6441792"/>
            <a:ext cx="0" cy="22756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H="1">
            <a:off x="7416315" y="6165304"/>
            <a:ext cx="324037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>
            <a:stCxn id="15" idx="1"/>
          </p:cNvCxnSpPr>
          <p:nvPr/>
        </p:nvCxnSpPr>
        <p:spPr>
          <a:xfrm flipH="1">
            <a:off x="5868144" y="2496057"/>
            <a:ext cx="576064" cy="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5868144" y="2517289"/>
            <a:ext cx="0" cy="2001520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4572000" y="3087216"/>
            <a:ext cx="0" cy="144645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 flipH="1">
            <a:off x="4099104" y="3087216"/>
            <a:ext cx="472896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>
            <a:stCxn id="23" idx="1"/>
          </p:cNvCxnSpPr>
          <p:nvPr/>
        </p:nvCxnSpPr>
        <p:spPr>
          <a:xfrm flipH="1">
            <a:off x="1025606" y="2691172"/>
            <a:ext cx="306034" cy="68899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>
            <a:stCxn id="23" idx="3"/>
          </p:cNvCxnSpPr>
          <p:nvPr/>
        </p:nvCxnSpPr>
        <p:spPr>
          <a:xfrm>
            <a:off x="1943708" y="2691172"/>
            <a:ext cx="0" cy="718579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/>
          <p:cNvSpPr txBox="1"/>
          <p:nvPr/>
        </p:nvSpPr>
        <p:spPr>
          <a:xfrm>
            <a:off x="1259632" y="4687023"/>
            <a:ext cx="239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CCD</a:t>
            </a:r>
            <a:r>
              <a:rPr lang="ja-JP" altLang="en-US" b="1" dirty="0" smtClean="0"/>
              <a:t>駆動パルス＋電力</a:t>
            </a:r>
            <a:endParaRPr kumimoji="1" lang="ja-JP" altLang="en-US" b="1" dirty="0"/>
          </a:p>
        </p:txBody>
      </p:sp>
      <p:sp>
        <p:nvSpPr>
          <p:cNvPr id="75" name="右矢印 74"/>
          <p:cNvSpPr/>
          <p:nvPr/>
        </p:nvSpPr>
        <p:spPr>
          <a:xfrm>
            <a:off x="2107555" y="2578003"/>
            <a:ext cx="211181" cy="51784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右矢印 75"/>
          <p:cNvSpPr/>
          <p:nvPr/>
        </p:nvSpPr>
        <p:spPr>
          <a:xfrm>
            <a:off x="5327844" y="5587040"/>
            <a:ext cx="1224136" cy="30755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4094150" y="3234208"/>
            <a:ext cx="461665" cy="12846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b="1" dirty="0" smtClean="0"/>
              <a:t>電力</a:t>
            </a:r>
            <a:endParaRPr kumimoji="1" lang="ja-JP" altLang="en-US" b="1" dirty="0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5938581" y="2644972"/>
            <a:ext cx="461665" cy="17201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dirty="0" smtClean="0"/>
              <a:t>FPGA</a:t>
            </a:r>
            <a:r>
              <a:rPr kumimoji="1" lang="ja-JP" altLang="en-US" dirty="0" smtClean="0"/>
              <a:t>回路設定</a:t>
            </a:r>
            <a:endParaRPr kumimoji="1" lang="ja-JP" altLang="en-US" dirty="0"/>
          </a:p>
        </p:txBody>
      </p:sp>
      <p:sp>
        <p:nvSpPr>
          <p:cNvPr id="79" name="正方形/長方形 78"/>
          <p:cNvSpPr/>
          <p:nvPr/>
        </p:nvSpPr>
        <p:spPr>
          <a:xfrm>
            <a:off x="5630195" y="4634101"/>
            <a:ext cx="1339993" cy="3241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FPGA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4378245" y="177190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C000"/>
                </a:solidFill>
              </a:rPr>
              <a:t>信号</a:t>
            </a:r>
            <a:endParaRPr kumimoji="1" lang="ja-JP" altLang="en-US" sz="2800" dirty="0">
              <a:solidFill>
                <a:srgbClr val="FFC000"/>
              </a:solidFill>
            </a:endParaRPr>
          </a:p>
        </p:txBody>
      </p:sp>
      <p:sp>
        <p:nvSpPr>
          <p:cNvPr id="83" name="正方形/長方形 82"/>
          <p:cNvSpPr/>
          <p:nvPr/>
        </p:nvSpPr>
        <p:spPr>
          <a:xfrm>
            <a:off x="7279905" y="1124744"/>
            <a:ext cx="1252535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PC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506E-03E1-4B65-AEEB-9A78E2EDEF96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3" name="二方向矢印 2"/>
          <p:cNvSpPr/>
          <p:nvPr/>
        </p:nvSpPr>
        <p:spPr>
          <a:xfrm>
            <a:off x="7759318" y="3694258"/>
            <a:ext cx="1170131" cy="2354862"/>
          </a:xfrm>
          <a:prstGeom prst="lef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573255" y="5740819"/>
            <a:ext cx="1584176" cy="3075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ドライバ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7" name="フレーム 6"/>
          <p:cNvSpPr/>
          <p:nvPr/>
        </p:nvSpPr>
        <p:spPr>
          <a:xfrm>
            <a:off x="3946257" y="4845623"/>
            <a:ext cx="863976" cy="846542"/>
          </a:xfrm>
          <a:prstGeom prst="fra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フレーム 7"/>
          <p:cNvSpPr/>
          <p:nvPr/>
        </p:nvSpPr>
        <p:spPr>
          <a:xfrm>
            <a:off x="5868144" y="5157192"/>
            <a:ext cx="432048" cy="429848"/>
          </a:xfrm>
          <a:prstGeom prst="fra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263836" y="5918648"/>
            <a:ext cx="1016069" cy="260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SITCP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フレーム 9"/>
          <p:cNvSpPr/>
          <p:nvPr/>
        </p:nvSpPr>
        <p:spPr>
          <a:xfrm>
            <a:off x="6319220" y="5157192"/>
            <a:ext cx="371624" cy="429848"/>
          </a:xfrm>
          <a:prstGeom prst="fram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534588" y="4088614"/>
            <a:ext cx="738664" cy="14984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b="1" dirty="0" smtClean="0"/>
              <a:t>イーサネットケーブル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23225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957631"/>
            <a:ext cx="8928992" cy="571172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ja-JP" altLang="en-US" sz="4100" dirty="0" smtClean="0"/>
              <a:t>　</a:t>
            </a:r>
            <a:r>
              <a:rPr lang="en-US" altLang="ja-JP" sz="4100" dirty="0" smtClean="0"/>
              <a:t>CCD</a:t>
            </a:r>
            <a:r>
              <a:rPr lang="ja-JP" altLang="en-US" sz="4100" dirty="0" smtClean="0"/>
              <a:t>の垂直、水平転送をセクションに区分け</a:t>
            </a:r>
            <a:r>
              <a:rPr lang="ja-JP" altLang="en-US" sz="5700" dirty="0" smtClean="0"/>
              <a:t>　</a:t>
            </a:r>
            <a:endParaRPr lang="en-US" altLang="ja-JP" sz="5700" dirty="0"/>
          </a:p>
          <a:p>
            <a:pPr marL="0" indent="0">
              <a:buNone/>
            </a:pPr>
            <a:r>
              <a:rPr lang="ja-JP" altLang="en-US" sz="5700" dirty="0" smtClean="0">
                <a:solidFill>
                  <a:srgbClr val="FF0000"/>
                </a:solidFill>
              </a:rPr>
              <a:t>　</a:t>
            </a:r>
            <a:endParaRPr lang="en-US" altLang="ja-JP" sz="57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4200" dirty="0" smtClean="0"/>
              <a:t>それぞれのセクションで</a:t>
            </a:r>
            <a:r>
              <a:rPr lang="en-US" altLang="ja-JP" sz="4200" dirty="0" smtClean="0"/>
              <a:t>5.9KeV</a:t>
            </a:r>
            <a:r>
              <a:rPr lang="ja-JP" altLang="en-US" sz="4200" dirty="0" smtClean="0"/>
              <a:t>のピーク測定</a:t>
            </a:r>
            <a:endParaRPr lang="en-US" altLang="ja-JP" sz="4200" dirty="0" smtClean="0"/>
          </a:p>
          <a:p>
            <a:pPr marL="0" indent="0">
              <a:buNone/>
            </a:pPr>
            <a:r>
              <a:rPr lang="en-US" altLang="ja-JP" sz="4100" dirty="0" smtClean="0"/>
              <a:t> </a:t>
            </a:r>
            <a:r>
              <a:rPr lang="ja-JP" altLang="en-US" sz="2800" dirty="0" smtClean="0"/>
              <a:t>　　　　　　　　　　　   </a:t>
            </a:r>
            <a:r>
              <a:rPr lang="en-US" altLang="ja-JP" sz="2800" dirty="0" smtClean="0"/>
              <a:t>1   2   3   4     5    6     7    8    9    10</a:t>
            </a:r>
            <a:r>
              <a:rPr lang="en-US" altLang="ja-JP" sz="4100" dirty="0" smtClean="0"/>
              <a:t>                       </a:t>
            </a:r>
          </a:p>
          <a:p>
            <a:pPr marL="0" indent="0">
              <a:buNone/>
            </a:pPr>
            <a:endParaRPr lang="en-US" altLang="ja-JP" sz="4100" dirty="0" smtClean="0"/>
          </a:p>
          <a:p>
            <a:pPr marL="0" indent="0">
              <a:buNone/>
            </a:pPr>
            <a:endParaRPr lang="en-US" altLang="ja-JP" sz="4100" dirty="0"/>
          </a:p>
          <a:p>
            <a:pPr marL="0" indent="0">
              <a:buNone/>
            </a:pPr>
            <a:r>
              <a:rPr lang="ja-JP" altLang="en-US" sz="5800" dirty="0" smtClean="0"/>
              <a:t>　</a:t>
            </a:r>
            <a:r>
              <a:rPr lang="ja-JP" altLang="en-US" sz="4600" dirty="0" smtClean="0"/>
              <a:t>　　　　　　　　</a:t>
            </a:r>
            <a:endParaRPr lang="en-US" altLang="ja-JP" sz="4600" dirty="0"/>
          </a:p>
          <a:p>
            <a:pPr marL="0" indent="0">
              <a:buNone/>
            </a:pPr>
            <a:endParaRPr lang="en-US" altLang="ja-JP" sz="4600" dirty="0"/>
          </a:p>
          <a:p>
            <a:pPr marL="0" indent="0">
              <a:buNone/>
            </a:pPr>
            <a:r>
              <a:rPr lang="ja-JP" altLang="en-US" sz="4600" dirty="0"/>
              <a:t>　</a:t>
            </a:r>
            <a:r>
              <a:rPr lang="ja-JP" altLang="en-US" sz="4600" dirty="0" smtClean="0"/>
              <a:t>　　　　　　　</a:t>
            </a:r>
            <a:r>
              <a:rPr lang="ja-JP" altLang="en-US" dirty="0" smtClean="0"/>
              <a:t>　　　　　　　</a:t>
            </a:r>
            <a:r>
              <a:rPr lang="en-US" altLang="ja-JP" dirty="0" smtClean="0"/>
              <a:t>        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663843" y="3623432"/>
            <a:ext cx="4176464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>
            <a:off x="2987824" y="3622658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3347864" y="3645024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3700335" y="3634228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4178791" y="3645024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4658143" y="3622658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5148064" y="3622658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5580112" y="3622658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6012160" y="3622658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6444208" y="3623432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左矢印 22"/>
          <p:cNvSpPr/>
          <p:nvPr/>
        </p:nvSpPr>
        <p:spPr>
          <a:xfrm>
            <a:off x="3347864" y="3987062"/>
            <a:ext cx="1656184" cy="64807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転送方向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24" name="二等辺三角形 23"/>
          <p:cNvSpPr/>
          <p:nvPr/>
        </p:nvSpPr>
        <p:spPr>
          <a:xfrm>
            <a:off x="1175735" y="3872123"/>
            <a:ext cx="936104" cy="625921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/>
          <p:cNvCxnSpPr>
            <a:stCxn id="24" idx="5"/>
            <a:endCxn id="4" idx="1"/>
          </p:cNvCxnSpPr>
          <p:nvPr/>
        </p:nvCxnSpPr>
        <p:spPr>
          <a:xfrm flipV="1">
            <a:off x="1877813" y="4163492"/>
            <a:ext cx="786030" cy="21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24" idx="1"/>
          </p:cNvCxnSpPr>
          <p:nvPr/>
        </p:nvCxnSpPr>
        <p:spPr>
          <a:xfrm flipH="1" flipV="1">
            <a:off x="1031719" y="4185083"/>
            <a:ext cx="37804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467544" y="188190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u="sng" dirty="0" smtClean="0"/>
              <a:t>Fe55</a:t>
            </a:r>
            <a:r>
              <a:rPr kumimoji="1" lang="ja-JP" altLang="en-US" sz="4400" u="sng" dirty="0" smtClean="0"/>
              <a:t>を用いた</a:t>
            </a:r>
            <a:r>
              <a:rPr kumimoji="1" lang="en-US" altLang="ja-JP" sz="4400" u="sng" dirty="0" smtClean="0"/>
              <a:t>CTI</a:t>
            </a:r>
            <a:r>
              <a:rPr kumimoji="1" lang="ja-JP" altLang="en-US" sz="4400" u="sng" dirty="0" smtClean="0"/>
              <a:t>測定</a:t>
            </a:r>
            <a:endParaRPr kumimoji="1" lang="en-US" altLang="ja-JP" sz="4400" u="sng" dirty="0" smtClean="0"/>
          </a:p>
        </p:txBody>
      </p:sp>
      <p:sp>
        <p:nvSpPr>
          <p:cNvPr id="36" name="正方形/長方形 35"/>
          <p:cNvSpPr/>
          <p:nvPr/>
        </p:nvSpPr>
        <p:spPr>
          <a:xfrm>
            <a:off x="251520" y="5013176"/>
            <a:ext cx="8640960" cy="14401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 smtClean="0">
                <a:solidFill>
                  <a:schemeClr val="tx1"/>
                </a:solidFill>
              </a:rPr>
              <a:t>アンプから遠いピクセルは何度も転送されるため　　</a:t>
            </a:r>
            <a:endParaRPr kumimoji="1" lang="en-US" altLang="ja-JP" sz="3200" b="1" dirty="0" smtClean="0">
              <a:solidFill>
                <a:schemeClr val="tx1"/>
              </a:solidFill>
            </a:endParaRPr>
          </a:p>
          <a:p>
            <a:r>
              <a:rPr lang="ja-JP" altLang="en-US" sz="3200" b="1" dirty="0" smtClean="0">
                <a:solidFill>
                  <a:schemeClr val="tx1"/>
                </a:solidFill>
              </a:rPr>
              <a:t>　　　　　　</a:t>
            </a:r>
            <a:r>
              <a:rPr kumimoji="1" lang="ja-JP" altLang="en-US" sz="3200" b="1" dirty="0" smtClean="0">
                <a:solidFill>
                  <a:schemeClr val="tx1"/>
                </a:solidFill>
              </a:rPr>
              <a:t>信号損失量が大きいと予想される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2" name="下矢印 1"/>
          <p:cNvSpPr/>
          <p:nvPr/>
        </p:nvSpPr>
        <p:spPr>
          <a:xfrm>
            <a:off x="3995936" y="1700808"/>
            <a:ext cx="864096" cy="504056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506E-03E1-4B65-AEEB-9A78E2EDEF9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39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u="sng" dirty="0" smtClean="0"/>
              <a:t>テストパルスを用いた信号読み出し</a:t>
            </a:r>
            <a:endParaRPr kumimoji="1" lang="ja-JP" altLang="en-US" u="sng" dirty="0"/>
          </a:p>
        </p:txBody>
      </p:sp>
      <p:pic>
        <p:nvPicPr>
          <p:cNvPr id="4" name="Picture 1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5717"/>
          <a:stretch/>
        </p:blipFill>
        <p:spPr bwMode="auto">
          <a:xfrm>
            <a:off x="842160" y="4077072"/>
            <a:ext cx="3879086" cy="162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5791"/>
          <a:stretch/>
        </p:blipFill>
        <p:spPr bwMode="auto">
          <a:xfrm>
            <a:off x="800926" y="2187440"/>
            <a:ext cx="3888432" cy="146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827584" y="123845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現在テストパルスを使った読み出し試験中</a:t>
            </a:r>
            <a:endParaRPr kumimoji="1" lang="ja-JP" altLang="en-US" sz="3200" dirty="0"/>
          </a:p>
        </p:txBody>
      </p:sp>
      <p:sp>
        <p:nvSpPr>
          <p:cNvPr id="12" name="正方形/長方形 11"/>
          <p:cNvSpPr/>
          <p:nvPr/>
        </p:nvSpPr>
        <p:spPr>
          <a:xfrm>
            <a:off x="1115616" y="5589240"/>
            <a:ext cx="7200800" cy="11521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</a:rPr>
              <a:t>まずはこのノイズを減らさないといけない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506E-03E1-4B65-AEEB-9A78E2EDEF96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04048" y="2263292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CCD</a:t>
            </a:r>
            <a:r>
              <a:rPr kumimoji="1" lang="ja-JP" altLang="en-US" sz="2800" dirty="0" smtClean="0"/>
              <a:t>駆動パルスを送っていないときは大きなノイズは見られない</a:t>
            </a:r>
            <a:endParaRPr kumimoji="1" lang="ja-JP" altLang="en-US" sz="2800" dirty="0"/>
          </a:p>
        </p:txBody>
      </p:sp>
      <p:sp>
        <p:nvSpPr>
          <p:cNvPr id="11" name="正方形/長方形 10"/>
          <p:cNvSpPr/>
          <p:nvPr/>
        </p:nvSpPr>
        <p:spPr>
          <a:xfrm>
            <a:off x="1403648" y="1823225"/>
            <a:ext cx="2232248" cy="3642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CCD</a:t>
            </a:r>
            <a:r>
              <a:rPr kumimoji="1" lang="ja-JP" altLang="en-US" dirty="0" smtClean="0">
                <a:solidFill>
                  <a:schemeClr val="tx1"/>
                </a:solidFill>
              </a:rPr>
              <a:t>駆動</a:t>
            </a:r>
            <a:r>
              <a:rPr lang="ja-JP" altLang="en-US" dirty="0" smtClean="0">
                <a:solidFill>
                  <a:schemeClr val="tx1"/>
                </a:solidFill>
              </a:rPr>
              <a:t>パルス</a:t>
            </a:r>
            <a:r>
              <a:rPr lang="en-US" altLang="ja-JP" dirty="0" smtClean="0">
                <a:solidFill>
                  <a:schemeClr val="tx1"/>
                </a:solidFill>
              </a:rPr>
              <a:t>OFF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1403648" y="3648287"/>
            <a:ext cx="2160240" cy="3567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CCD</a:t>
            </a:r>
            <a:r>
              <a:rPr kumimoji="1" lang="ja-JP" altLang="en-US" dirty="0" smtClean="0">
                <a:solidFill>
                  <a:schemeClr val="tx1"/>
                </a:solidFill>
              </a:rPr>
              <a:t>駆動パルス</a:t>
            </a:r>
            <a:r>
              <a:rPr kumimoji="1" lang="en-US" altLang="ja-JP" dirty="0" smtClean="0">
                <a:solidFill>
                  <a:schemeClr val="tx1"/>
                </a:solidFill>
              </a:rPr>
              <a:t>ON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893317" y="4005064"/>
            <a:ext cx="38551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CCD</a:t>
            </a:r>
            <a:r>
              <a:rPr kumimoji="1" lang="ja-JP" altLang="en-US" sz="2800" dirty="0" smtClean="0"/>
              <a:t>駆動パルスを送って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いるときは</a:t>
            </a:r>
            <a:r>
              <a:rPr lang="ja-JP" altLang="en-US" sz="2800" dirty="0" smtClean="0"/>
              <a:t>大きなノイズがみられてしまう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0405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u="sng" dirty="0" smtClean="0"/>
              <a:t>まとめ、今後の予定</a:t>
            </a:r>
            <a:endParaRPr kumimoji="1" lang="ja-JP" altLang="en-US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 smtClean="0"/>
              <a:t>・</a:t>
            </a:r>
            <a:r>
              <a:rPr lang="en-US" altLang="ja-JP" sz="2800" dirty="0" smtClean="0"/>
              <a:t>ILC</a:t>
            </a:r>
            <a:r>
              <a:rPr lang="ja-JP" altLang="en-US" sz="2800" dirty="0" smtClean="0"/>
              <a:t>の崩壊点検出器にはピクセルサイズの小さい　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　</a:t>
            </a:r>
            <a:r>
              <a:rPr lang="en-US" altLang="ja-JP" sz="2800" dirty="0" smtClean="0"/>
              <a:t>FPCCD</a:t>
            </a:r>
            <a:r>
              <a:rPr lang="ja-JP" altLang="en-US" sz="2800" smtClean="0"/>
              <a:t>検出器が有力な候補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dirty="0" smtClean="0"/>
              <a:t>・</a:t>
            </a:r>
            <a:r>
              <a:rPr lang="ja-JP" altLang="en-US" sz="2800" dirty="0" smtClean="0"/>
              <a:t>読み出し速度、消費電力、ノイズレベルといった性能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要求を満たさなければならない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・</a:t>
            </a:r>
            <a:r>
              <a:rPr lang="en-US" altLang="ja-JP" sz="2800" dirty="0" smtClean="0"/>
              <a:t>6um×6um</a:t>
            </a:r>
            <a:r>
              <a:rPr lang="ja-JP" altLang="en-US" sz="2800" dirty="0" smtClean="0"/>
              <a:t>ピクセルの水平転送において転送不良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u="sng" dirty="0" smtClean="0">
                <a:solidFill>
                  <a:srgbClr val="FF0000"/>
                </a:solidFill>
              </a:rPr>
              <a:t>今後</a:t>
            </a:r>
            <a:endParaRPr lang="en-US" altLang="ja-JP" sz="2800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800" dirty="0"/>
              <a:t>・信号読み出しにおける環境ノイズの除去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 smtClean="0"/>
              <a:t>・試作読み出し回路＋</a:t>
            </a:r>
            <a:r>
              <a:rPr lang="en-US" altLang="ja-JP" sz="2800" dirty="0" smtClean="0"/>
              <a:t>6um×6umCCD</a:t>
            </a:r>
            <a:r>
              <a:rPr lang="ja-JP" altLang="en-US" sz="2800" dirty="0" smtClean="0"/>
              <a:t>にお　　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いて</a:t>
            </a:r>
            <a:r>
              <a:rPr lang="en-US" altLang="ja-JP" sz="2800" dirty="0" smtClean="0"/>
              <a:t>Fe55</a:t>
            </a:r>
            <a:r>
              <a:rPr lang="ja-JP" altLang="en-US" sz="2800" dirty="0"/>
              <a:t>を</a:t>
            </a:r>
            <a:r>
              <a:rPr lang="ja-JP" altLang="en-US" sz="2800" dirty="0" smtClean="0"/>
              <a:t>用いた</a:t>
            </a:r>
            <a:r>
              <a:rPr lang="en-US" altLang="ja-JP" sz="2800" dirty="0" smtClean="0"/>
              <a:t>CTI</a:t>
            </a:r>
            <a:r>
              <a:rPr lang="ja-JP" altLang="en-US" sz="2800" dirty="0" smtClean="0"/>
              <a:t>測定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・ビームテストに向けて</a:t>
            </a:r>
            <a:r>
              <a:rPr lang="en-US" altLang="ja-JP" sz="2800" dirty="0" smtClean="0"/>
              <a:t>DAQ</a:t>
            </a:r>
            <a:r>
              <a:rPr lang="ja-JP" altLang="en-US" sz="2800" dirty="0" smtClean="0"/>
              <a:t>のアップグレード</a:t>
            </a:r>
            <a:endParaRPr lang="en-US" altLang="ja-JP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506E-03E1-4B65-AEEB-9A78E2EDEF9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264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506E-03E1-4B65-AEEB-9A78E2EDEF96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15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r>
              <a:rPr kumimoji="1" lang="en-US" altLang="ja-JP" u="sng" dirty="0" smtClean="0"/>
              <a:t>FPCCD</a:t>
            </a:r>
            <a:r>
              <a:rPr kumimoji="1" lang="ja-JP" altLang="en-US" u="sng" dirty="0" smtClean="0"/>
              <a:t>読み出し回路</a:t>
            </a:r>
            <a:endParaRPr kumimoji="1" lang="ja-JP" altLang="en-US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7260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  </a:t>
            </a:r>
            <a:r>
              <a:rPr lang="ja-JP" altLang="en-US" dirty="0"/>
              <a:t>　</a:t>
            </a:r>
            <a:r>
              <a:rPr lang="ja-JP" altLang="en-US" dirty="0" smtClean="0"/>
              <a:t>　　　　　　　</a:t>
            </a:r>
            <a:r>
              <a:rPr kumimoji="1" lang="ja-JP" altLang="en-US" dirty="0" smtClean="0"/>
              <a:t>前置増幅器：検出器からの信号増幅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</a:t>
            </a:r>
            <a:r>
              <a:rPr lang="en-US" altLang="ja-JP" dirty="0" smtClean="0"/>
              <a:t>LPF  </a:t>
            </a:r>
            <a:r>
              <a:rPr lang="ja-JP" altLang="en-US" dirty="0" smtClean="0"/>
              <a:t>　：</a:t>
            </a:r>
            <a:r>
              <a:rPr lang="en-US" altLang="ja-JP" dirty="0" smtClean="0"/>
              <a:t>  </a:t>
            </a:r>
            <a:r>
              <a:rPr lang="ja-JP" altLang="en-US" dirty="0" smtClean="0"/>
              <a:t>高周波ノイズを</a:t>
            </a:r>
            <a:r>
              <a:rPr lang="ja-JP" altLang="en-US" dirty="0"/>
              <a:t>除去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dirty="0"/>
              <a:t> 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回路構成</a:t>
            </a:r>
            <a:r>
              <a:rPr kumimoji="1" lang="en-US" altLang="ja-JP" dirty="0" smtClean="0"/>
              <a:t>       CDS</a:t>
            </a:r>
            <a:r>
              <a:rPr lang="ja-JP" altLang="en-US" dirty="0"/>
              <a:t>　</a:t>
            </a:r>
            <a:r>
              <a:rPr kumimoji="1" lang="ja-JP" altLang="en-US" dirty="0" smtClean="0"/>
              <a:t>：暗電流ノイズを減らす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                ADC</a:t>
            </a:r>
            <a:r>
              <a:rPr lang="ja-JP" altLang="en-US" dirty="0" smtClean="0"/>
              <a:t>　：</a:t>
            </a:r>
            <a:r>
              <a:rPr lang="en-US" altLang="ja-JP" dirty="0" smtClean="0"/>
              <a:t>A</a:t>
            </a:r>
            <a:r>
              <a:rPr lang="ja-JP" altLang="en-US" dirty="0" smtClean="0"/>
              <a:t>→</a:t>
            </a:r>
            <a:r>
              <a:rPr lang="en-US" altLang="ja-JP" dirty="0" smtClean="0"/>
              <a:t>D</a:t>
            </a:r>
            <a:r>
              <a:rPr lang="ja-JP" altLang="en-US" dirty="0" smtClean="0"/>
              <a:t>変換　２つ使用で高速化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dirty="0"/>
              <a:t> </a:t>
            </a:r>
            <a:r>
              <a:rPr kumimoji="1" lang="en-US" altLang="ja-JP" dirty="0" smtClean="0"/>
              <a:t>                         LVDS Driver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sz="1800" dirty="0" err="1" smtClean="0"/>
              <a:t>c</a:t>
            </a:r>
            <a:r>
              <a:rPr kumimoji="1" lang="en-US" altLang="ja-JP" sz="1800" dirty="0" err="1" smtClean="0"/>
              <a:t>cd</a:t>
            </a:r>
            <a:r>
              <a:rPr kumimoji="1" lang="en-US" altLang="ja-JP" sz="1800" dirty="0" smtClean="0"/>
              <a:t>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altLang="ja-JP" sz="1800" dirty="0" smtClean="0"/>
              <a:t>Input                                                                                              </a:t>
            </a:r>
          </a:p>
          <a:p>
            <a:pPr marL="0" indent="0">
              <a:buNone/>
            </a:pPr>
            <a:r>
              <a:rPr kumimoji="1" lang="en-US" altLang="ja-JP" sz="1800" dirty="0"/>
              <a:t> </a:t>
            </a:r>
            <a:r>
              <a:rPr kumimoji="1" lang="en-US" altLang="ja-JP" sz="1800" dirty="0" smtClean="0"/>
              <a:t>                                                                                                                                                         output                                  </a:t>
            </a:r>
          </a:p>
          <a:p>
            <a:pPr marL="0" indent="0">
              <a:buNone/>
            </a:pPr>
            <a:r>
              <a:rPr lang="en-US" altLang="ja-JP" sz="1800" dirty="0"/>
              <a:t> </a:t>
            </a:r>
            <a:r>
              <a:rPr lang="en-US" altLang="ja-JP" sz="1800" dirty="0" smtClean="0"/>
              <a:t>                                                                                                                                           LVDS Driver</a:t>
            </a:r>
            <a:endParaRPr kumimoji="1" lang="en-US" altLang="ja-JP" sz="18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899592" y="5085184"/>
            <a:ext cx="1152128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solidFill>
                  <a:schemeClr val="tx1"/>
                </a:solidFill>
              </a:rPr>
              <a:t>前置増幅器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627784" y="5085184"/>
            <a:ext cx="1224136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LPF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499992" y="5052081"/>
            <a:ext cx="1296144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CDS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300192" y="4365104"/>
            <a:ext cx="100811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tx1"/>
                </a:solidFill>
              </a:rPr>
              <a:t>ADC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300192" y="5783342"/>
            <a:ext cx="100811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ADC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0" name="二等辺三角形 9"/>
          <p:cNvSpPr/>
          <p:nvPr/>
        </p:nvSpPr>
        <p:spPr>
          <a:xfrm>
            <a:off x="7650342" y="5052081"/>
            <a:ext cx="1008112" cy="640395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/>
          </a:p>
        </p:txBody>
      </p:sp>
      <p:cxnSp>
        <p:nvCxnSpPr>
          <p:cNvPr id="15" name="直線矢印コネクタ 14"/>
          <p:cNvCxnSpPr>
            <a:stCxn id="4" idx="3"/>
            <a:endCxn id="6" idx="1"/>
          </p:cNvCxnSpPr>
          <p:nvPr/>
        </p:nvCxnSpPr>
        <p:spPr>
          <a:xfrm>
            <a:off x="2051720" y="551723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endCxn id="7" idx="1"/>
          </p:cNvCxnSpPr>
          <p:nvPr/>
        </p:nvCxnSpPr>
        <p:spPr>
          <a:xfrm>
            <a:off x="3851920" y="5484129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7" idx="3"/>
          </p:cNvCxnSpPr>
          <p:nvPr/>
        </p:nvCxnSpPr>
        <p:spPr>
          <a:xfrm>
            <a:off x="5796136" y="5484129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5940152" y="4725144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>
            <a:endCxn id="8" idx="1"/>
          </p:cNvCxnSpPr>
          <p:nvPr/>
        </p:nvCxnSpPr>
        <p:spPr>
          <a:xfrm>
            <a:off x="5940152" y="472514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5966192" y="6143382"/>
            <a:ext cx="406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>
            <a:stCxn id="8" idx="3"/>
          </p:cNvCxnSpPr>
          <p:nvPr/>
        </p:nvCxnSpPr>
        <p:spPr>
          <a:xfrm>
            <a:off x="7308304" y="4725144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stCxn id="9" idx="3"/>
          </p:cNvCxnSpPr>
          <p:nvPr/>
        </p:nvCxnSpPr>
        <p:spPr>
          <a:xfrm>
            <a:off x="7308304" y="6143382"/>
            <a:ext cx="162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7470940" y="4725144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>
            <a:off x="7452320" y="5372278"/>
            <a:ext cx="39604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カギ線コネクタ 42"/>
          <p:cNvCxnSpPr/>
          <p:nvPr/>
        </p:nvCxnSpPr>
        <p:spPr>
          <a:xfrm>
            <a:off x="198203" y="5052081"/>
            <a:ext cx="720080" cy="42437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カギ線コネクタ 49"/>
          <p:cNvCxnSpPr/>
          <p:nvPr/>
        </p:nvCxnSpPr>
        <p:spPr>
          <a:xfrm flipV="1">
            <a:off x="8400936" y="5012238"/>
            <a:ext cx="743064" cy="36004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755576" y="4221088"/>
            <a:ext cx="0" cy="2525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755576" y="4221088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755576" y="6720784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8532440" y="4221088"/>
            <a:ext cx="0" cy="2525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左中かっこ 66"/>
          <p:cNvSpPr/>
          <p:nvPr/>
        </p:nvSpPr>
        <p:spPr>
          <a:xfrm>
            <a:off x="2051720" y="1268760"/>
            <a:ext cx="432048" cy="2880320"/>
          </a:xfrm>
          <a:prstGeom prst="leftBrac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506E-03E1-4B65-AEEB-9A78E2EDEF9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323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u="sng" dirty="0" smtClean="0"/>
              <a:t>転送の</a:t>
            </a:r>
            <a:r>
              <a:rPr kumimoji="1" lang="ja-JP" altLang="en-US" u="sng" dirty="0" smtClean="0"/>
              <a:t>手順</a:t>
            </a:r>
            <a:endParaRPr kumimoji="1" lang="ja-JP" altLang="en-US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0502" y="1196752"/>
            <a:ext cx="8883985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　　　　　　　　　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　　　○トレイン間隔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                                                                    </a:t>
            </a:r>
            <a:r>
              <a:rPr kumimoji="1" lang="en-US" altLang="ja-JP" dirty="0" smtClean="0"/>
              <a:t>=200ms</a:t>
            </a:r>
            <a:r>
              <a:rPr kumimoji="1" lang="ja-JP" altLang="en-US" dirty="0" smtClean="0"/>
              <a:t>　　　　　　　　　　　　　　　　　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　　　　</a:t>
            </a:r>
            <a:r>
              <a:rPr lang="ja-JP" altLang="en-US" dirty="0"/>
              <a:t> </a:t>
            </a:r>
            <a:r>
              <a:rPr lang="ja-JP" altLang="en-US" dirty="0" smtClean="0"/>
              <a:t>で全ピクセルを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　　　　　　　　読み出す</a:t>
            </a:r>
            <a:endParaRPr kumimoji="1"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2195736" y="2081806"/>
            <a:ext cx="576064" cy="27156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773245" y="2081806"/>
            <a:ext cx="576064" cy="26994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349309" y="2081805"/>
            <a:ext cx="576064" cy="2715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940126" y="2081805"/>
            <a:ext cx="576064" cy="26727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547665" y="4797458"/>
            <a:ext cx="4117079" cy="5731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ローチャート : 抜出し 8"/>
          <p:cNvSpPr/>
          <p:nvPr/>
        </p:nvSpPr>
        <p:spPr>
          <a:xfrm>
            <a:off x="755577" y="4825389"/>
            <a:ext cx="792088" cy="485566"/>
          </a:xfrm>
          <a:prstGeom prst="flowChartExtra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2773245" y="2551673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2195736" y="2551673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3349309" y="2548699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4516190" y="2088856"/>
            <a:ext cx="576064" cy="267149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0" name="直線コネクタ 19"/>
          <p:cNvCxnSpPr/>
          <p:nvPr/>
        </p:nvCxnSpPr>
        <p:spPr>
          <a:xfrm>
            <a:off x="3956081" y="2551673"/>
            <a:ext cx="1121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2175973" y="3068960"/>
            <a:ext cx="2901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2175973" y="3644023"/>
            <a:ext cx="2901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2175973" y="4119699"/>
            <a:ext cx="2901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5148064" y="4767794"/>
            <a:ext cx="0" cy="573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4406528" y="4781618"/>
            <a:ext cx="0" cy="573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3722080" y="4772358"/>
            <a:ext cx="0" cy="582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2983331" y="4772358"/>
            <a:ext cx="0" cy="582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2339752" y="4781618"/>
            <a:ext cx="0" cy="573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左矢印 39"/>
          <p:cNvSpPr/>
          <p:nvPr/>
        </p:nvSpPr>
        <p:spPr>
          <a:xfrm>
            <a:off x="1693125" y="4973834"/>
            <a:ext cx="3888432" cy="16102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5" name="直線矢印コネクタ 44"/>
          <p:cNvCxnSpPr>
            <a:stCxn id="9" idx="1"/>
          </p:cNvCxnSpPr>
          <p:nvPr/>
        </p:nvCxnSpPr>
        <p:spPr>
          <a:xfrm flipH="1">
            <a:off x="539553" y="5068172"/>
            <a:ext cx="41404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1403647" y="5068172"/>
            <a:ext cx="1440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角丸四角形 53"/>
          <p:cNvSpPr/>
          <p:nvPr/>
        </p:nvSpPr>
        <p:spPr>
          <a:xfrm>
            <a:off x="3438930" y="5618268"/>
            <a:ext cx="1764196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2">
                    <a:lumMod val="75000"/>
                  </a:schemeClr>
                </a:solidFill>
              </a:rPr>
              <a:t>②水平転送</a:t>
            </a:r>
            <a:endParaRPr kumimoji="1" lang="ja-JP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5" name="角丸四角形 54"/>
          <p:cNvSpPr/>
          <p:nvPr/>
        </p:nvSpPr>
        <p:spPr>
          <a:xfrm>
            <a:off x="323529" y="2081805"/>
            <a:ext cx="1656184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2">
                    <a:lumMod val="75000"/>
                  </a:schemeClr>
                </a:solidFill>
              </a:rPr>
              <a:t>①垂直転送</a:t>
            </a:r>
            <a:endParaRPr kumimoji="1" lang="ja-JP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" name="角丸四角形 55"/>
          <p:cNvSpPr/>
          <p:nvPr/>
        </p:nvSpPr>
        <p:spPr>
          <a:xfrm>
            <a:off x="80502" y="5520174"/>
            <a:ext cx="1332148" cy="9361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2">
                    <a:lumMod val="75000"/>
                  </a:schemeClr>
                </a:solidFill>
              </a:rPr>
              <a:t>③アンプで信号電圧に変換</a:t>
            </a:r>
            <a:endParaRPr kumimoji="1" lang="ja-JP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195736" y="2081806"/>
            <a:ext cx="576064" cy="4698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>
            <a:off x="2454494" y="2298250"/>
            <a:ext cx="173289" cy="21791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>
            <a:off x="7164288" y="4149080"/>
            <a:ext cx="720080" cy="61004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5940152" y="4902606"/>
            <a:ext cx="3096344" cy="14067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>
                <a:solidFill>
                  <a:schemeClr val="tx2">
                    <a:lumMod val="50000"/>
                  </a:schemeClr>
                </a:solidFill>
              </a:rPr>
              <a:t>10M</a:t>
            </a:r>
            <a:r>
              <a:rPr kumimoji="1" lang="ja-JP" altLang="en-US" sz="3200" b="1" dirty="0" smtClean="0">
                <a:solidFill>
                  <a:schemeClr val="tx2">
                    <a:lumMod val="50000"/>
                  </a:schemeClr>
                </a:solidFill>
              </a:rPr>
              <a:t>ピクセル</a:t>
            </a:r>
            <a:r>
              <a:rPr kumimoji="1" lang="en-US" altLang="ja-JP" sz="3200" b="1" dirty="0" smtClean="0">
                <a:solidFill>
                  <a:schemeClr val="tx2">
                    <a:lumMod val="50000"/>
                  </a:schemeClr>
                </a:solidFill>
              </a:rPr>
              <a:t>/s</a:t>
            </a:r>
            <a:endParaRPr kumimoji="1" lang="ja-JP" alt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506E-03E1-4B65-AEEB-9A78E2EDEF9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134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　　　　・国際リニアコライダー（</a:t>
            </a:r>
            <a:r>
              <a:rPr kumimoji="1" lang="en-US" altLang="ja-JP" dirty="0" smtClean="0"/>
              <a:t>ILC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・</a:t>
            </a:r>
            <a:r>
              <a:rPr lang="en-US" altLang="ja-JP" dirty="0" smtClean="0"/>
              <a:t>ILC</a:t>
            </a:r>
            <a:r>
              <a:rPr lang="ja-JP" altLang="en-US" dirty="0" smtClean="0"/>
              <a:t>における崩壊点検出器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　・</a:t>
            </a:r>
            <a:r>
              <a:rPr kumimoji="1" lang="en-US" altLang="ja-JP" dirty="0" smtClean="0"/>
              <a:t>FPCCD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</a:t>
            </a:r>
            <a:r>
              <a:rPr lang="en-US" altLang="ja-JP" dirty="0" smtClean="0"/>
              <a:t>-CCD</a:t>
            </a:r>
            <a:r>
              <a:rPr lang="ja-JP" altLang="en-US" dirty="0" smtClean="0"/>
              <a:t>の長所と短所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　　</a:t>
            </a:r>
            <a:r>
              <a:rPr kumimoji="1" lang="en-US" altLang="ja-JP" dirty="0" smtClean="0"/>
              <a:t>-CCD</a:t>
            </a:r>
            <a:r>
              <a:rPr kumimoji="1" lang="ja-JP" altLang="en-US" dirty="0" smtClean="0"/>
              <a:t>の</a:t>
            </a:r>
            <a:r>
              <a:rPr lang="ja-JP" altLang="en-US" dirty="0"/>
              <a:t>構造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・</a:t>
            </a:r>
            <a:r>
              <a:rPr lang="en-US" altLang="ja-JP" dirty="0" smtClean="0"/>
              <a:t>Fe55</a:t>
            </a:r>
            <a:r>
              <a:rPr lang="ja-JP" altLang="en-US" dirty="0" smtClean="0"/>
              <a:t>を用いた</a:t>
            </a:r>
            <a:r>
              <a:rPr lang="en-US" altLang="ja-JP" dirty="0" smtClean="0"/>
              <a:t>CCD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読み出し回路評価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</a:t>
            </a:r>
            <a:r>
              <a:rPr lang="en-US" altLang="ja-JP" dirty="0" smtClean="0"/>
              <a:t>-</a:t>
            </a:r>
            <a:r>
              <a:rPr lang="ja-JP" altLang="en-US" dirty="0" smtClean="0"/>
              <a:t>セットアップ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　・テストパルスを使った現在の状況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　・まとめ、今後の予定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506E-03E1-4B65-AEEB-9A78E2EDEF9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322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u="sng" dirty="0" smtClean="0"/>
              <a:t>国際リニアコライダー（</a:t>
            </a:r>
            <a:r>
              <a:rPr kumimoji="1" lang="en-US" altLang="ja-JP" u="sng" dirty="0" smtClean="0"/>
              <a:t>ILC</a:t>
            </a:r>
            <a:r>
              <a:rPr kumimoji="1" lang="ja-JP" altLang="en-US" u="sng" dirty="0" smtClean="0"/>
              <a:t>）について</a:t>
            </a:r>
            <a:endParaRPr kumimoji="1" lang="ja-JP" alt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5400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ja-JP" altLang="en-US" dirty="0" smtClean="0">
                    <a:solidFill>
                      <a:srgbClr val="FF0000"/>
                    </a:solidFill>
                  </a:rPr>
                  <a:t>　　　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I</a:t>
                </a:r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nternational</a:t>
                </a:r>
                <a:r>
                  <a:rPr kumimoji="1" lang="ja-JP" altLang="en-US" dirty="0" smtClean="0">
                    <a:solidFill>
                      <a:srgbClr val="FF0000"/>
                    </a:solidFill>
                  </a:rPr>
                  <a:t>　</a:t>
                </a:r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Linear</a:t>
                </a:r>
                <a:r>
                  <a:rPr kumimoji="1" lang="ja-JP" altLang="en-US" dirty="0" smtClean="0">
                    <a:solidFill>
                      <a:srgbClr val="FF0000"/>
                    </a:solidFill>
                  </a:rPr>
                  <a:t>　</a:t>
                </a:r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Collider</a:t>
                </a:r>
                <a:r>
                  <a:rPr kumimoji="1" lang="ja-JP" altLang="en-US" dirty="0" smtClean="0">
                    <a:solidFill>
                      <a:srgbClr val="FF0000"/>
                    </a:solidFill>
                  </a:rPr>
                  <a:t>（</a:t>
                </a:r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ILC</a:t>
                </a:r>
                <a:r>
                  <a:rPr kumimoji="1" lang="ja-JP" altLang="en-US" dirty="0" smtClean="0">
                    <a:solidFill>
                      <a:srgbClr val="FF0000"/>
                    </a:solidFill>
                  </a:rPr>
                  <a:t>）</a:t>
                </a:r>
                <a:endParaRPr kumimoji="1" lang="en-US" altLang="ja-JP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sz="2400" dirty="0"/>
                  <a:t>　</a:t>
                </a:r>
                <a:r>
                  <a:rPr lang="ja-JP" altLang="en-US" sz="2400" dirty="0" smtClean="0"/>
                  <a:t>　　　</a:t>
                </a:r>
                <a:r>
                  <a:rPr lang="ja-JP" altLang="en-US" sz="2400" u="sng" dirty="0" smtClean="0"/>
                  <a:t>電子陽電子を衝突させる線形型の加速器</a:t>
                </a:r>
                <a:endParaRPr lang="en-US" altLang="ja-JP" sz="2400" u="sng" dirty="0" smtClean="0"/>
              </a:p>
              <a:p>
                <a:pPr marL="0" indent="0">
                  <a:buNone/>
                </a:pPr>
                <a:r>
                  <a:rPr kumimoji="1" lang="ja-JP" altLang="en-US" sz="2400" dirty="0" smtClean="0"/>
                  <a:t>　　　　　　　重心エネルギー：</a:t>
                </a:r>
                <a:r>
                  <a:rPr lang="en-US" altLang="ja-JP" sz="2400" dirty="0" smtClean="0"/>
                  <a:t>250GeV</a:t>
                </a:r>
                <a:r>
                  <a:rPr lang="ja-JP" altLang="en-US" sz="2400" dirty="0" smtClean="0"/>
                  <a:t>～</a:t>
                </a:r>
                <a:r>
                  <a:rPr lang="en-US" altLang="ja-JP" sz="2400" dirty="0" smtClean="0"/>
                  <a:t>500GeV</a:t>
                </a:r>
              </a:p>
              <a:p>
                <a:pPr marL="0" indent="0">
                  <a:buNone/>
                </a:pPr>
                <a:r>
                  <a:rPr kumimoji="1" lang="en-US" altLang="ja-JP" sz="2400" dirty="0"/>
                  <a:t> </a:t>
                </a:r>
                <a:r>
                  <a:rPr kumimoji="1" lang="en-US" altLang="ja-JP" sz="2400" dirty="0" smtClean="0"/>
                  <a:t>  </a:t>
                </a:r>
                <a:r>
                  <a:rPr kumimoji="1" lang="ja-JP" altLang="en-US" sz="2400" dirty="0" smtClean="0"/>
                  <a:t>　　　　　　ルミノシティ：</a:t>
                </a:r>
                <a:r>
                  <a:rPr lang="en-US" altLang="ja-JP" sz="2400" dirty="0" smtClean="0"/>
                  <a:t>500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/>
                          </a:rPr>
                          <m:t>𝑓𝑏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kumimoji="1" lang="en-US" altLang="ja-JP" sz="2400" dirty="0" smtClean="0"/>
              </a:p>
              <a:p>
                <a:pPr marL="0" indent="0">
                  <a:buNone/>
                </a:pPr>
                <a:r>
                  <a:rPr lang="ja-JP" altLang="en-US" sz="2400" dirty="0"/>
                  <a:t>　　</a:t>
                </a:r>
                <a:r>
                  <a:rPr lang="ja-JP" altLang="en-US" sz="2400" dirty="0" smtClean="0"/>
                  <a:t>　　　　　全長　　　　　　　：約３０ｋｍ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5400600"/>
              </a:xfrm>
              <a:blipFill rotWithShape="1">
                <a:blip r:embed="rId2"/>
                <a:stretch>
                  <a:fillRect t="-20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91" y="4725144"/>
            <a:ext cx="784887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506E-03E1-4B65-AEEB-9A78E2EDEF96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7584" y="3501008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目的</a:t>
            </a:r>
            <a:r>
              <a:rPr lang="ja-JP" altLang="en-US" sz="2400" dirty="0" smtClean="0">
                <a:solidFill>
                  <a:srgbClr val="FF0000"/>
                </a:solidFill>
              </a:rPr>
              <a:t>　</a:t>
            </a:r>
            <a:r>
              <a:rPr lang="ja-JP" altLang="en-US" dirty="0" smtClean="0"/>
              <a:t>　</a:t>
            </a:r>
            <a:r>
              <a:rPr lang="ja-JP" altLang="en-US" sz="2400" dirty="0" smtClean="0"/>
              <a:t>ヒッグス粒子の精密測定</a:t>
            </a:r>
            <a:endParaRPr lang="en-US" altLang="ja-JP" sz="2400" dirty="0" smtClean="0"/>
          </a:p>
          <a:p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　　　　トップクォークの性質の精密測定</a:t>
            </a:r>
            <a:endParaRPr kumimoji="1"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　　　新物理の探索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094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u="sng" dirty="0" smtClean="0"/>
              <a:t>ILC</a:t>
            </a:r>
            <a:r>
              <a:rPr kumimoji="1" lang="ja-JP" altLang="en-US" u="sng" dirty="0" smtClean="0"/>
              <a:t>における崩壊点検出器</a:t>
            </a:r>
            <a:endParaRPr kumimoji="1" lang="ja-JP" altLang="en-US" u="sn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115" y="3933056"/>
            <a:ext cx="3651821" cy="243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23528" y="1268760"/>
                <a:ext cx="8820472" cy="5589240"/>
              </a:xfrm>
              <a:ln w="3175">
                <a:noFill/>
              </a:ln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ja-JP" altLang="en-US" dirty="0" smtClean="0"/>
                  <a:t>　○崩壊点を正確に測定する</a:t>
                </a:r>
                <a:endParaRPr lang="en-US" altLang="ja-JP" dirty="0" smtClean="0"/>
              </a:p>
              <a:p>
                <a:pPr marL="0" indent="0">
                  <a:buNone/>
                </a:pPr>
                <a:r>
                  <a:rPr lang="ja-JP" altLang="en-US" dirty="0" smtClean="0"/>
                  <a:t>　　　　　　　衝突点にもっとも近い場所</a:t>
                </a:r>
                <a:endParaRPr lang="en-US" altLang="ja-JP" dirty="0" smtClean="0"/>
              </a:p>
              <a:p>
                <a:pPr marL="0" indent="0">
                  <a:buNone/>
                </a:pPr>
                <a:r>
                  <a:rPr lang="ja-JP" altLang="en-US" dirty="0"/>
                  <a:t>　</a:t>
                </a:r>
                <a:r>
                  <a:rPr lang="ja-JP" altLang="en-US" dirty="0" smtClean="0"/>
                  <a:t>○ヒッグス機構の検証　　　　　　　　　　</a:t>
                </a:r>
                <a:endParaRPr lang="en-US" altLang="ja-JP" dirty="0" smtClean="0"/>
              </a:p>
              <a:p>
                <a:pPr marL="0" indent="0">
                  <a:buNone/>
                </a:pPr>
                <a:r>
                  <a:rPr lang="ja-JP" altLang="en-US" dirty="0"/>
                  <a:t>　　</a:t>
                </a:r>
                <a:r>
                  <a:rPr lang="ja-JP" altLang="en-US" dirty="0" smtClean="0"/>
                  <a:t>　</a:t>
                </a:r>
                <a:r>
                  <a:rPr kumimoji="1" lang="ja-JP" altLang="en-US" dirty="0" smtClean="0"/>
                  <a:t>　　　　</a:t>
                </a:r>
                <a:r>
                  <a:rPr lang="en-US" altLang="ja-JP" dirty="0" smtClean="0"/>
                  <a:t>b</a:t>
                </a:r>
                <a:r>
                  <a:rPr lang="ja-JP" altLang="en-US" sz="2600" dirty="0" err="1"/>
                  <a:t>、</a:t>
                </a:r>
                <a:r>
                  <a:rPr lang="en-US" altLang="ja-JP" dirty="0" smtClean="0"/>
                  <a:t>c</a:t>
                </a:r>
                <a:r>
                  <a:rPr lang="ja-JP" altLang="en-US" dirty="0" err="1" smtClean="0"/>
                  <a:t>、</a:t>
                </a:r>
                <a:r>
                  <a:rPr lang="en-US" altLang="ja-JP" dirty="0" smtClean="0"/>
                  <a:t>τ</a:t>
                </a:r>
                <a:r>
                  <a:rPr lang="ja-JP" altLang="en-US" dirty="0" smtClean="0"/>
                  <a:t>の高精度識別</a:t>
                </a:r>
                <a:endParaRPr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                                   </a:t>
                </a:r>
                <a:r>
                  <a:rPr lang="ja-JP" altLang="en-US" dirty="0" smtClean="0"/>
                  <a:t>　　　　                     </a:t>
                </a:r>
                <a:r>
                  <a:rPr lang="en-US" altLang="ja-JP" sz="1800" dirty="0" smtClean="0"/>
                  <a:t>0.01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 smtClean="0"/>
                  <a:t>     </a:t>
                </a:r>
                <a:r>
                  <a:rPr lang="ja-JP" altLang="en-US" dirty="0" smtClean="0"/>
                  <a:t>　　　　　　　　　　　　　　　　　　</a:t>
                </a:r>
                <a:r>
                  <a:rPr lang="ja-JP" altLang="en-US" sz="1800" dirty="0" smtClean="0"/>
                  <a:t>ヒッグス結合</a:t>
                </a:r>
                <a:r>
                  <a:rPr lang="en-US" altLang="ja-JP" dirty="0" smtClean="0"/>
                  <a:t>                                     </a:t>
                </a:r>
                <a:r>
                  <a:rPr kumimoji="1" lang="ja-JP" altLang="en-US" dirty="0" smtClean="0"/>
                  <a:t>　</a:t>
                </a:r>
                <a:endParaRPr lang="en-US" altLang="ja-JP" dirty="0" smtClean="0"/>
              </a:p>
              <a:p>
                <a:pPr marL="0" indent="0">
                  <a:buNone/>
                </a:pPr>
                <a:r>
                  <a:rPr lang="en-US" altLang="ja-JP" sz="1200" dirty="0" smtClean="0"/>
                  <a:t>                                                                                                                                  </a:t>
                </a:r>
                <a:endParaRPr lang="en-US" altLang="ja-JP" sz="1200" dirty="0"/>
              </a:p>
              <a:p>
                <a:pPr marL="0" indent="0">
                  <a:buNone/>
                </a:pPr>
                <a:r>
                  <a:rPr kumimoji="1" lang="en-US" altLang="ja-JP" sz="1200" dirty="0" smtClean="0"/>
                  <a:t>                                                                                                                     </a:t>
                </a:r>
                <a:r>
                  <a:rPr kumimoji="1" lang="en-US" altLang="ja-JP" sz="1600" dirty="0" smtClean="0"/>
                  <a:t>y[mm]</a:t>
                </a:r>
                <a:endParaRPr kumimoji="1" lang="en-US" altLang="ja-JP" sz="1200" dirty="0" smtClean="0"/>
              </a:p>
              <a:p>
                <a:pPr marL="0" indent="0">
                  <a:buNone/>
                </a:pPr>
                <a:r>
                  <a:rPr lang="ja-JP" altLang="en-US" sz="1200" dirty="0" smtClean="0"/>
                  <a:t>　　　　　　　　　　　　　　　　　　　　　　　　　　　　　　　　　　　                                  　　　　　　　　　　　　　　　　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sz="12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120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ja-JP" altLang="en-US" sz="1200" i="1" smtClean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ja-JP" sz="1200" dirty="0" smtClean="0"/>
                  <a:t>=0.95</a:t>
                </a:r>
                <a:r>
                  <a:rPr lang="ja-JP" altLang="en-US" sz="1200" dirty="0" smtClean="0"/>
                  <a:t>　             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sz="12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120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ja-JP" altLang="en-US" sz="1200" i="1" smtClean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ja-JP" sz="1200" dirty="0" smtClean="0"/>
                  <a:t>=0.9</a:t>
                </a:r>
                <a:r>
                  <a:rPr lang="ja-JP" altLang="en-US" sz="1200" dirty="0" smtClean="0"/>
                  <a:t>                     </a:t>
                </a:r>
                <a:endParaRPr lang="en-US" altLang="ja-JP" sz="1200" dirty="0"/>
              </a:p>
              <a:p>
                <a:pPr marL="0" indent="0">
                  <a:buNone/>
                </a:pPr>
                <a:r>
                  <a:rPr kumimoji="1" lang="ja-JP" altLang="en-US" sz="1200" dirty="0" smtClean="0"/>
                  <a:t>　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3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sz="36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3600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1" lang="ja-JP" altLang="en-US" sz="1200" dirty="0" smtClean="0"/>
                  <a:t>　　　　　　　　　　　　　　　　　　　　　　　　　　　　　　　　        </a:t>
                </a:r>
                <a:endParaRPr kumimoji="1" lang="en-US" altLang="ja-JP" sz="1200" dirty="0" smtClean="0"/>
              </a:p>
              <a:p>
                <a:pPr marL="0" indent="0">
                  <a:buNone/>
                </a:pPr>
                <a:r>
                  <a:rPr lang="en-US" altLang="ja-JP" sz="1200" dirty="0" smtClean="0"/>
                  <a:t>                                                                                                                                                                                                                                </a:t>
                </a:r>
                <a:endParaRPr lang="en-US" altLang="ja-JP" sz="1200" dirty="0"/>
              </a:p>
              <a:p>
                <a:pPr marL="0" indent="0">
                  <a:buNone/>
                </a:pPr>
                <a:r>
                  <a:rPr kumimoji="1" lang="en-US" altLang="ja-JP" sz="1200" dirty="0" smtClean="0"/>
                  <a:t>                                                    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en-US" altLang="ja-JP" sz="1200" dirty="0" smtClean="0"/>
                  <a:t>                                                                                                                            39</a:t>
                </a:r>
                <a:endParaRPr lang="en-US" altLang="ja-JP" sz="1200" dirty="0"/>
              </a:p>
              <a:p>
                <a:pPr marL="0" indent="0">
                  <a:buNone/>
                </a:pPr>
                <a:r>
                  <a:rPr kumimoji="1" lang="en-US" altLang="ja-JP" sz="1200" dirty="0" smtClean="0"/>
                  <a:t>                                                                                                                            37</a:t>
                </a:r>
              </a:p>
              <a:p>
                <a:pPr marL="0" indent="0">
                  <a:buNone/>
                </a:pPr>
                <a:r>
                  <a:rPr lang="en-US" altLang="ja-JP" sz="1200" dirty="0"/>
                  <a:t> </a:t>
                </a:r>
                <a:r>
                  <a:rPr lang="en-US" altLang="ja-JP" sz="1200" dirty="0" smtClean="0"/>
                  <a:t>                                                                                 </a:t>
                </a:r>
                <a:endParaRPr lang="en-US" altLang="ja-JP" sz="3600" dirty="0"/>
              </a:p>
              <a:p>
                <a:pPr marL="0" indent="0">
                  <a:buNone/>
                </a:pPr>
                <a:r>
                  <a:rPr kumimoji="1" lang="ja-JP" altLang="en-US" sz="3600" b="0" dirty="0" smtClean="0"/>
                  <a:t>　　　　　　　　　</a:t>
                </a:r>
                <a14:m>
                  <m:oMath xmlns:m="http://schemas.openxmlformats.org/officeDocument/2006/math">
                    <m:r>
                      <a:rPr kumimoji="1" lang="ja-JP" altLang="en-US" sz="3600" b="0" i="1" smtClean="0">
                        <a:latin typeface="Cambria Math"/>
                      </a:rPr>
                      <m:t>　</m:t>
                    </m:r>
                    <m:sSup>
                      <m:sSupPr>
                        <m:ctrlPr>
                          <a:rPr kumimoji="1" lang="en-US" altLang="ja-JP" sz="3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sz="36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3600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ja-JP" sz="1200" dirty="0" smtClean="0"/>
                  <a:t>                     20                                                                                   </a:t>
                </a:r>
                <a:r>
                  <a:rPr kumimoji="1" lang="ja-JP" altLang="en-US" sz="1200" dirty="0" smtClean="0"/>
                  <a:t>ビームパイプ</a:t>
                </a:r>
                <a:endParaRPr kumimoji="1" lang="en-US" altLang="ja-JP" sz="1200" dirty="0" smtClean="0"/>
              </a:p>
              <a:p>
                <a:pPr marL="0" indent="0">
                  <a:buNone/>
                </a:pPr>
                <a:r>
                  <a:rPr lang="en-US" altLang="ja-JP" sz="1200" dirty="0" smtClean="0"/>
                  <a:t>                                             </a:t>
                </a:r>
                <a:r>
                  <a:rPr lang="en-US" altLang="ja-JP" sz="1200" dirty="0"/>
                  <a:t> </a:t>
                </a:r>
                <a:r>
                  <a:rPr lang="en-US" altLang="ja-JP" sz="1200" dirty="0" smtClean="0"/>
                  <a:t>                                                                              18</a:t>
                </a:r>
              </a:p>
              <a:p>
                <a:pPr marL="0" indent="0">
                  <a:buNone/>
                </a:pPr>
                <a:r>
                  <a:rPr lang="en-US" altLang="ja-JP" sz="1200" dirty="0"/>
                  <a:t> </a:t>
                </a:r>
                <a:r>
                  <a:rPr lang="en-US" altLang="ja-JP" sz="1200" dirty="0" smtClean="0"/>
                  <a:t>                                                                                                                          16</a:t>
                </a:r>
                <a:endParaRPr lang="en-US" altLang="ja-JP" sz="1200" dirty="0"/>
              </a:p>
              <a:p>
                <a:pPr marL="0" indent="0">
                  <a:buNone/>
                </a:pPr>
                <a:r>
                  <a:rPr kumimoji="1" lang="en-US" altLang="ja-JP" sz="1200" dirty="0" smtClean="0"/>
                  <a:t>                                                                                                      </a:t>
                </a:r>
                <a:r>
                  <a:rPr kumimoji="1" lang="ja-JP" altLang="en-US" sz="1200" dirty="0" smtClean="0"/>
                  <a:t>　　　　　　　　　　　　　　　　　　　　　　　</a:t>
                </a:r>
                <a:r>
                  <a:rPr kumimoji="1" lang="en-US" altLang="ja-JP" sz="1200" dirty="0" smtClean="0"/>
                  <a:t>θ</a:t>
                </a:r>
              </a:p>
              <a:p>
                <a:pPr marL="0" indent="0">
                  <a:buNone/>
                </a:pPr>
                <a:r>
                  <a:rPr lang="en-US" altLang="ja-JP" sz="1200" dirty="0"/>
                  <a:t> </a:t>
                </a:r>
                <a:r>
                  <a:rPr lang="en-US" altLang="ja-JP" sz="1200" dirty="0" smtClean="0"/>
                  <a:t>                                                                                                                                                                                                     62.5                                    125             [mm]</a:t>
                </a:r>
                <a:endParaRPr kumimoji="1" lang="en-US" altLang="ja-JP" sz="12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23528" y="1268760"/>
                <a:ext cx="8820472" cy="5589240"/>
              </a:xfrm>
              <a:blipFill rotWithShape="1">
                <a:blip r:embed="rId3"/>
                <a:stretch>
                  <a:fillRect t="-2726"/>
                </a:stretch>
              </a:blipFill>
              <a:ln w="3175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矢印コネクタ 6"/>
          <p:cNvCxnSpPr/>
          <p:nvPr/>
        </p:nvCxnSpPr>
        <p:spPr>
          <a:xfrm>
            <a:off x="611720" y="4712288"/>
            <a:ext cx="1440000" cy="360000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H="1" flipV="1">
            <a:off x="2051720" y="5085184"/>
            <a:ext cx="2088393" cy="561694"/>
          </a:xfrm>
          <a:prstGeom prst="straightConnector1">
            <a:avLst/>
          </a:prstGeom>
          <a:ln w="444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4644008" y="3645024"/>
            <a:ext cx="0" cy="29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4644008" y="6597352"/>
            <a:ext cx="42484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4644008" y="5985284"/>
            <a:ext cx="2124236" cy="720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644008" y="5049180"/>
            <a:ext cx="3600400" cy="720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4644008" y="4509120"/>
            <a:ext cx="3600400" cy="720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/>
          <p:cNvCxnSpPr/>
          <p:nvPr/>
        </p:nvCxnSpPr>
        <p:spPr>
          <a:xfrm>
            <a:off x="4644008" y="6237312"/>
            <a:ext cx="2736304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V="1">
            <a:off x="7380312" y="5805264"/>
            <a:ext cx="1296144" cy="43204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6768244" y="645333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直線コネクタ 1024"/>
          <p:cNvCxnSpPr/>
          <p:nvPr/>
        </p:nvCxnSpPr>
        <p:spPr>
          <a:xfrm>
            <a:off x="8244408" y="645333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直線コネクタ 1030"/>
          <p:cNvCxnSpPr/>
          <p:nvPr/>
        </p:nvCxnSpPr>
        <p:spPr>
          <a:xfrm flipV="1">
            <a:off x="4644008" y="4365104"/>
            <a:ext cx="3960440" cy="223224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直線コネクタ 1032"/>
          <p:cNvCxnSpPr/>
          <p:nvPr/>
        </p:nvCxnSpPr>
        <p:spPr>
          <a:xfrm flipV="1">
            <a:off x="4644008" y="5049180"/>
            <a:ext cx="3816424" cy="154817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右矢印 1033"/>
          <p:cNvSpPr/>
          <p:nvPr/>
        </p:nvSpPr>
        <p:spPr>
          <a:xfrm>
            <a:off x="1265383" y="2476257"/>
            <a:ext cx="576064" cy="2880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円弧 1035"/>
          <p:cNvSpPr/>
          <p:nvPr/>
        </p:nvSpPr>
        <p:spPr>
          <a:xfrm>
            <a:off x="5364088" y="6237312"/>
            <a:ext cx="342038" cy="72008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38" name="直線コネクタ 1037"/>
          <p:cNvCxnSpPr/>
          <p:nvPr/>
        </p:nvCxnSpPr>
        <p:spPr>
          <a:xfrm>
            <a:off x="8244408" y="4077072"/>
            <a:ext cx="21602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直線コネクタ 1039"/>
          <p:cNvCxnSpPr/>
          <p:nvPr/>
        </p:nvCxnSpPr>
        <p:spPr>
          <a:xfrm>
            <a:off x="6552220" y="4077072"/>
            <a:ext cx="972108" cy="1288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図 23" descr="hcoupl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367" y="1244724"/>
            <a:ext cx="305911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右矢印 3"/>
          <p:cNvSpPr/>
          <p:nvPr/>
        </p:nvSpPr>
        <p:spPr>
          <a:xfrm>
            <a:off x="1265383" y="1700808"/>
            <a:ext cx="576064" cy="2880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506E-03E1-4B65-AEEB-9A78E2EDEF96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12160" y="357301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1                10           100     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52420" y="3134842"/>
            <a:ext cx="791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質量</a:t>
            </a:r>
            <a:endParaRPr kumimoji="1" lang="en-US" altLang="ja-JP" dirty="0" smtClean="0"/>
          </a:p>
          <a:p>
            <a:r>
              <a:rPr lang="en-US" altLang="ja-JP" dirty="0" err="1" smtClean="0"/>
              <a:t>GeV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35107" y="1412776"/>
            <a:ext cx="47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35107" y="1988840"/>
            <a:ext cx="47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0.1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572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800" dirty="0" smtClean="0"/>
              <a:t>　　ビーム衝突時に大量の</a:t>
            </a:r>
            <a:r>
              <a:rPr lang="ja-JP" altLang="en-US" sz="2800" dirty="0"/>
              <a:t>ビーム</a:t>
            </a:r>
            <a:r>
              <a:rPr kumimoji="1" lang="ja-JP" altLang="en-US" sz="2800" dirty="0" smtClean="0"/>
              <a:t>バックグランドが生成</a:t>
            </a:r>
            <a:endParaRPr kumimoji="1" lang="en-US" altLang="ja-JP" sz="2800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　　　　　　　　　　　　　　　　　　　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　　　　　　　　　　　</a:t>
            </a:r>
            <a:r>
              <a:rPr lang="en-US" altLang="ja-JP" sz="2800" dirty="0" smtClean="0"/>
              <a:t>ILC</a:t>
            </a:r>
            <a:r>
              <a:rPr lang="ja-JP" altLang="en-US" sz="2800" dirty="0" smtClean="0"/>
              <a:t>ビーム　　　　・・・　　　　　　　　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dirty="0" smtClean="0"/>
              <a:t>解決策として・・・　　　　　　　　　　　</a:t>
            </a:r>
            <a:r>
              <a:rPr lang="ja-JP" altLang="en-US" sz="2400" dirty="0" smtClean="0"/>
              <a:t>１トレイン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dirty="0" smtClean="0"/>
              <a:t>（１）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トレイン内で複数回読みだす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　　ビーム由来のノイズが問題　　　　　　　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（２）ピクセルの大きさを小さくすることで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占有率を下げる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　　　　　　　　</a:t>
            </a:r>
            <a:endParaRPr kumimoji="1" lang="ja-JP" altLang="en-US" dirty="0"/>
          </a:p>
        </p:txBody>
      </p:sp>
      <p:sp>
        <p:nvSpPr>
          <p:cNvPr id="4" name="右矢印 3"/>
          <p:cNvSpPr/>
          <p:nvPr/>
        </p:nvSpPr>
        <p:spPr>
          <a:xfrm>
            <a:off x="2751795" y="4365104"/>
            <a:ext cx="936104" cy="21602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右矢印 4"/>
          <p:cNvSpPr/>
          <p:nvPr/>
        </p:nvSpPr>
        <p:spPr>
          <a:xfrm>
            <a:off x="2751795" y="6156962"/>
            <a:ext cx="981697" cy="21602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雲 5"/>
          <p:cNvSpPr/>
          <p:nvPr/>
        </p:nvSpPr>
        <p:spPr>
          <a:xfrm>
            <a:off x="4397164" y="5766420"/>
            <a:ext cx="3816424" cy="108012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>
                <a:solidFill>
                  <a:schemeClr val="tx2">
                    <a:lumMod val="50000"/>
                  </a:schemeClr>
                </a:solidFill>
              </a:rPr>
              <a:t>FPCCD</a:t>
            </a:r>
            <a:r>
              <a:rPr lang="ja-JP" altLang="en-US" sz="3200" dirty="0" smtClean="0">
                <a:solidFill>
                  <a:schemeClr val="tx2">
                    <a:lumMod val="50000"/>
                  </a:schemeClr>
                </a:solidFill>
              </a:rPr>
              <a:t>検出器</a:t>
            </a:r>
            <a:endParaRPr kumimoji="1" lang="ja-JP" alt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51520" y="836712"/>
            <a:ext cx="8496944" cy="12961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 smtClean="0">
                <a:solidFill>
                  <a:schemeClr val="tx1"/>
                </a:solidFill>
              </a:rPr>
              <a:t>トラックの再構成にはピクセル占有率</a:t>
            </a:r>
            <a:r>
              <a:rPr kumimoji="1" lang="en-US" altLang="ja-JP" sz="3600" b="1" dirty="0" smtClean="0">
                <a:solidFill>
                  <a:schemeClr val="tx1"/>
                </a:solidFill>
              </a:rPr>
              <a:t>1%</a:t>
            </a:r>
          </a:p>
          <a:p>
            <a:pPr algn="ctr"/>
            <a:r>
              <a:rPr kumimoji="1" lang="ja-JP" altLang="en-US" sz="3600" b="1" dirty="0" smtClean="0">
                <a:solidFill>
                  <a:schemeClr val="tx1"/>
                </a:solidFill>
              </a:rPr>
              <a:t>以下が要求される</a:t>
            </a:r>
            <a:endParaRPr kumimoji="1" lang="ja-JP" alt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5819074" y="2615084"/>
            <a:ext cx="108012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6048164" y="2615084"/>
            <a:ext cx="108012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6282946" y="2615084"/>
            <a:ext cx="108012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7007950" y="2615084"/>
            <a:ext cx="108012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7236296" y="2615084"/>
            <a:ext cx="108012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7452320" y="2615084"/>
            <a:ext cx="108012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8105576" y="2597777"/>
            <a:ext cx="108012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8317163" y="2597777"/>
            <a:ext cx="108012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8544605" y="2597777"/>
            <a:ext cx="108012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大かっこ 16"/>
          <p:cNvSpPr/>
          <p:nvPr/>
        </p:nvSpPr>
        <p:spPr>
          <a:xfrm>
            <a:off x="6588224" y="2132856"/>
            <a:ext cx="144016" cy="1800200"/>
          </a:xfrm>
          <a:prstGeom prst="rightBracke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506E-03E1-4B65-AEEB-9A78E2EDEF96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501889" y="3100318"/>
            <a:ext cx="81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200ms</a:t>
            </a:r>
            <a:endParaRPr kumimoji="1" lang="ja-JP" altLang="en-US" dirty="0"/>
          </a:p>
        </p:txBody>
      </p:sp>
      <p:sp>
        <p:nvSpPr>
          <p:cNvPr id="19" name="右大かっこ 18"/>
          <p:cNvSpPr/>
          <p:nvPr/>
        </p:nvSpPr>
        <p:spPr>
          <a:xfrm>
            <a:off x="7792513" y="2795341"/>
            <a:ext cx="117013" cy="513962"/>
          </a:xfrm>
          <a:prstGeom prst="rightBracke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848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u="sng" dirty="0" smtClean="0"/>
              <a:t>FPCCD</a:t>
            </a:r>
            <a:r>
              <a:rPr kumimoji="1" lang="ja-JP" altLang="en-US" u="sng" dirty="0" smtClean="0"/>
              <a:t>検出器</a:t>
            </a:r>
            <a:endParaRPr kumimoji="1" lang="ja-JP" alt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600200"/>
                <a:ext cx="8784976" cy="49971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        </a:t>
                </a:r>
                <a:r>
                  <a:rPr kumimoji="1" lang="ja-JP" altLang="en-US" dirty="0" smtClean="0">
                    <a:solidFill>
                      <a:srgbClr val="FF0000"/>
                    </a:solidFill>
                  </a:rPr>
                  <a:t>　　　</a:t>
                </a:r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u="sng" dirty="0" smtClean="0">
                    <a:solidFill>
                      <a:srgbClr val="FF0000"/>
                    </a:solidFill>
                  </a:rPr>
                  <a:t>Fine Pixel Charge Coupled Device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 </a:t>
                </a:r>
                <a:r>
                  <a:rPr lang="en-US" altLang="ja-JP" dirty="0" smtClean="0"/>
                  <a:t>   </a:t>
                </a:r>
                <a:r>
                  <a:rPr lang="ja-JP" altLang="en-US" dirty="0" smtClean="0"/>
                  <a:t>１ピクセルサイズ：</a:t>
                </a:r>
                <a:r>
                  <a:rPr lang="en-US" altLang="ja-JP" dirty="0" smtClean="0"/>
                  <a:t>5um×5um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 </a:t>
                </a:r>
                <a:r>
                  <a:rPr lang="ja-JP" altLang="en-US" dirty="0" smtClean="0"/>
                  <a:t>　厚さ、有感領域　：</a:t>
                </a:r>
                <a:r>
                  <a:rPr lang="en-US" altLang="ja-JP" dirty="0" smtClean="0"/>
                  <a:t>50um</a:t>
                </a:r>
                <a:r>
                  <a:rPr lang="ja-JP" altLang="en-US" dirty="0" err="1" smtClean="0"/>
                  <a:t>、</a:t>
                </a:r>
                <a:r>
                  <a:rPr lang="en-US" altLang="ja-JP" dirty="0" smtClean="0"/>
                  <a:t>15um</a:t>
                </a:r>
                <a:r>
                  <a:rPr lang="ja-JP" altLang="en-US" dirty="0" smtClean="0"/>
                  <a:t>　　　　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　</a:t>
                </a:r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総ピクセル数</a:t>
                </a:r>
                <a:r>
                  <a:rPr lang="en-US" altLang="ja-JP" dirty="0"/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ja-JP" altLang="en-US" dirty="0" smtClean="0"/>
                  <a:t>ピクセル  </a:t>
                </a:r>
                <a:endParaRPr lang="en-US" altLang="ja-JP" dirty="0" smtClean="0"/>
              </a:p>
              <a:p>
                <a:pPr marL="0" indent="0">
                  <a:buNone/>
                </a:pPr>
                <a:r>
                  <a:rPr kumimoji="1" lang="ja-JP" altLang="en-US" sz="2000" dirty="0" smtClean="0"/>
                  <a:t>　　　　　　　　　　　                </a:t>
                </a:r>
                <a:r>
                  <a:rPr kumimoji="1" lang="en-US" altLang="ja-JP" sz="2000" dirty="0" smtClean="0"/>
                  <a:t>FPCCD</a:t>
                </a:r>
                <a:r>
                  <a:rPr kumimoji="1" lang="ja-JP" altLang="en-US" sz="2000" dirty="0" smtClean="0"/>
                  <a:t>　</a:t>
                </a:r>
                <a:r>
                  <a:rPr lang="ja-JP" altLang="en-US" sz="2000" dirty="0"/>
                  <a:t>モジュール</a:t>
                </a:r>
                <a:endParaRPr kumimoji="1" lang="en-US" altLang="ja-JP" sz="2000" dirty="0" smtClean="0"/>
              </a:p>
              <a:p>
                <a:pPr marL="0" indent="0">
                  <a:buNone/>
                </a:pPr>
                <a:r>
                  <a:rPr lang="en-US" altLang="ja-JP" sz="2000" dirty="0" smtClean="0"/>
                  <a:t>128                     </a:t>
                </a:r>
                <a:r>
                  <a:rPr lang="ja-JP" altLang="en-US" sz="2000" dirty="0" smtClean="0"/>
                  <a:t>　　　　　　　　　　　　　　　　　</a:t>
                </a:r>
                <a:endParaRPr lang="en-US" altLang="ja-JP" sz="2000" dirty="0" smtClean="0"/>
              </a:p>
              <a:p>
                <a:pPr marL="0" indent="0">
                  <a:buNone/>
                </a:pPr>
                <a:r>
                  <a:rPr lang="ja-JP" altLang="en-US" sz="2000" dirty="0" smtClean="0"/>
                  <a:t>ピクセ</a:t>
                </a:r>
                <a:r>
                  <a:rPr lang="ja-JP" altLang="en-US" sz="2000" dirty="0"/>
                  <a:t>ル　</a:t>
                </a:r>
                <a:r>
                  <a:rPr lang="ja-JP" altLang="en-US" sz="2000" dirty="0" smtClean="0"/>
                  <a:t>　　　　　　　　　　　　　　　</a:t>
                </a:r>
                <a:endParaRPr lang="en-US" altLang="ja-JP" sz="2000" dirty="0" smtClean="0"/>
              </a:p>
              <a:p>
                <a:pPr marL="0" indent="0">
                  <a:buNone/>
                </a:pPr>
                <a:r>
                  <a:rPr kumimoji="1" lang="ja-JP" altLang="en-US" sz="2000" dirty="0" smtClean="0"/>
                  <a:t>約</a:t>
                </a:r>
                <a:r>
                  <a:rPr kumimoji="1" lang="en-US" altLang="ja-JP" sz="2000" dirty="0" smtClean="0"/>
                  <a:t>20mm</a:t>
                </a:r>
                <a:r>
                  <a:rPr kumimoji="1" lang="ja-JP" altLang="en-US" sz="2000" dirty="0" smtClean="0"/>
                  <a:t>　　　</a:t>
                </a:r>
                <a:endParaRPr kumimoji="1" lang="en-US" altLang="ja-JP" sz="2000" dirty="0" smtClean="0"/>
              </a:p>
              <a:p>
                <a:pPr marL="0" indent="0">
                  <a:buNone/>
                </a:pPr>
                <a:r>
                  <a:rPr lang="ja-JP" altLang="en-US" sz="2000" dirty="0"/>
                  <a:t>　</a:t>
                </a:r>
                <a:r>
                  <a:rPr lang="ja-JP" altLang="en-US" sz="2000" dirty="0" smtClean="0"/>
                  <a:t>　　　　　　　　</a:t>
                </a:r>
                <a:endParaRPr lang="en-US" altLang="ja-JP" sz="2000" dirty="0" smtClean="0"/>
              </a:p>
              <a:p>
                <a:pPr marL="0" indent="0">
                  <a:buNone/>
                </a:pPr>
                <a:r>
                  <a:rPr kumimoji="1" lang="ja-JP" altLang="en-US" sz="2000" dirty="0" smtClean="0"/>
                  <a:t>　</a:t>
                </a:r>
                <a:r>
                  <a:rPr lang="en-US" altLang="ja-JP" sz="2000" dirty="0"/>
                  <a:t> </a:t>
                </a:r>
                <a:r>
                  <a:rPr lang="en-US" altLang="ja-JP" sz="2000" dirty="0" smtClean="0"/>
                  <a:t>                                      20000</a:t>
                </a:r>
                <a:r>
                  <a:rPr lang="ja-JP" altLang="en-US" sz="2000" dirty="0" smtClean="0"/>
                  <a:t>ピクセル　約</a:t>
                </a:r>
                <a:r>
                  <a:rPr lang="en-US" altLang="ja-JP" sz="2000" dirty="0" smtClean="0"/>
                  <a:t>100mm    </a:t>
                </a:r>
                <a:r>
                  <a:rPr kumimoji="1" lang="ja-JP" altLang="en-US" sz="2000" dirty="0" smtClean="0"/>
                  <a:t>　　　　　　　　　　　　　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00200"/>
                <a:ext cx="8784976" cy="4997152"/>
              </a:xfrm>
              <a:blipFill rotWithShape="1">
                <a:blip r:embed="rId2"/>
                <a:stretch>
                  <a:fillRect l="-693" t="-13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/>
          <p:cNvSpPr/>
          <p:nvPr/>
        </p:nvSpPr>
        <p:spPr>
          <a:xfrm>
            <a:off x="1187624" y="4315955"/>
            <a:ext cx="5472608" cy="1512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187624" y="4509120"/>
            <a:ext cx="547260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187624" y="4797152"/>
            <a:ext cx="547260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3815916" y="522635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3815916" y="504918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185533" y="5733256"/>
            <a:ext cx="547260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二等辺三角形 10"/>
          <p:cNvSpPr/>
          <p:nvPr/>
        </p:nvSpPr>
        <p:spPr>
          <a:xfrm>
            <a:off x="6831673" y="4437112"/>
            <a:ext cx="144016" cy="144016"/>
          </a:xfrm>
          <a:prstGeom prst="triangle">
            <a:avLst/>
          </a:prstGeom>
          <a:scene3d>
            <a:camera prst="orthographicFront">
              <a:rot lat="0" lon="0" rev="1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11"/>
          <p:cNvSpPr/>
          <p:nvPr/>
        </p:nvSpPr>
        <p:spPr>
          <a:xfrm>
            <a:off x="6903681" y="4761148"/>
            <a:ext cx="144016" cy="144016"/>
          </a:xfrm>
          <a:prstGeom prst="triangle">
            <a:avLst/>
          </a:prstGeom>
          <a:scene3d>
            <a:camera prst="orthographicFront">
              <a:rot lat="0" lon="0" rev="1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12"/>
          <p:cNvSpPr/>
          <p:nvPr/>
        </p:nvSpPr>
        <p:spPr>
          <a:xfrm>
            <a:off x="6818504" y="5647061"/>
            <a:ext cx="144016" cy="144016"/>
          </a:xfrm>
          <a:prstGeom prst="triangle">
            <a:avLst/>
          </a:prstGeom>
          <a:scene3d>
            <a:camera prst="orthographicFront">
              <a:rot lat="0" lon="0" rev="1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>
            <a:stCxn id="10" idx="3"/>
            <a:endCxn id="13" idx="2"/>
          </p:cNvCxnSpPr>
          <p:nvPr/>
        </p:nvCxnSpPr>
        <p:spPr>
          <a:xfrm>
            <a:off x="6658141" y="5769260"/>
            <a:ext cx="160363" cy="21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endCxn id="11" idx="3"/>
          </p:cNvCxnSpPr>
          <p:nvPr/>
        </p:nvCxnSpPr>
        <p:spPr>
          <a:xfrm>
            <a:off x="6660232" y="4581128"/>
            <a:ext cx="2434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>
            <a:stCxn id="6" idx="3"/>
            <a:endCxn id="12" idx="1"/>
          </p:cNvCxnSpPr>
          <p:nvPr/>
        </p:nvCxnSpPr>
        <p:spPr>
          <a:xfrm>
            <a:off x="6660232" y="4833156"/>
            <a:ext cx="279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/>
          <p:cNvSpPr/>
          <p:nvPr/>
        </p:nvSpPr>
        <p:spPr>
          <a:xfrm>
            <a:off x="7524328" y="4380520"/>
            <a:ext cx="1152128" cy="1512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読み出し回路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cxnSp>
        <p:nvCxnSpPr>
          <p:cNvPr id="52" name="直線コネクタ 51"/>
          <p:cNvCxnSpPr/>
          <p:nvPr/>
        </p:nvCxnSpPr>
        <p:spPr>
          <a:xfrm>
            <a:off x="7047697" y="4545124"/>
            <a:ext cx="4766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7047697" y="4869160"/>
            <a:ext cx="4766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6975689" y="5769260"/>
            <a:ext cx="561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971600" y="4293096"/>
            <a:ext cx="0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>
            <a:off x="5569370" y="5937598"/>
            <a:ext cx="1188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 flipH="1">
            <a:off x="1187624" y="5937598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506E-03E1-4B65-AEEB-9A78E2EDEF9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927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kumimoji="1" lang="en-US" altLang="ja-JP" u="sng" dirty="0" smtClean="0"/>
              <a:t>CCD</a:t>
            </a:r>
            <a:r>
              <a:rPr kumimoji="1" lang="ja-JP" altLang="en-US" u="sng" dirty="0" smtClean="0"/>
              <a:t>の特徴</a:t>
            </a:r>
            <a:endParaRPr kumimoji="1" lang="ja-JP" altLang="en-US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u="sng" dirty="0" smtClean="0">
                <a:solidFill>
                  <a:srgbClr val="FF0000"/>
                </a:solidFill>
              </a:rPr>
              <a:t>長所</a:t>
            </a:r>
            <a:r>
              <a:rPr kumimoji="1" lang="ja-JP" altLang="en-US" dirty="0" smtClean="0">
                <a:solidFill>
                  <a:srgbClr val="FF0000"/>
                </a:solidFill>
              </a:rPr>
              <a:t>　　</a:t>
            </a:r>
            <a:r>
              <a:rPr kumimoji="1" lang="ja-JP" altLang="en-US" dirty="0" smtClean="0"/>
              <a:t>：検出電荷を</a:t>
            </a:r>
            <a:r>
              <a:rPr lang="ja-JP" altLang="en-US" dirty="0" smtClean="0"/>
              <a:t>転送して</a:t>
            </a:r>
            <a:r>
              <a:rPr lang="ja-JP" altLang="en-US" dirty="0"/>
              <a:t>から</a:t>
            </a:r>
            <a:r>
              <a:rPr kumimoji="1" lang="ja-JP" altLang="en-US" dirty="0" smtClean="0"/>
              <a:t>増幅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ピクセルごとのばらつきが小さい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：多重散乱を抑えるためにセンサー層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を薄くできる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　　：ノイズに強い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u="sng" dirty="0" smtClean="0">
                <a:solidFill>
                  <a:srgbClr val="FF0000"/>
                </a:solidFill>
              </a:rPr>
              <a:t>短所</a:t>
            </a:r>
            <a:r>
              <a:rPr lang="ja-JP" altLang="en-US" dirty="0"/>
              <a:t>　</a:t>
            </a:r>
            <a:r>
              <a:rPr lang="ja-JP" altLang="en-US" dirty="0" smtClean="0"/>
              <a:t>　：読み出しの高速化が難しい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    </a:t>
            </a:r>
            <a:r>
              <a:rPr lang="ja-JP" altLang="en-US" dirty="0" smtClean="0"/>
              <a:t>：放射線ダメージに敏感　</a:t>
            </a:r>
            <a:endParaRPr lang="en-US" altLang="ja-JP" dirty="0" smtClean="0"/>
          </a:p>
        </p:txBody>
      </p:sp>
      <p:sp>
        <p:nvSpPr>
          <p:cNvPr id="4" name="右矢印 3"/>
          <p:cNvSpPr/>
          <p:nvPr/>
        </p:nvSpPr>
        <p:spPr>
          <a:xfrm>
            <a:off x="1926064" y="1683333"/>
            <a:ext cx="864096" cy="43204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239484" y="4077072"/>
            <a:ext cx="6840760" cy="9208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>
                <a:solidFill>
                  <a:schemeClr val="tx2">
                    <a:lumMod val="75000"/>
                  </a:schemeClr>
                </a:solidFill>
              </a:rPr>
              <a:t>FPCCD</a:t>
            </a:r>
            <a:r>
              <a:rPr kumimoji="1" lang="ja-JP" altLang="en-US" sz="4000" dirty="0" smtClean="0">
                <a:solidFill>
                  <a:schemeClr val="tx2">
                    <a:lumMod val="75000"/>
                  </a:schemeClr>
                </a:solidFill>
              </a:rPr>
              <a:t>に適した性質</a:t>
            </a:r>
            <a:endParaRPr kumimoji="1" lang="ja-JP" alt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506E-03E1-4B65-AEEB-9A78E2EDEF96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円形吹き出し 5"/>
          <p:cNvSpPr/>
          <p:nvPr/>
        </p:nvSpPr>
        <p:spPr>
          <a:xfrm>
            <a:off x="6948264" y="5157192"/>
            <a:ext cx="1800200" cy="100811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解決すべき問題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2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u="sng" dirty="0" smtClean="0"/>
              <a:t>CCD</a:t>
            </a:r>
            <a:r>
              <a:rPr kumimoji="1" lang="ja-JP" altLang="en-US" u="sng" dirty="0" smtClean="0"/>
              <a:t>の構造</a:t>
            </a:r>
            <a:endParaRPr kumimoji="1" lang="ja-JP" altLang="en-US" u="sng" dirty="0"/>
          </a:p>
        </p:txBody>
      </p:sp>
      <p:sp>
        <p:nvSpPr>
          <p:cNvPr id="4" name="直方体 3"/>
          <p:cNvSpPr/>
          <p:nvPr/>
        </p:nvSpPr>
        <p:spPr>
          <a:xfrm>
            <a:off x="424808" y="1764305"/>
            <a:ext cx="3168352" cy="2011179"/>
          </a:xfrm>
          <a:prstGeom prst="cub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dirty="0"/>
          </a:p>
        </p:txBody>
      </p:sp>
      <p:sp>
        <p:nvSpPr>
          <p:cNvPr id="5" name="正方形/長方形 4"/>
          <p:cNvSpPr/>
          <p:nvPr/>
        </p:nvSpPr>
        <p:spPr>
          <a:xfrm>
            <a:off x="424808" y="2287213"/>
            <a:ext cx="2690939" cy="1445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ローチャート: データ 5"/>
          <p:cNvSpPr/>
          <p:nvPr/>
        </p:nvSpPr>
        <p:spPr>
          <a:xfrm>
            <a:off x="424808" y="1783158"/>
            <a:ext cx="2520280" cy="506048"/>
          </a:xfrm>
          <a:prstGeom prst="flowChartInputOutp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ローチャート: データ 6"/>
          <p:cNvSpPr/>
          <p:nvPr/>
        </p:nvSpPr>
        <p:spPr>
          <a:xfrm>
            <a:off x="1288904" y="1783158"/>
            <a:ext cx="2304256" cy="506048"/>
          </a:xfrm>
          <a:prstGeom prst="flowChartInputOutp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ローチャート: データ 7"/>
          <p:cNvSpPr/>
          <p:nvPr/>
        </p:nvSpPr>
        <p:spPr>
          <a:xfrm rot="-2760000">
            <a:off x="2934610" y="2071352"/>
            <a:ext cx="856296" cy="129614"/>
          </a:xfrm>
          <a:prstGeom prst="flowChartInputOutp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直方体 8"/>
          <p:cNvSpPr/>
          <p:nvPr/>
        </p:nvSpPr>
        <p:spPr>
          <a:xfrm>
            <a:off x="1144888" y="1783156"/>
            <a:ext cx="1656184" cy="506050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>
            <a:off x="1684948" y="991070"/>
            <a:ext cx="0" cy="939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ローチャート : 代替処理 10"/>
          <p:cNvSpPr/>
          <p:nvPr/>
        </p:nvSpPr>
        <p:spPr>
          <a:xfrm>
            <a:off x="784848" y="2486737"/>
            <a:ext cx="2016224" cy="522613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144888" y="2575245"/>
            <a:ext cx="144016" cy="17244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441032" y="2575245"/>
            <a:ext cx="144016" cy="17244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1972980" y="2575245"/>
            <a:ext cx="180020" cy="17244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504928" y="2747016"/>
            <a:ext cx="180020" cy="1890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形吹き出し 15"/>
          <p:cNvSpPr/>
          <p:nvPr/>
        </p:nvSpPr>
        <p:spPr>
          <a:xfrm>
            <a:off x="3953200" y="1459122"/>
            <a:ext cx="1368152" cy="578340"/>
          </a:xfrm>
          <a:prstGeom prst="wedgeEllipse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solidFill>
                  <a:schemeClr val="tx2"/>
                </a:solidFill>
              </a:rPr>
              <a:t>絶縁体</a:t>
            </a:r>
            <a:endParaRPr kumimoji="1" lang="ja-JP" altLang="en-US" b="1" dirty="0">
              <a:solidFill>
                <a:schemeClr val="tx2"/>
              </a:solidFill>
            </a:endParaRPr>
          </a:p>
        </p:txBody>
      </p:sp>
      <p:cxnSp>
        <p:nvCxnSpPr>
          <p:cNvPr id="17" name="直線コネクタ 16"/>
          <p:cNvCxnSpPr>
            <a:stCxn id="16" idx="8"/>
          </p:cNvCxnSpPr>
          <p:nvPr/>
        </p:nvCxnSpPr>
        <p:spPr>
          <a:xfrm flipH="1">
            <a:off x="3115747" y="2109755"/>
            <a:ext cx="1236502" cy="25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形吹き出し 17"/>
          <p:cNvSpPr/>
          <p:nvPr/>
        </p:nvSpPr>
        <p:spPr>
          <a:xfrm>
            <a:off x="3630981" y="2747016"/>
            <a:ext cx="1296144" cy="578340"/>
          </a:xfrm>
          <a:prstGeom prst="wedgeEllipse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solidFill>
                  <a:schemeClr val="tx2"/>
                </a:solidFill>
              </a:rPr>
              <a:t>半導体</a:t>
            </a:r>
            <a:endParaRPr kumimoji="1" lang="ja-JP" altLang="en-US" b="1" dirty="0">
              <a:solidFill>
                <a:schemeClr val="tx2"/>
              </a:solidFill>
            </a:endParaRPr>
          </a:p>
        </p:txBody>
      </p:sp>
      <p:sp>
        <p:nvSpPr>
          <p:cNvPr id="19" name="円形吹き出し 18"/>
          <p:cNvSpPr/>
          <p:nvPr/>
        </p:nvSpPr>
        <p:spPr>
          <a:xfrm>
            <a:off x="0" y="1036999"/>
            <a:ext cx="1260140" cy="506048"/>
          </a:xfrm>
          <a:prstGeom prst="wedgeEllipseCallou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solidFill>
                  <a:schemeClr val="tx2"/>
                </a:solidFill>
              </a:rPr>
              <a:t>金属</a:t>
            </a:r>
            <a:endParaRPr kumimoji="1" lang="ja-JP" altLang="en-US" b="1" dirty="0">
              <a:solidFill>
                <a:schemeClr val="tx2"/>
              </a:solidFill>
            </a:endParaRPr>
          </a:p>
        </p:txBody>
      </p:sp>
      <p:cxnSp>
        <p:nvCxnSpPr>
          <p:cNvPr id="20" name="直線コネクタ 19"/>
          <p:cNvCxnSpPr>
            <a:stCxn id="18" idx="8"/>
          </p:cNvCxnSpPr>
          <p:nvPr/>
        </p:nvCxnSpPr>
        <p:spPr>
          <a:xfrm flipH="1">
            <a:off x="2442849" y="3397649"/>
            <a:ext cx="1566178" cy="68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367545" y="1566382"/>
            <a:ext cx="892595" cy="510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角丸四角形 21"/>
          <p:cNvSpPr/>
          <p:nvPr/>
        </p:nvSpPr>
        <p:spPr>
          <a:xfrm>
            <a:off x="576937" y="3224061"/>
            <a:ext cx="1193340" cy="36146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2"/>
                </a:solidFill>
              </a:rPr>
              <a:t>空乏層</a:t>
            </a:r>
            <a:endParaRPr kumimoji="1" lang="ja-JP" altLang="en-US" b="1" dirty="0">
              <a:solidFill>
                <a:schemeClr val="tx2"/>
              </a:solidFill>
            </a:endParaRPr>
          </a:p>
        </p:txBody>
      </p:sp>
      <p:cxnSp>
        <p:nvCxnSpPr>
          <p:cNvPr id="23" name="直線コネクタ 22"/>
          <p:cNvCxnSpPr>
            <a:stCxn id="22" idx="3"/>
          </p:cNvCxnSpPr>
          <p:nvPr/>
        </p:nvCxnSpPr>
        <p:spPr>
          <a:xfrm flipV="1">
            <a:off x="1770277" y="2936031"/>
            <a:ext cx="382723" cy="468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" name="直線コネクタ 716"/>
          <p:cNvCxnSpPr/>
          <p:nvPr/>
        </p:nvCxnSpPr>
        <p:spPr>
          <a:xfrm>
            <a:off x="1684948" y="6858000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スライド番号プレースホルダー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506E-03E1-4B65-AEEB-9A78E2EDEF96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>
            <a:off x="4352249" y="5949632"/>
            <a:ext cx="772273" cy="36004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652120" y="511450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高速化が難しい</a:t>
            </a:r>
            <a:endParaRPr kumimoji="1" lang="ja-JP" altLang="en-US" sz="2800" dirty="0"/>
          </a:p>
        </p:txBody>
      </p:sp>
      <p:sp>
        <p:nvSpPr>
          <p:cNvPr id="673" name="テキスト ボックス 672"/>
          <p:cNvSpPr txBox="1"/>
          <p:nvPr/>
        </p:nvSpPr>
        <p:spPr>
          <a:xfrm>
            <a:off x="0" y="5949280"/>
            <a:ext cx="460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駆動するために多くの電極</a:t>
            </a:r>
            <a:endParaRPr kumimoji="1" lang="ja-JP" altLang="en-US" sz="2800" dirty="0"/>
          </a:p>
        </p:txBody>
      </p:sp>
      <p:sp>
        <p:nvSpPr>
          <p:cNvPr id="674" name="右矢印 673"/>
          <p:cNvSpPr/>
          <p:nvPr/>
        </p:nvSpPr>
        <p:spPr>
          <a:xfrm>
            <a:off x="4248426" y="5145282"/>
            <a:ext cx="795815" cy="386655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5" name="テキスト ボックス 674"/>
          <p:cNvSpPr txBox="1"/>
          <p:nvPr/>
        </p:nvSpPr>
        <p:spPr>
          <a:xfrm>
            <a:off x="5529104" y="5936535"/>
            <a:ext cx="2982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消費電力が増える</a:t>
            </a:r>
            <a:endParaRPr kumimoji="1" lang="ja-JP" alt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083" y="1302299"/>
            <a:ext cx="3640137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1" name="テキスト ボックス 680"/>
          <p:cNvSpPr txBox="1"/>
          <p:nvPr/>
        </p:nvSpPr>
        <p:spPr>
          <a:xfrm>
            <a:off x="4963478" y="2683480"/>
            <a:ext cx="461665" cy="5475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b="1" dirty="0" smtClean="0"/>
              <a:t>電位</a:t>
            </a:r>
            <a:endParaRPr kumimoji="1" lang="ja-JP" altLang="en-US" b="1" dirty="0"/>
          </a:p>
        </p:txBody>
      </p:sp>
      <p:cxnSp>
        <p:nvCxnSpPr>
          <p:cNvPr id="685" name="直線矢印コネクタ 684"/>
          <p:cNvCxnSpPr/>
          <p:nvPr/>
        </p:nvCxnSpPr>
        <p:spPr>
          <a:xfrm>
            <a:off x="5425143" y="2683480"/>
            <a:ext cx="0" cy="486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8" name="正方形/長方形 687"/>
          <p:cNvSpPr/>
          <p:nvPr/>
        </p:nvSpPr>
        <p:spPr>
          <a:xfrm>
            <a:off x="367545" y="4221089"/>
            <a:ext cx="8380919" cy="7656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電極下に電荷を蓄積、次々と転送していくことができる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690" name="テキスト ボックス 689"/>
          <p:cNvSpPr txBox="1"/>
          <p:nvPr/>
        </p:nvSpPr>
        <p:spPr>
          <a:xfrm>
            <a:off x="107503" y="5145282"/>
            <a:ext cx="4171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バケツリレーのように転送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9541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u="sng" dirty="0" smtClean="0"/>
              <a:t>FPCCD</a:t>
            </a:r>
            <a:r>
              <a:rPr kumimoji="1" lang="ja-JP" altLang="en-US" u="sng" dirty="0" smtClean="0"/>
              <a:t>検出器の性能要求</a:t>
            </a:r>
            <a:endParaRPr kumimoji="1" lang="ja-JP" altLang="en-US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u="sng" dirty="0" smtClean="0"/>
              <a:t>１）</a:t>
            </a:r>
            <a:r>
              <a:rPr kumimoji="1" lang="ja-JP" altLang="en-US" u="sng" dirty="0" smtClean="0">
                <a:solidFill>
                  <a:srgbClr val="FF0000"/>
                </a:solidFill>
              </a:rPr>
              <a:t>読み出し速度　</a:t>
            </a:r>
            <a:r>
              <a:rPr kumimoji="1" lang="ja-JP" altLang="en-US" u="sng" dirty="0" smtClean="0"/>
              <a:t>：＞</a:t>
            </a:r>
            <a:r>
              <a:rPr kumimoji="1" lang="en-US" altLang="ja-JP" u="sng" dirty="0" smtClean="0"/>
              <a:t>10M</a:t>
            </a:r>
            <a:r>
              <a:rPr kumimoji="1" lang="ja-JP" altLang="en-US" u="sng" dirty="0" smtClean="0"/>
              <a:t>ピクセル</a:t>
            </a:r>
            <a:r>
              <a:rPr kumimoji="1" lang="en-US" altLang="ja-JP" u="sng" dirty="0" smtClean="0"/>
              <a:t>/s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トレイン間隔</a:t>
            </a:r>
            <a:r>
              <a:rPr lang="en-US" altLang="ja-JP" dirty="0" smtClean="0"/>
              <a:t>200ms</a:t>
            </a:r>
            <a:r>
              <a:rPr lang="ja-JP" altLang="en-US" dirty="0" smtClean="0"/>
              <a:t>で全ピクセル読みだし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u="sng" dirty="0"/>
              <a:t>２</a:t>
            </a:r>
            <a:r>
              <a:rPr kumimoji="1" lang="ja-JP" altLang="en-US" u="sng" dirty="0" smtClean="0"/>
              <a:t>）</a:t>
            </a:r>
            <a:r>
              <a:rPr kumimoji="1" lang="ja-JP" altLang="en-US" u="sng" dirty="0" smtClean="0">
                <a:solidFill>
                  <a:srgbClr val="FF0000"/>
                </a:solidFill>
              </a:rPr>
              <a:t>消費電力</a:t>
            </a:r>
            <a:r>
              <a:rPr kumimoji="1" lang="ja-JP" altLang="en-US" u="sng" dirty="0" smtClean="0"/>
              <a:t>　：</a:t>
            </a:r>
            <a:r>
              <a:rPr kumimoji="1" lang="en-US" altLang="ja-JP" u="sng" dirty="0" smtClean="0"/>
              <a:t>&lt;100W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         </a:t>
            </a:r>
            <a:r>
              <a:rPr lang="ja-JP" altLang="en-US" dirty="0" smtClean="0"/>
              <a:t>　　　　　　　</a:t>
            </a:r>
            <a:r>
              <a:rPr lang="en-US" altLang="ja-JP" dirty="0" smtClean="0"/>
              <a:t> -40</a:t>
            </a:r>
            <a:r>
              <a:rPr lang="ja-JP" altLang="en-US" dirty="0" smtClean="0"/>
              <a:t>℃の温度を保つため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u="sng" dirty="0"/>
              <a:t>３</a:t>
            </a:r>
            <a:r>
              <a:rPr kumimoji="1" lang="ja-JP" altLang="en-US" u="sng" dirty="0" smtClean="0"/>
              <a:t>）</a:t>
            </a:r>
            <a:r>
              <a:rPr kumimoji="1" lang="ja-JP" altLang="en-US" u="sng" dirty="0" smtClean="0">
                <a:solidFill>
                  <a:srgbClr val="FF0000"/>
                </a:solidFill>
              </a:rPr>
              <a:t>ノイズレベル</a:t>
            </a:r>
            <a:r>
              <a:rPr kumimoji="1" lang="ja-JP" altLang="en-US" u="sng" dirty="0" smtClean="0"/>
              <a:t>　：＜全体で</a:t>
            </a:r>
            <a:r>
              <a:rPr kumimoji="1" lang="en-US" altLang="ja-JP" u="sng" dirty="0" smtClean="0"/>
              <a:t>50</a:t>
            </a:r>
            <a:r>
              <a:rPr kumimoji="1" lang="ja-JP" altLang="en-US" u="sng" dirty="0" smtClean="0"/>
              <a:t>電子</a:t>
            </a:r>
            <a:endParaRPr kumimoji="1" lang="en-US" altLang="ja-JP" u="sng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浅い角度で入射した粒子は</a:t>
            </a:r>
            <a:r>
              <a:rPr lang="en-US" altLang="ja-JP" dirty="0" smtClean="0"/>
              <a:t>500</a:t>
            </a:r>
            <a:r>
              <a:rPr lang="ja-JP" altLang="en-US" dirty="0" smtClean="0"/>
              <a:t>　　　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　　　　　電子程度しか落とさない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</a:t>
            </a:r>
            <a:r>
              <a:rPr lang="en-US" altLang="ja-JP" dirty="0" smtClean="0"/>
              <a:t>S/N&gt;10</a:t>
            </a:r>
            <a:r>
              <a:rPr lang="ja-JP" altLang="en-US" dirty="0" smtClean="0"/>
              <a:t>を目指す</a:t>
            </a:r>
            <a:r>
              <a:rPr kumimoji="1" lang="ja-JP" altLang="en-US" dirty="0" smtClean="0"/>
              <a:t>　　　　</a:t>
            </a:r>
            <a:endParaRPr kumimoji="1" lang="ja-JP" altLang="en-US" dirty="0"/>
          </a:p>
        </p:txBody>
      </p:sp>
      <p:sp>
        <p:nvSpPr>
          <p:cNvPr id="4" name="直方体 3"/>
          <p:cNvSpPr/>
          <p:nvPr/>
        </p:nvSpPr>
        <p:spPr>
          <a:xfrm>
            <a:off x="1187624" y="4797152"/>
            <a:ext cx="1080120" cy="18002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 flipV="1">
            <a:off x="1889702" y="4653136"/>
            <a:ext cx="756084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>
            <a:off x="539552" y="5094202"/>
            <a:ext cx="648072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右矢印 16"/>
          <p:cNvSpPr/>
          <p:nvPr/>
        </p:nvSpPr>
        <p:spPr>
          <a:xfrm>
            <a:off x="3419872" y="5697252"/>
            <a:ext cx="864096" cy="50405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右矢印 17"/>
          <p:cNvSpPr/>
          <p:nvPr/>
        </p:nvSpPr>
        <p:spPr>
          <a:xfrm>
            <a:off x="3275856" y="3433118"/>
            <a:ext cx="864096" cy="49993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>
            <a:off x="653290" y="2204971"/>
            <a:ext cx="864096" cy="503949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59237" y="6585560"/>
            <a:ext cx="183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           5um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267744" y="63093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5um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305326" y="4941168"/>
            <a:ext cx="466474" cy="13681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dirty="0" smtClean="0"/>
              <a:t>15um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/>
        </p:nvCxnSpPr>
        <p:spPr>
          <a:xfrm flipH="1">
            <a:off x="1727684" y="4437112"/>
            <a:ext cx="324036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H="1">
            <a:off x="1085338" y="6597352"/>
            <a:ext cx="102286" cy="2606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506E-03E1-4B65-AEEB-9A78E2EDEF9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17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5267</TotalTime>
  <Words>374</Words>
  <Application>Microsoft Office PowerPoint</Application>
  <PresentationFormat>画面に合わせる (4:3)</PresentationFormat>
  <Paragraphs>249</Paragraphs>
  <Slides>19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Office ​​テーマ</vt:lpstr>
      <vt:lpstr>ILCにおけるFPCCD崩壊点検出器の研究</vt:lpstr>
      <vt:lpstr>目次</vt:lpstr>
      <vt:lpstr>国際リニアコライダー（ILC）について</vt:lpstr>
      <vt:lpstr>ILCにおける崩壊点検出器</vt:lpstr>
      <vt:lpstr>PowerPoint プレゼンテーション</vt:lpstr>
      <vt:lpstr>FPCCD検出器</vt:lpstr>
      <vt:lpstr>CCDの特徴</vt:lpstr>
      <vt:lpstr>CCDの構造</vt:lpstr>
      <vt:lpstr>FPCCD検出器の性能要求</vt:lpstr>
      <vt:lpstr>ノイズ原因</vt:lpstr>
      <vt:lpstr>ピクセルの高精細化</vt:lpstr>
      <vt:lpstr>S/N、CTI評価</vt:lpstr>
      <vt:lpstr>信号読み出しの流れ</vt:lpstr>
      <vt:lpstr>PowerPoint プレゼンテーション</vt:lpstr>
      <vt:lpstr>テストパルスを用いた信号読み出し</vt:lpstr>
      <vt:lpstr>まとめ、今後の予定</vt:lpstr>
      <vt:lpstr>PowerPoint プレゼンテーション</vt:lpstr>
      <vt:lpstr>FPCCD読み出し回路</vt:lpstr>
      <vt:lpstr>転送の手順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ILCおける検出器FPCCDの研究</dc:title>
  <dc:creator>user</dc:creator>
  <cp:lastModifiedBy>itoshuhei</cp:lastModifiedBy>
  <cp:revision>290</cp:revision>
  <cp:lastPrinted>2013-02-28T04:34:40Z</cp:lastPrinted>
  <dcterms:created xsi:type="dcterms:W3CDTF">2013-02-11T08:02:45Z</dcterms:created>
  <dcterms:modified xsi:type="dcterms:W3CDTF">2013-03-02T03:31:41Z</dcterms:modified>
</cp:coreProperties>
</file>