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91" r:id="rId4"/>
    <p:sldId id="294" r:id="rId5"/>
    <p:sldId id="297" r:id="rId6"/>
    <p:sldId id="298" r:id="rId7"/>
    <p:sldId id="299" r:id="rId8"/>
    <p:sldId id="301" r:id="rId9"/>
    <p:sldId id="316" r:id="rId10"/>
    <p:sldId id="308" r:id="rId11"/>
    <p:sldId id="307" r:id="rId12"/>
    <p:sldId id="350" r:id="rId13"/>
    <p:sldId id="365" r:id="rId14"/>
    <p:sldId id="326" r:id="rId15"/>
    <p:sldId id="327" r:id="rId16"/>
    <p:sldId id="328" r:id="rId17"/>
    <p:sldId id="296" r:id="rId18"/>
    <p:sldId id="345" r:id="rId19"/>
    <p:sldId id="309" r:id="rId20"/>
    <p:sldId id="311" r:id="rId21"/>
    <p:sldId id="335" r:id="rId22"/>
    <p:sldId id="323" r:id="rId23"/>
    <p:sldId id="325" r:id="rId24"/>
    <p:sldId id="317" r:id="rId25"/>
    <p:sldId id="300" r:id="rId26"/>
    <p:sldId id="364" r:id="rId27"/>
    <p:sldId id="346" r:id="rId28"/>
    <p:sldId id="348" r:id="rId29"/>
    <p:sldId id="363" r:id="rId30"/>
    <p:sldId id="360" r:id="rId31"/>
    <p:sldId id="362" r:id="rId32"/>
    <p:sldId id="359" r:id="rId33"/>
    <p:sldId id="351" r:id="rId3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0FFFF"/>
    <a:srgbClr val="FF8B8B"/>
    <a:srgbClr val="28FC2D"/>
    <a:srgbClr val="FF4747"/>
    <a:srgbClr val="FF0000"/>
    <a:srgbClr val="CC00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4" autoAdjust="0"/>
    <p:restoredTop sz="94660"/>
  </p:normalViewPr>
  <p:slideViewPr>
    <p:cSldViewPr>
      <p:cViewPr>
        <p:scale>
          <a:sx n="106" d="100"/>
          <a:sy n="106" d="100"/>
        </p:scale>
        <p:origin x="-176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52868-FB45-42E8-8C7D-D2D0C88682BA}" type="datetimeFigureOut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E1C7D-BEE6-46E4-B23D-8597B035A0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50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CD579A-7F5E-4F00-BBC6-90BAD9DF243C}" type="slidenum">
              <a:rPr lang="en-US" altLang="ja-JP"/>
              <a:pPr eaLnBrk="1" hangingPunct="1"/>
              <a:t>9</a:t>
            </a:fld>
            <a:endParaRPr lang="en-US" altLang="ja-JP"/>
          </a:p>
        </p:txBody>
      </p:sp>
      <p:sp>
        <p:nvSpPr>
          <p:cNvPr id="3481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latin typeface="Arial" charset="0"/>
              <a:ea typeface="ＭＳ Ｐ明朝" charset="-128"/>
            </a:endParaRPr>
          </a:p>
        </p:txBody>
      </p:sp>
      <p:sp>
        <p:nvSpPr>
          <p:cNvPr id="34821" name="スライド番号プレースホルダ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7CFD61DF-1AD5-432C-8229-3B4C33BAF9C8}" type="slidenum">
              <a:rPr kumimoji="0" lang="en-US" altLang="ja-JP" sz="1200"/>
              <a:pPr algn="r"/>
              <a:t>9</a:t>
            </a:fld>
            <a:endParaRPr kumimoji="0" lang="en-US" altLang="ja-JP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6D195-FFA2-4441-89A4-CEB8741FBC15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B46F7BD-1555-454D-BFBC-2B9232EB4A8F}" type="slidenum">
              <a:rPr lang="en-US" altLang="ja-JP"/>
              <a:pPr eaLnBrk="1" hangingPunct="1"/>
              <a:t>14</a:t>
            </a:fld>
            <a:endParaRPr lang="en-US" altLang="ja-JP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dirty="0" smtClean="0">
                <a:solidFill>
                  <a:schemeClr val="bg1"/>
                </a:solidFill>
                <a:latin typeface="Calibri" pitchFamily="34" charset="0"/>
              </a:rPr>
              <a:t>Scan about 10 plates around stop plate by follow up from down stream.</a:t>
            </a:r>
          </a:p>
          <a:p>
            <a:pPr eaLnBrk="1" hangingPunct="1"/>
            <a:endParaRPr lang="en-US" altLang="ja-JP" dirty="0" smtClean="0">
              <a:latin typeface="Arial" charset="0"/>
              <a:ea typeface="ＭＳ Ｐ明朝" charset="-128"/>
            </a:endParaRPr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D58E05A4-C1F5-4A74-8DB3-82E666A8C4F1}" type="slidenum">
              <a:rPr lang="en-US" altLang="ja-JP" sz="1200"/>
              <a:pPr algn="r"/>
              <a:t>14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E028E6E-8285-4724-A180-3A87C51B151C}" type="slidenum">
              <a:rPr lang="en-US" altLang="ja-JP"/>
              <a:pPr eaLnBrk="1" hangingPunct="1"/>
              <a:t>15</a:t>
            </a:fld>
            <a:endParaRPr lang="en-US" altLang="ja-JP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6C7050AF-FD20-4108-A36C-3C36AC0E2436}" type="slidenum">
              <a:rPr lang="en-US" altLang="ja-JP" sz="1200"/>
              <a:pPr algn="r"/>
              <a:t>15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5C25805-C4DD-4DCF-B7E6-A6ABE0BA5537}" type="slidenum">
              <a:rPr lang="en-US" altLang="ja-JP"/>
              <a:pPr eaLnBrk="1" hangingPunct="1"/>
              <a:t>16</a:t>
            </a:fld>
            <a:endParaRPr lang="en-US" altLang="ja-JP"/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  <p:sp>
        <p:nvSpPr>
          <p:cNvPr id="3891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13B82F9D-29F0-461A-9B71-8F758A3AAF1D}" type="slidenum">
              <a:rPr lang="en-US" altLang="ja-JP" sz="1200"/>
              <a:pPr algn="r"/>
              <a:t>16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33419-82F4-4B47-B1D9-C9963C81009C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177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177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5138" y="4343110"/>
            <a:ext cx="5027724" cy="411422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7F79D59-2609-4262-9199-79F6B0479E9E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60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ゴシック" charset="-128"/>
            </a:endParaRPr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5433E24C-1146-4BBE-BAFF-4D5C6BB71B07}" type="slidenum">
              <a:rPr lang="en-US" altLang="ja-JP" sz="1200"/>
              <a:pPr algn="r">
                <a:spcAft>
                  <a:spcPct val="0"/>
                </a:spcAft>
                <a:buFontTx/>
                <a:buNone/>
              </a:pPr>
              <a:t>20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0560775-2A61-4A5E-B67A-C14E5BAAE8B9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849DE1C-3281-43B8-9AC9-44AD812D4F7E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19A9EEE-1E93-4EB3-80E4-A30E0126A5CC}" type="slidenum">
              <a:rPr lang="en-US" altLang="ja-JP"/>
              <a:pPr eaLnBrk="1" hangingPunct="1"/>
              <a:t>25</a:t>
            </a:fld>
            <a:endParaRPr lang="en-US" altLang="ja-JP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タイトル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0FF2-C4F6-47D0-95A8-9F48C147AB63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47F5E-FA34-45DE-88A9-CF7227C54E6D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17F9-4D5B-4EEA-9062-EE4B9A3B9247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D89285-CA96-42D2-8EE5-5BBE71F613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987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7417464-438C-46F3-B499-DAB624ED57F1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C408-994B-4BE5-B14B-898A7C3D3CBD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DD787-F050-47B8-B1D1-2CC4D4636C9B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857F-9A80-4896-89B5-15BBBBC08FE8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2" name="コンテンツ プレースホルダー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34" name="コンテンツ プレースホルダー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AD586-81AD-480D-8620-0C5235C1DAE7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A846-575A-4B22-AAA2-B3699DB1A29C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コンテンツ プレースホルダー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1" name="タイトル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DD8876-03E2-41BE-B665-8212464F33E8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CDAC-7BB6-4602-814D-CD95A216BB6F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6F47617-0F91-4C5A-83B9-9E8E0F68E81C}" type="datetime1">
              <a:rPr kumimoji="1" lang="ja-JP" altLang="en-US" smtClean="0"/>
              <a:t>2011/4/20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02D5D73-DF58-4F8F-B447-A7A256C5C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タイトル プレースホルダー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7200" y="5094312"/>
            <a:ext cx="83058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論文講読　</a:t>
            </a:r>
            <a:r>
              <a:rPr kumimoji="1" lang="en-US" altLang="ja-JP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2011.01.19</a:t>
            </a:r>
          </a:p>
          <a:p>
            <a:r>
              <a:rPr lang="ja-JP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加藤　恵里子</a:t>
            </a:r>
            <a:endParaRPr lang="en-US" altLang="ja-JP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3068960"/>
            <a:ext cx="7772400" cy="1971650"/>
          </a:xfrm>
          <a:solidFill>
            <a:srgbClr val="01D3E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a ﬁrst </a:t>
            </a:r>
            <a:r>
              <a:rPr lang="en-US" altLang="ja-JP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US" altLang="ja-JP" sz="36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candidate in the OPERA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 in the CNGS beam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7504" y="188640"/>
            <a:ext cx="9036496" cy="1477328"/>
          </a:xfrm>
          <a:prstGeom prst="rect">
            <a:avLst/>
          </a:prstGeom>
          <a:solidFill>
            <a:srgbClr val="FF0066">
              <a:alpha val="30196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OPERA</a:t>
            </a:r>
          </a:p>
          <a:p>
            <a:r>
              <a:rPr lang="ja-JP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 Project with </a:t>
            </a:r>
            <a:endParaRPr lang="en-US" altLang="ja-JP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Emulsion-</a:t>
            </a:r>
            <a:r>
              <a:rPr lang="en-US" altLang="ja-JP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Apparatus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6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26483" r="30698" b="50577"/>
          <a:stretch>
            <a:fillRect/>
          </a:stretch>
        </p:blipFill>
        <p:spPr bwMode="auto">
          <a:xfrm>
            <a:off x="3660254" y="1628800"/>
            <a:ext cx="1847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42102" y="6104731"/>
            <a:ext cx="809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※OPERA</a:t>
            </a:r>
            <a:r>
              <a:rPr lang="ja-JP" altLang="en-US" dirty="0" smtClean="0"/>
              <a:t>の皆様からたくさんの図なり絵を引用させていただいております。</a:t>
            </a:r>
            <a:endParaRPr lang="en-US" altLang="ja-JP" dirty="0" smtClean="0"/>
          </a:p>
          <a:p>
            <a:r>
              <a:rPr lang="ja-JP" altLang="en-US" dirty="0" smtClean="0"/>
              <a:t>　ご了承ください。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24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90872" y="1335851"/>
            <a:ext cx="8229600" cy="4572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1600" dirty="0" smtClean="0"/>
              <a:t>TT(Target </a:t>
            </a:r>
            <a:r>
              <a:rPr lang="en-US" altLang="ja-JP" sz="1600" dirty="0"/>
              <a:t>Trackers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　今～</a:t>
            </a:r>
            <a:r>
              <a:rPr lang="en-US" altLang="ja-JP" sz="1600" dirty="0" smtClean="0"/>
              <a:t>9800</a:t>
            </a:r>
            <a:r>
              <a:rPr lang="ja-JP" altLang="en-US" sz="1600" dirty="0" smtClean="0"/>
              <a:t>イベント</a:t>
            </a:r>
            <a:endParaRPr lang="en-US" altLang="ja-JP" sz="1600" dirty="0"/>
          </a:p>
          <a:p>
            <a:pPr lvl="1"/>
            <a:r>
              <a:rPr lang="ja-JP" altLang="en-US" sz="1600" dirty="0" smtClean="0"/>
              <a:t>シンチレーター検出トリガー。</a:t>
            </a:r>
            <a:endParaRPr kumimoji="1" lang="en-US" altLang="ja-JP" sz="1600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1600" dirty="0" smtClean="0"/>
              <a:t>CS(Changeable Sheets)</a:t>
            </a:r>
          </a:p>
          <a:p>
            <a:pPr lvl="1"/>
            <a:r>
              <a:rPr lang="ja-JP" altLang="en-US" sz="1600" dirty="0" smtClean="0"/>
              <a:t>飛跡あり　</a:t>
            </a:r>
            <a:r>
              <a:rPr lang="en-US" altLang="ja-JP" sz="1600" dirty="0" smtClean="0"/>
              <a:t>ECC</a:t>
            </a:r>
            <a:r>
              <a:rPr lang="ja-JP" altLang="en-US" sz="1600" dirty="0" smtClean="0"/>
              <a:t>正しいと判断。</a:t>
            </a:r>
            <a:r>
              <a:rPr lang="en-US" altLang="ja-JP" sz="1600" dirty="0" smtClean="0"/>
              <a:t>ECC</a:t>
            </a:r>
            <a:r>
              <a:rPr lang="ja-JP" altLang="en-US" sz="1600" dirty="0" smtClean="0"/>
              <a:t>解体、現像。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飛跡なし　次の候補</a:t>
            </a:r>
            <a:r>
              <a:rPr lang="en-US" altLang="ja-JP" sz="1600" dirty="0" smtClean="0"/>
              <a:t>Brick</a:t>
            </a:r>
            <a:r>
              <a:rPr lang="ja-JP" altLang="en-US" sz="1600" dirty="0" smtClean="0"/>
              <a:t>を取り出し</a:t>
            </a:r>
            <a:r>
              <a:rPr lang="en-US" altLang="ja-JP" sz="1600" dirty="0" smtClean="0"/>
              <a:t>CS</a:t>
            </a:r>
            <a:r>
              <a:rPr lang="ja-JP" altLang="en-US" sz="1600" dirty="0" smtClean="0"/>
              <a:t>解析。</a:t>
            </a:r>
            <a:endParaRPr lang="en-US" altLang="ja-JP" sz="1600" dirty="0" smtClean="0"/>
          </a:p>
          <a:p>
            <a:pPr marL="365760" lvl="1" indent="0">
              <a:buNone/>
            </a:pPr>
            <a:r>
              <a:rPr lang="ja-JP" altLang="en-US" sz="1600" dirty="0" smtClean="0"/>
              <a:t>                        新しい</a:t>
            </a:r>
            <a:r>
              <a:rPr lang="en-US" altLang="ja-JP" sz="1600" dirty="0" smtClean="0"/>
              <a:t>CS</a:t>
            </a:r>
            <a:r>
              <a:rPr lang="ja-JP" altLang="en-US" sz="1600" dirty="0" smtClean="0"/>
              <a:t>を貼り</a:t>
            </a:r>
            <a:r>
              <a:rPr lang="en-US" altLang="ja-JP" sz="1600" dirty="0" smtClean="0"/>
              <a:t>,OPERA</a:t>
            </a:r>
            <a:r>
              <a:rPr lang="ja-JP" altLang="en-US" sz="1600" dirty="0" smtClean="0"/>
              <a:t>検出器へ返却。</a:t>
            </a:r>
            <a:endParaRPr lang="en-US" altLang="ja-JP" sz="1600" dirty="0"/>
          </a:p>
          <a:p>
            <a:pPr>
              <a:buFont typeface="Wingdings" pitchFamily="2" charset="2"/>
              <a:buChar char="n"/>
            </a:pPr>
            <a:r>
              <a:rPr lang="en-US" altLang="ja-JP" sz="1600" dirty="0"/>
              <a:t>ECC(Emulsion Cloud Chamber)</a:t>
            </a:r>
          </a:p>
          <a:p>
            <a:pPr lvl="1"/>
            <a:r>
              <a:rPr lang="en-US" altLang="ja-JP" sz="1600" dirty="0" err="1"/>
              <a:t>Pb</a:t>
            </a:r>
            <a:r>
              <a:rPr lang="en-US" altLang="ja-JP" sz="1600" dirty="0"/>
              <a:t>/</a:t>
            </a:r>
            <a:r>
              <a:rPr lang="en-US" altLang="ja-JP" sz="1600" dirty="0" err="1"/>
              <a:t>Em</a:t>
            </a:r>
            <a:r>
              <a:rPr lang="en-US" altLang="ja-JP" sz="1600" dirty="0"/>
              <a:t> </a:t>
            </a:r>
            <a:r>
              <a:rPr lang="ja-JP" altLang="en-US" sz="1600" dirty="0"/>
              <a:t>両方標的として働く</a:t>
            </a:r>
            <a:r>
              <a:rPr lang="ja-JP" altLang="en-US" sz="1600" dirty="0" smtClean="0"/>
              <a:t>。</a:t>
            </a:r>
            <a:endParaRPr kumimoji="0" lang="en-GB" altLang="fr-FR" sz="1600" dirty="0"/>
          </a:p>
          <a:p>
            <a:pPr lvl="1"/>
            <a:r>
              <a:rPr lang="en-US" altLang="ja-JP" sz="1600" dirty="0" smtClean="0"/>
              <a:t>CS</a:t>
            </a:r>
            <a:r>
              <a:rPr lang="ja-JP" altLang="en-US" sz="1600" dirty="0"/>
              <a:t>の飛跡を</a:t>
            </a:r>
            <a:r>
              <a:rPr lang="en-US" altLang="ja-JP" sz="1600" dirty="0"/>
              <a:t>ECC</a:t>
            </a:r>
            <a:r>
              <a:rPr lang="ja-JP" altLang="en-US" sz="1600" dirty="0"/>
              <a:t>に</a:t>
            </a:r>
            <a:r>
              <a:rPr lang="ja-JP" altLang="en-US" sz="1600" dirty="0" smtClean="0"/>
              <a:t>つなぐ</a:t>
            </a:r>
            <a:endParaRPr lang="en-US" altLang="ja-JP" sz="1600" dirty="0"/>
          </a:p>
          <a:p>
            <a:pPr lvl="1"/>
            <a:r>
              <a:rPr lang="ja-JP" altLang="en-US" sz="1600" dirty="0" smtClean="0"/>
              <a:t>上流</a:t>
            </a:r>
            <a:r>
              <a:rPr lang="ja-JP" altLang="en-US" sz="1600" dirty="0"/>
              <a:t>へ向かってつないでいく（</a:t>
            </a:r>
            <a:r>
              <a:rPr lang="en-US" altLang="ja-JP" sz="1600" dirty="0" err="1"/>
              <a:t>Scanback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止まった</a:t>
            </a:r>
            <a:r>
              <a:rPr lang="ja-JP" altLang="en-US" sz="1600" dirty="0"/>
              <a:t>ところがニュートリノ</a:t>
            </a:r>
            <a:r>
              <a:rPr lang="ja-JP" altLang="en-US" sz="1600" dirty="0" smtClean="0"/>
              <a:t>反応点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その</a:t>
            </a:r>
            <a:r>
              <a:rPr lang="ja-JP" altLang="en-US" sz="1600" dirty="0"/>
              <a:t>まわりをスキャン（</a:t>
            </a:r>
            <a:r>
              <a:rPr lang="en-US" altLang="ja-JP" sz="1600" dirty="0" err="1"/>
              <a:t>Netscan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r>
              <a:rPr kumimoji="0" lang="en-US" altLang="ja-JP" sz="1600" dirty="0"/>
              <a:t>τ</a:t>
            </a:r>
            <a:r>
              <a:rPr kumimoji="0" lang="ja-JP" altLang="en-US" sz="1600" dirty="0"/>
              <a:t>の生成点、崩壊点、</a:t>
            </a:r>
            <a:r>
              <a:rPr kumimoji="0" lang="en-US" altLang="ja-JP" sz="1600" dirty="0"/>
              <a:t>topology</a:t>
            </a:r>
            <a:r>
              <a:rPr kumimoji="0" lang="ja-JP" altLang="en-US" sz="1600" dirty="0"/>
              <a:t>を</a:t>
            </a:r>
            <a:r>
              <a:rPr kumimoji="0" lang="ja-JP" altLang="en-US" sz="1600" dirty="0" smtClean="0"/>
              <a:t>みる</a:t>
            </a:r>
            <a:endParaRPr lang="en-US" altLang="ja-JP" sz="1600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1600" dirty="0" smtClean="0"/>
              <a:t>Spectrometer</a:t>
            </a:r>
          </a:p>
          <a:p>
            <a:pPr lvl="1"/>
            <a:r>
              <a:rPr kumimoji="0" lang="en-US" altLang="ja-JP" sz="1600" dirty="0"/>
              <a:t>μ</a:t>
            </a:r>
            <a:r>
              <a:rPr kumimoji="0" lang="fr-FR" altLang="ja-JP" sz="1600" dirty="0" smtClean="0"/>
              <a:t> ID</a:t>
            </a:r>
            <a:r>
              <a:rPr kumimoji="0" lang="ja-JP" altLang="en-US" sz="1600" dirty="0" err="1" smtClean="0"/>
              <a:t>。</a:t>
            </a:r>
            <a:r>
              <a:rPr kumimoji="0" lang="en-US" altLang="ja-JP" sz="1600" dirty="0" smtClean="0"/>
              <a:t>Primary vertex</a:t>
            </a:r>
            <a:r>
              <a:rPr kumimoji="0" lang="ja-JP" altLang="en-US" sz="1600" dirty="0" smtClean="0"/>
              <a:t>にレプトンついているか見る。</a:t>
            </a:r>
            <a:endParaRPr kumimoji="0" lang="en-GB" altLang="ja-JP" sz="1600" dirty="0"/>
          </a:p>
          <a:p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99317" y="0"/>
            <a:ext cx="8229600" cy="1219200"/>
          </a:xfrm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検出器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1043608" y="537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kumimoji="0" lang="en-GB" altLang="ja-JP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463036" y="6474817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2008</a:t>
            </a:r>
            <a:r>
              <a:rPr kumimoji="1" lang="ja-JP" altLang="en-US" dirty="0" smtClean="0"/>
              <a:t>年の</a:t>
            </a:r>
            <a:r>
              <a:rPr lang="ja-JP" altLang="en-US" dirty="0" smtClean="0"/>
              <a:t>イベント数</a:t>
            </a:r>
            <a:endParaRPr kumimoji="1" lang="ja-JP" altLang="en-US" dirty="0"/>
          </a:p>
        </p:txBody>
      </p:sp>
      <p:grpSp>
        <p:nvGrpSpPr>
          <p:cNvPr id="96" name="グループ化 95"/>
          <p:cNvGrpSpPr/>
          <p:nvPr/>
        </p:nvGrpSpPr>
        <p:grpSpPr>
          <a:xfrm>
            <a:off x="5909465" y="1349221"/>
            <a:ext cx="3371202" cy="3924000"/>
            <a:chOff x="5212997" y="620688"/>
            <a:chExt cx="4127689" cy="4270678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" t="196" r="-4941" b="24111"/>
            <a:stretch/>
          </p:blipFill>
          <p:spPr bwMode="auto">
            <a:xfrm>
              <a:off x="5240759" y="620688"/>
              <a:ext cx="4099279" cy="4270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" name="Text Box 3"/>
            <p:cNvSpPr txBox="1">
              <a:spLocks noChangeArrowheads="1"/>
            </p:cNvSpPr>
            <p:nvPr/>
          </p:nvSpPr>
          <p:spPr bwMode="auto">
            <a:xfrm>
              <a:off x="6884942" y="672733"/>
              <a:ext cx="2455744" cy="80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1400" dirty="0" smtClean="0">
                  <a:solidFill>
                    <a:schemeClr val="bg1"/>
                  </a:solidFill>
                </a:rPr>
                <a:t>プラスチック</a:t>
              </a:r>
              <a:endParaRPr lang="en-US" altLang="ja-JP" sz="1400" dirty="0" smtClean="0">
                <a:solidFill>
                  <a:schemeClr val="bg1"/>
                </a:solidFill>
              </a:endParaRPr>
            </a:p>
            <a:p>
              <a:pPr eaLnBrk="1" hangingPunct="1"/>
              <a:r>
                <a:rPr lang="ja-JP" altLang="en-US" sz="1400" dirty="0" smtClean="0">
                  <a:solidFill>
                    <a:schemeClr val="bg1"/>
                  </a:solidFill>
                </a:rPr>
                <a:t>シンチレーターストリップ</a:t>
              </a:r>
              <a:endParaRPr lang="ja-JP" altLang="en-US" sz="1400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altLang="ja-JP" sz="1400" dirty="0">
                  <a:solidFill>
                    <a:schemeClr val="bg1"/>
                  </a:solidFill>
                </a:rPr>
                <a:t>Target Tracker</a:t>
              </a:r>
              <a:r>
                <a:rPr lang="ja-JP" altLang="en-US" sz="1400" dirty="0">
                  <a:solidFill>
                    <a:schemeClr val="bg1"/>
                  </a:solidFill>
                </a:rPr>
                <a:t>　（</a:t>
              </a:r>
              <a:r>
                <a:rPr lang="en-US" altLang="ja-JP" sz="1400" dirty="0">
                  <a:solidFill>
                    <a:schemeClr val="bg1"/>
                  </a:solidFill>
                </a:rPr>
                <a:t>T.T.</a:t>
              </a:r>
              <a:r>
                <a:rPr lang="ja-JP" altLang="en-US" sz="1400" dirty="0">
                  <a:solidFill>
                    <a:schemeClr val="bg1"/>
                  </a:solidFill>
                </a:rPr>
                <a:t>）</a:t>
              </a:r>
            </a:p>
          </p:txBody>
        </p:sp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5212997" y="2571360"/>
              <a:ext cx="130676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dirty="0" smtClean="0">
                  <a:solidFill>
                    <a:schemeClr val="bg1"/>
                  </a:solidFill>
                </a:rPr>
                <a:t>１７</a:t>
              </a:r>
              <a:r>
                <a:rPr lang="en-US" altLang="ja-JP" dirty="0" err="1">
                  <a:solidFill>
                    <a:schemeClr val="bg1"/>
                  </a:solidFill>
                </a:rPr>
                <a:t>GeV</a:t>
              </a:r>
              <a:r>
                <a:rPr lang="ja-JP" altLang="en-US" dirty="0">
                  <a:solidFill>
                    <a:schemeClr val="bg1"/>
                  </a:solidFill>
                </a:rPr>
                <a:t>の</a:t>
              </a:r>
              <a:r>
                <a:rPr lang="en-US" altLang="ja-JP" dirty="0">
                  <a:solidFill>
                    <a:schemeClr val="bg1"/>
                  </a:solidFill>
                </a:rPr>
                <a:t>ν</a:t>
              </a: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6903982" y="2765445"/>
              <a:ext cx="6383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</a:rPr>
                <a:t>ECC</a:t>
              </a:r>
            </a:p>
            <a:p>
              <a:r>
                <a:rPr lang="en-US" altLang="ja-JP" sz="1600" dirty="0" smtClean="0">
                  <a:solidFill>
                    <a:schemeClr val="bg1"/>
                  </a:solidFill>
                </a:rPr>
                <a:t>brick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 rot="2803047">
              <a:off x="7196229" y="2449620"/>
              <a:ext cx="587914" cy="45719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 rot="5400000">
              <a:off x="7326035" y="2995840"/>
              <a:ext cx="633102" cy="45719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7276316" y="3628960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CS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5" name="直線矢印コネクタ 94"/>
            <p:cNvCxnSpPr/>
            <p:nvPr/>
          </p:nvCxnSpPr>
          <p:spPr>
            <a:xfrm flipV="1">
              <a:off x="7558949" y="3350220"/>
              <a:ext cx="77407" cy="28785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図 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3026"/>
          <a:stretch/>
        </p:blipFill>
        <p:spPr>
          <a:xfrm>
            <a:off x="1888126" y="5887194"/>
            <a:ext cx="5140362" cy="9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30832" y="1340768"/>
            <a:ext cx="8229600" cy="33843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1800" dirty="0" smtClean="0"/>
              <a:t>CS(Changeable Sheets)</a:t>
            </a:r>
          </a:p>
          <a:p>
            <a:pPr lvl="1"/>
            <a:r>
              <a:rPr lang="en-US" altLang="ja-JP" sz="1600" dirty="0" smtClean="0"/>
              <a:t>CS</a:t>
            </a:r>
            <a:r>
              <a:rPr lang="ja-JP" altLang="en-US" sz="1600" dirty="0"/>
              <a:t>の役割： ① </a:t>
            </a:r>
            <a:r>
              <a:rPr lang="en-US" altLang="ja-JP" sz="1600" dirty="0"/>
              <a:t>Event Brick </a:t>
            </a:r>
            <a:r>
              <a:rPr lang="ja-JP" altLang="en-US" sz="1600" dirty="0"/>
              <a:t>の </a:t>
            </a:r>
            <a:r>
              <a:rPr lang="en-US" altLang="ja-JP" sz="1600" dirty="0" smtClean="0"/>
              <a:t>tag</a:t>
            </a:r>
          </a:p>
          <a:p>
            <a:pPr marL="365760" lvl="1" indent="0">
              <a:buNone/>
            </a:pPr>
            <a:r>
              <a:rPr lang="en-US" altLang="ja-JP" sz="1800" dirty="0" smtClean="0"/>
              <a:t>                        ② </a:t>
            </a:r>
            <a:r>
              <a:rPr lang="en-US" altLang="ja-JP" sz="1800" dirty="0"/>
              <a:t>Scan back </a:t>
            </a:r>
            <a:r>
              <a:rPr lang="en-US" altLang="ja-JP" sz="1800" dirty="0" err="1"/>
              <a:t>trk</a:t>
            </a:r>
            <a:r>
              <a:rPr lang="en-US" altLang="ja-JP" sz="1800" dirty="0"/>
              <a:t> </a:t>
            </a:r>
            <a:r>
              <a:rPr lang="ja-JP" altLang="en-US" sz="1800" dirty="0"/>
              <a:t>の </a:t>
            </a:r>
            <a:r>
              <a:rPr lang="en-US" altLang="ja-JP" sz="1800" dirty="0"/>
              <a:t>pick up</a:t>
            </a:r>
          </a:p>
          <a:p>
            <a:pPr lvl="1"/>
            <a:r>
              <a:rPr lang="ja-JP" altLang="en-US" sz="1600" dirty="0" smtClean="0"/>
              <a:t>要求</a:t>
            </a:r>
            <a:r>
              <a:rPr lang="en-US" altLang="ja-JP" sz="1600" dirty="0" smtClean="0"/>
              <a:t>:</a:t>
            </a:r>
            <a:r>
              <a:rPr lang="ja-JP" altLang="en-US" sz="1600" dirty="0" smtClean="0"/>
              <a:t>  </a:t>
            </a:r>
            <a:r>
              <a:rPr lang="en-US" altLang="ja-JP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BG </a:t>
            </a:r>
            <a:r>
              <a:rPr lang="en-US" altLang="ja-JP" sz="1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trk</a:t>
            </a:r>
            <a:r>
              <a:rPr lang="en-US" altLang="ja-JP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</a:t>
            </a:r>
            <a:r>
              <a:rPr lang="ja-JP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</a:t>
            </a:r>
            <a:r>
              <a:rPr lang="en-US" altLang="ja-JP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/CS</a:t>
            </a:r>
            <a:r>
              <a:rPr lang="en-US" altLang="ja-JP" sz="1600" dirty="0"/>
              <a:t> </a:t>
            </a:r>
            <a:r>
              <a:rPr lang="ja-JP" altLang="en-US" sz="1600" dirty="0" smtClean="0"/>
              <a:t>低</a:t>
            </a:r>
            <a:r>
              <a:rPr lang="en-US" altLang="ja-JP" sz="1600" dirty="0" smtClean="0"/>
              <a:t>Background</a:t>
            </a:r>
            <a:endParaRPr lang="en-US" altLang="ja-JP" sz="1600" dirty="0"/>
          </a:p>
          <a:p>
            <a:pPr marL="365760" lvl="1" indent="0">
              <a:buNone/>
            </a:pPr>
            <a:r>
              <a:rPr lang="en-US" altLang="ja-JP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en-US" altLang="ja-JP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</a:t>
            </a:r>
            <a:r>
              <a:rPr lang="en-US" altLang="ja-JP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 &gt; 99%</a:t>
            </a:r>
            <a:r>
              <a:rPr lang="en-US" altLang="ja-JP" sz="1600" dirty="0"/>
              <a:t> </a:t>
            </a:r>
            <a:r>
              <a:rPr lang="ja-JP" altLang="en-US" sz="1600" dirty="0" smtClean="0"/>
              <a:t>高</a:t>
            </a:r>
            <a:r>
              <a:rPr lang="en-US" altLang="ja-JP" sz="1600" dirty="0" smtClean="0"/>
              <a:t>efficiency</a:t>
            </a:r>
            <a:endParaRPr lang="ja-JP" altLang="en-US" sz="1600" dirty="0"/>
          </a:p>
          <a:p>
            <a:pPr>
              <a:buFont typeface="Wingdings" pitchFamily="2" charset="2"/>
              <a:buChar char="n"/>
            </a:pPr>
            <a:r>
              <a:rPr lang="en-US" altLang="ja-JP" sz="1800" dirty="0" smtClean="0"/>
              <a:t>ECC</a:t>
            </a:r>
          </a:p>
          <a:p>
            <a:pPr lvl="1"/>
            <a:r>
              <a:rPr lang="en-US" altLang="ja-JP" sz="1600" dirty="0"/>
              <a:t>57 emulsion films </a:t>
            </a:r>
            <a:r>
              <a:rPr lang="en-US" altLang="ja-JP" sz="1600" dirty="0" smtClean="0"/>
              <a:t>and 56 </a:t>
            </a:r>
            <a:r>
              <a:rPr lang="en-US" altLang="ja-JP" sz="1600" dirty="0" err="1"/>
              <a:t>Pb</a:t>
            </a:r>
            <a:r>
              <a:rPr lang="en-US" altLang="ja-JP" sz="1600" dirty="0"/>
              <a:t> </a:t>
            </a:r>
            <a:r>
              <a:rPr lang="ja-JP" altLang="en-US" sz="1600" dirty="0"/>
              <a:t>板</a:t>
            </a:r>
            <a:r>
              <a:rPr lang="ja-JP" altLang="en-US" sz="1600" dirty="0" smtClean="0"/>
              <a:t>の</a:t>
            </a:r>
            <a:r>
              <a:rPr lang="ja-JP" altLang="en-US" sz="1600" dirty="0"/>
              <a:t>サンドイッチ構造</a:t>
            </a:r>
            <a:r>
              <a:rPr lang="en-US" altLang="ja-JP" sz="1600" dirty="0" smtClean="0"/>
              <a:t>.</a:t>
            </a:r>
          </a:p>
          <a:p>
            <a:pPr lvl="1"/>
            <a:r>
              <a:rPr lang="ja-JP" altLang="en-US" sz="1600" dirty="0"/>
              <a:t>現像</a:t>
            </a:r>
            <a:r>
              <a:rPr lang="en-US" altLang="ja-JP" sz="1600" dirty="0"/>
              <a:t>max </a:t>
            </a:r>
            <a:r>
              <a:rPr lang="ja-JP" altLang="en-US" sz="1600" dirty="0"/>
              <a:t>～</a:t>
            </a:r>
            <a:r>
              <a:rPr lang="en-US" altLang="ja-JP" sz="1600" dirty="0"/>
              <a:t>20 </a:t>
            </a:r>
            <a:r>
              <a:rPr lang="en-US" altLang="ja-JP" sz="1600" dirty="0" smtClean="0"/>
              <a:t>ECC/day</a:t>
            </a:r>
          </a:p>
          <a:p>
            <a:pPr lvl="1"/>
            <a:r>
              <a:rPr lang="ja-JP" altLang="en-US" sz="1600" dirty="0"/>
              <a:t>得られる情報 → </a:t>
            </a:r>
            <a:r>
              <a:rPr lang="en-US" altLang="ja-JP" sz="1600" dirty="0"/>
              <a:t>track </a:t>
            </a:r>
            <a:r>
              <a:rPr lang="ja-JP" altLang="en-US" sz="1600" dirty="0"/>
              <a:t>の位置、角度</a:t>
            </a:r>
            <a:r>
              <a:rPr lang="ja-JP" altLang="en-US" sz="1600" dirty="0" smtClean="0"/>
              <a:t>、</a:t>
            </a:r>
            <a:r>
              <a:rPr lang="ja-JP" altLang="en-US" sz="1600" dirty="0"/>
              <a:t>濃さ（銀粒子密度） 　</a:t>
            </a:r>
            <a:endParaRPr lang="en-US" altLang="ja-JP" sz="1800" dirty="0"/>
          </a:p>
          <a:p>
            <a:pPr>
              <a:buFont typeface="Wingdings" pitchFamily="2" charset="2"/>
              <a:buChar char="n"/>
            </a:pPr>
            <a:endParaRPr lang="en-US" altLang="ja-JP" sz="1800" dirty="0" smtClean="0"/>
          </a:p>
          <a:p>
            <a:pPr>
              <a:buFont typeface="Wingdings" pitchFamily="2" charset="2"/>
              <a:buChar char="n"/>
            </a:pPr>
            <a:endParaRPr lang="en-US" altLang="ja-JP" sz="1800" dirty="0"/>
          </a:p>
          <a:p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Emulsion </a:t>
            </a:r>
            <a:r>
              <a:rPr lang="en-US" altLang="ja-JP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</a:t>
            </a:r>
            <a:r>
              <a:rPr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Chamber(ECC)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8" name="グループ化 137"/>
          <p:cNvGrpSpPr/>
          <p:nvPr/>
        </p:nvGrpSpPr>
        <p:grpSpPr>
          <a:xfrm>
            <a:off x="4182850" y="4398089"/>
            <a:ext cx="4153139" cy="2466687"/>
            <a:chOff x="5024125" y="4293006"/>
            <a:chExt cx="4153139" cy="2574032"/>
          </a:xfrm>
        </p:grpSpPr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706416"/>
                </p:ext>
              </p:extLst>
            </p:nvPr>
          </p:nvGraphicFramePr>
          <p:xfrm>
            <a:off x="5484713" y="4293006"/>
            <a:ext cx="3032826" cy="2574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2" name="Image" r:id="rId3" imgW="6298413" imgH="5346032" progId="Photoshop.Image.9">
                    <p:embed/>
                  </p:oleObj>
                </mc:Choice>
                <mc:Fallback>
                  <p:oleObj name="Image" r:id="rId3" imgW="6298413" imgH="5346032" progId="Photoshop.Image.9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4713" y="4293006"/>
                          <a:ext cx="3032826" cy="25740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グループ化 12"/>
            <p:cNvGrpSpPr/>
            <p:nvPr/>
          </p:nvGrpSpPr>
          <p:grpSpPr>
            <a:xfrm>
              <a:off x="5024125" y="4293006"/>
              <a:ext cx="4153139" cy="2521178"/>
              <a:chOff x="1996367" y="972378"/>
              <a:chExt cx="6806402" cy="4935804"/>
            </a:xfrm>
          </p:grpSpPr>
          <p:sp>
            <p:nvSpPr>
              <p:cNvPr id="6" name="Freeform 4"/>
              <p:cNvSpPr>
                <a:spLocks noChangeAspect="1"/>
              </p:cNvSpPr>
              <p:nvPr/>
            </p:nvSpPr>
            <p:spPr bwMode="auto">
              <a:xfrm>
                <a:off x="4595837" y="1371675"/>
                <a:ext cx="2109763" cy="954011"/>
              </a:xfrm>
              <a:custGeom>
                <a:avLst/>
                <a:gdLst>
                  <a:gd name="T0" fmla="*/ 1736 w 1736"/>
                  <a:gd name="T1" fmla="*/ 785 h 785"/>
                  <a:gd name="T2" fmla="*/ 0 w 1736"/>
                  <a:gd name="T3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36" h="785">
                    <a:moveTo>
                      <a:pt x="1736" y="785"/>
                    </a:move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085207" y="972378"/>
                <a:ext cx="1905378" cy="9038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dirty="0">
                    <a:solidFill>
                      <a:schemeClr val="bg1"/>
                    </a:solidFill>
                  </a:rPr>
                  <a:t>125mm</a:t>
                </a:r>
              </a:p>
            </p:txBody>
          </p:sp>
          <p:sp>
            <p:nvSpPr>
              <p:cNvPr id="8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6787263" y="3203748"/>
                <a:ext cx="2015506" cy="9038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dirty="0">
                    <a:solidFill>
                      <a:schemeClr val="bg1"/>
                    </a:solidFill>
                  </a:rPr>
                  <a:t>100mm</a:t>
                </a:r>
              </a:p>
            </p:txBody>
          </p:sp>
          <p:sp>
            <p:nvSpPr>
              <p:cNvPr id="9" name="Freeform 7"/>
              <p:cNvSpPr>
                <a:spLocks noChangeAspect="1"/>
              </p:cNvSpPr>
              <p:nvPr/>
            </p:nvSpPr>
            <p:spPr bwMode="auto">
              <a:xfrm>
                <a:off x="6425612" y="2780838"/>
                <a:ext cx="422274" cy="1741489"/>
              </a:xfrm>
              <a:custGeom>
                <a:avLst/>
                <a:gdLst>
                  <a:gd name="T0" fmla="*/ 0 w 266"/>
                  <a:gd name="T1" fmla="*/ 1097 h 1097"/>
                  <a:gd name="T2" fmla="*/ 266 w 266"/>
                  <a:gd name="T3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6" h="1097">
                    <a:moveTo>
                      <a:pt x="0" y="1097"/>
                    </a:moveTo>
                    <a:lnTo>
                      <a:pt x="266" y="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1996367" y="1219109"/>
                <a:ext cx="1900188" cy="783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chemeClr val="bg1"/>
                    </a:solidFill>
                  </a:rPr>
                  <a:t>75.4mm </a:t>
                </a:r>
                <a:endParaRPr lang="en-US" altLang="ja-JP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9"/>
              <p:cNvSpPr>
                <a:spLocks noChangeAspect="1"/>
              </p:cNvSpPr>
              <p:nvPr/>
            </p:nvSpPr>
            <p:spPr bwMode="auto">
              <a:xfrm>
                <a:off x="3281218" y="1371675"/>
                <a:ext cx="1123073" cy="710177"/>
              </a:xfrm>
              <a:custGeom>
                <a:avLst/>
                <a:gdLst>
                  <a:gd name="T0" fmla="*/ 884 w 884"/>
                  <a:gd name="T1" fmla="*/ 0 h 559"/>
                  <a:gd name="T2" fmla="*/ 0 w 884"/>
                  <a:gd name="T3" fmla="*/ 559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84" h="559">
                    <a:moveTo>
                      <a:pt x="884" y="0"/>
                    </a:moveTo>
                    <a:lnTo>
                      <a:pt x="0" y="559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5839402" y="4522327"/>
                <a:ext cx="1266786" cy="1385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8.3kg</a:t>
                </a:r>
              </a:p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10X</a:t>
                </a:r>
                <a:r>
                  <a:rPr lang="en-US" altLang="ja-JP" sz="2000" baseline="-25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30" name="グループ化 29"/>
          <p:cNvGrpSpPr/>
          <p:nvPr/>
        </p:nvGrpSpPr>
        <p:grpSpPr>
          <a:xfrm>
            <a:off x="128588" y="7162030"/>
            <a:ext cx="9015412" cy="5988050"/>
            <a:chOff x="128588" y="7162030"/>
            <a:chExt cx="9015412" cy="598805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69"/>
            <a:stretch>
              <a:fillRect/>
            </a:stretch>
          </p:blipFill>
          <p:spPr bwMode="auto">
            <a:xfrm>
              <a:off x="128588" y="7162030"/>
              <a:ext cx="8620125" cy="598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2016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3611563" y="8778105"/>
              <a:ext cx="5126037" cy="1184275"/>
              <a:chOff x="2275" y="1546"/>
              <a:chExt cx="3229" cy="746"/>
            </a:xfrm>
          </p:grpSpPr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2925" y="1888"/>
                <a:ext cx="2579" cy="40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buClr>
                    <a:srgbClr val="FFFFFF"/>
                  </a:buClr>
                  <a:buSzPct val="100000"/>
                  <a:buFont typeface="Arial" charset="0"/>
                  <a:buNone/>
                </a:pPr>
                <a:r>
                  <a:rPr kumimoji="0" lang="en-US" b="1">
                    <a:solidFill>
                      <a:srgbClr val="FFFFFF"/>
                    </a:solidFill>
                  </a:rPr>
                  <a:t>The most probable brick is detected</a:t>
                </a:r>
              </a:p>
              <a:p>
                <a:pPr>
                  <a:buClr>
                    <a:srgbClr val="FFFFFF"/>
                  </a:buClr>
                  <a:buSzPct val="100000"/>
                  <a:buFont typeface="Arial" charset="0"/>
                  <a:buNone/>
                </a:pPr>
                <a:r>
                  <a:rPr kumimoji="0" lang="en-US" b="1">
                    <a:solidFill>
                      <a:srgbClr val="FFFFFF"/>
                    </a:solidFill>
                  </a:rPr>
                  <a:t> by brick finding algorithm </a:t>
                </a:r>
              </a:p>
            </p:txBody>
          </p:sp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 flipH="1" flipV="1">
                <a:off x="2274" y="1545"/>
                <a:ext cx="682" cy="365"/>
              </a:xfrm>
              <a:prstGeom prst="line">
                <a:avLst/>
              </a:prstGeom>
              <a:noFill/>
              <a:ln w="54000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8" name="Group 7"/>
            <p:cNvGrpSpPr>
              <a:grpSpLocks/>
            </p:cNvGrpSpPr>
            <p:nvPr/>
          </p:nvGrpSpPr>
          <p:grpSpPr bwMode="auto">
            <a:xfrm>
              <a:off x="1619250" y="8673330"/>
              <a:ext cx="1658938" cy="863600"/>
              <a:chOff x="1020" y="1480"/>
              <a:chExt cx="1045" cy="544"/>
            </a:xfrm>
          </p:grpSpPr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 flipH="1">
                <a:off x="1428" y="1480"/>
                <a:ext cx="637" cy="544"/>
              </a:xfrm>
              <a:prstGeom prst="line">
                <a:avLst/>
              </a:prstGeom>
              <a:noFill/>
              <a:ln w="50760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1020" y="1502"/>
                <a:ext cx="878" cy="25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buClr>
                    <a:srgbClr val="FFFFFF"/>
                  </a:buClr>
                  <a:buSzPct val="100000"/>
                  <a:buFont typeface="Arial" charset="0"/>
                  <a:buNone/>
                </a:pPr>
                <a:r>
                  <a:rPr kumimoji="0" lang="en-US" sz="2000" b="1">
                    <a:solidFill>
                      <a:srgbClr val="FFFFFF"/>
                    </a:solidFill>
                  </a:rPr>
                  <a:t>extraction</a:t>
                </a:r>
              </a:p>
            </p:txBody>
          </p:sp>
        </p:grp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2667000" y="11353030"/>
              <a:ext cx="1066800" cy="1143000"/>
            </a:xfrm>
            <a:prstGeom prst="line">
              <a:avLst/>
            </a:prstGeom>
            <a:noFill/>
            <a:ln w="5076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733800" y="12191230"/>
              <a:ext cx="5410200" cy="9461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altLang="ja-JP" sz="2000" b="1">
                  <a:solidFill>
                    <a:srgbClr val="FFFFFF"/>
                  </a:solidFill>
                </a:rPr>
                <a:t>CS </a:t>
              </a:r>
              <a:r>
                <a:rPr kumimoji="0" lang="en-US" sz="2000" b="1">
                  <a:solidFill>
                    <a:srgbClr val="FFFFFF"/>
                  </a:solidFill>
                </a:rPr>
                <a:t>Development →</a:t>
              </a:r>
              <a:r>
                <a:rPr kumimoji="0" lang="en-US" sz="2800" b="1">
                  <a:solidFill>
                    <a:srgbClr val="FFFFFF"/>
                  </a:solidFill>
                </a:rPr>
                <a:t>Scanning</a:t>
              </a:r>
              <a:r>
                <a:rPr kumimoji="0" lang="en-US" altLang="ja-JP" sz="2800" b="1">
                  <a:solidFill>
                    <a:srgbClr val="FFFFFF"/>
                  </a:solidFill>
                </a:rPr>
                <a:t>             </a:t>
              </a:r>
            </a:p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altLang="ja-JP" sz="2800" b="1">
                  <a:solidFill>
                    <a:srgbClr val="FFFFFF"/>
                  </a:solidFill>
                </a:rPr>
                <a:t>             </a:t>
              </a:r>
              <a:r>
                <a:rPr kumimoji="0" lang="en-US" altLang="ja-JP" sz="2000" b="1">
                  <a:solidFill>
                    <a:srgbClr val="FFFFFF"/>
                  </a:solidFill>
                </a:rPr>
                <a:t>half @ Gran sasso, half @ Tono </a:t>
              </a:r>
              <a:endParaRPr kumimoji="0"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1447800" y="11489555"/>
              <a:ext cx="609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000000"/>
                  </a:solidFill>
                </a:rPr>
                <a:t>CS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52400" y="11489555"/>
              <a:ext cx="7191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FFFFFF"/>
                  </a:solidFill>
                </a:rPr>
                <a:t>ECC</a:t>
              </a:r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681038" y="10257655"/>
              <a:ext cx="415925" cy="142875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719138" y="9860780"/>
              <a:ext cx="4365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FFFFFF"/>
                  </a:solidFill>
                </a:rPr>
                <a:t>ν</a:t>
              </a:r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 flipH="1" flipV="1">
              <a:off x="1524000" y="11276830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V="1">
              <a:off x="609600" y="11353030"/>
              <a:ext cx="228600" cy="1524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-1903768" y="7461448"/>
            <a:ext cx="50728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/>
              <a:t>57 emulsion films and</a:t>
            </a:r>
          </a:p>
          <a:p>
            <a:r>
              <a:rPr lang="en-US" altLang="ja-JP" sz="2400" dirty="0"/>
              <a:t>56 </a:t>
            </a:r>
            <a:r>
              <a:rPr lang="en-US" altLang="ja-JP" sz="2400" dirty="0" err="1"/>
              <a:t>Pb</a:t>
            </a:r>
            <a:r>
              <a:rPr lang="en-US" altLang="ja-JP" sz="2400" dirty="0"/>
              <a:t> </a:t>
            </a:r>
            <a:r>
              <a:rPr lang="ja-JP" altLang="en-US" sz="2400" dirty="0" smtClean="0"/>
              <a:t>プレートのサンドイッチ構造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grpSp>
        <p:nvGrpSpPr>
          <p:cNvPr id="40" name="グループ化 39"/>
          <p:cNvGrpSpPr/>
          <p:nvPr/>
        </p:nvGrpSpPr>
        <p:grpSpPr>
          <a:xfrm>
            <a:off x="1345064" y="4355021"/>
            <a:ext cx="2760663" cy="2187575"/>
            <a:chOff x="1096963" y="3625808"/>
            <a:chExt cx="2760663" cy="2187575"/>
          </a:xfrm>
        </p:grpSpPr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963" y="3625808"/>
              <a:ext cx="2760663" cy="218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2594248" y="5013176"/>
              <a:ext cx="609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000000"/>
                  </a:solidFill>
                </a:rPr>
                <a:t>CS</a:t>
              </a:r>
            </a:p>
          </p:txBody>
        </p: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1298848" y="5264373"/>
              <a:ext cx="7191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FFFFFF"/>
                  </a:solidFill>
                </a:rPr>
                <a:t>ECC</a:t>
              </a:r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1923827" y="3933056"/>
              <a:ext cx="415925" cy="142875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1865586" y="3635598"/>
              <a:ext cx="4365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kumimoji="0" lang="en-US" sz="2000" b="1">
                  <a:solidFill>
                    <a:srgbClr val="FFFFFF"/>
                  </a:solidFill>
                </a:rPr>
                <a:t>ν</a:t>
              </a:r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H="1" flipV="1">
              <a:off x="2670448" y="4869160"/>
              <a:ext cx="762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V="1">
              <a:off x="1756048" y="5127848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7" name="グループ化 136"/>
          <p:cNvGrpSpPr/>
          <p:nvPr/>
        </p:nvGrpSpPr>
        <p:grpSpPr>
          <a:xfrm>
            <a:off x="5702938" y="1490615"/>
            <a:ext cx="3328778" cy="2293468"/>
            <a:chOff x="5086625" y="905427"/>
            <a:chExt cx="3328778" cy="2293468"/>
          </a:xfrm>
        </p:grpSpPr>
        <p:pic>
          <p:nvPicPr>
            <p:cNvPr id="126" name="図 1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625" y="905427"/>
              <a:ext cx="3328778" cy="2293468"/>
            </a:xfrm>
            <a:prstGeom prst="rect">
              <a:avLst/>
            </a:prstGeom>
          </p:spPr>
        </p:pic>
        <p:grpSp>
          <p:nvGrpSpPr>
            <p:cNvPr id="136" name="グループ化 135"/>
            <p:cNvGrpSpPr/>
            <p:nvPr/>
          </p:nvGrpSpPr>
          <p:grpSpPr>
            <a:xfrm rot="1364632">
              <a:off x="5983543" y="2260033"/>
              <a:ext cx="2014980" cy="789970"/>
              <a:chOff x="4938713" y="3302000"/>
              <a:chExt cx="4205287" cy="1438492"/>
            </a:xfrm>
          </p:grpSpPr>
          <p:sp>
            <p:nvSpPr>
              <p:cNvPr id="127" name="Oval 65"/>
              <p:cNvSpPr>
                <a:spLocks noChangeArrowheads="1"/>
              </p:cNvSpPr>
              <p:nvPr/>
            </p:nvSpPr>
            <p:spPr bwMode="auto">
              <a:xfrm>
                <a:off x="4938713" y="3302000"/>
                <a:ext cx="100012" cy="746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28" name="Oval 66"/>
              <p:cNvSpPr>
                <a:spLocks noChangeArrowheads="1"/>
              </p:cNvSpPr>
              <p:nvPr/>
            </p:nvSpPr>
            <p:spPr bwMode="auto">
              <a:xfrm>
                <a:off x="5245100" y="3317875"/>
                <a:ext cx="100013" cy="746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29" name="Oval 67"/>
              <p:cNvSpPr>
                <a:spLocks noChangeArrowheads="1"/>
              </p:cNvSpPr>
              <p:nvPr/>
            </p:nvSpPr>
            <p:spPr bwMode="auto">
              <a:xfrm>
                <a:off x="6400800" y="3421063"/>
                <a:ext cx="101600" cy="7302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30" name="Oval 68"/>
              <p:cNvSpPr>
                <a:spLocks noChangeArrowheads="1"/>
              </p:cNvSpPr>
              <p:nvPr/>
            </p:nvSpPr>
            <p:spPr bwMode="auto">
              <a:xfrm>
                <a:off x="6683375" y="3444875"/>
                <a:ext cx="100013" cy="746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31" name="Line 15"/>
              <p:cNvSpPr>
                <a:spLocks noChangeShapeType="1"/>
              </p:cNvSpPr>
              <p:nvPr/>
            </p:nvSpPr>
            <p:spPr bwMode="auto">
              <a:xfrm>
                <a:off x="4953000" y="3327400"/>
                <a:ext cx="4191000" cy="34607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2" name="Oval 68"/>
              <p:cNvSpPr>
                <a:spLocks noChangeArrowheads="1"/>
              </p:cNvSpPr>
              <p:nvPr/>
            </p:nvSpPr>
            <p:spPr bwMode="auto">
              <a:xfrm>
                <a:off x="7832725" y="3548063"/>
                <a:ext cx="100013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33" name="Oval 68"/>
              <p:cNvSpPr>
                <a:spLocks noChangeArrowheads="1"/>
              </p:cNvSpPr>
              <p:nvPr/>
            </p:nvSpPr>
            <p:spPr bwMode="auto">
              <a:xfrm>
                <a:off x="8128000" y="3563938"/>
                <a:ext cx="100013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34" name="Rectangle 162"/>
              <p:cNvSpPr>
                <a:spLocks noChangeArrowheads="1"/>
              </p:cNvSpPr>
              <p:nvPr/>
            </p:nvSpPr>
            <p:spPr bwMode="auto">
              <a:xfrm>
                <a:off x="5410200" y="4038600"/>
                <a:ext cx="3213346" cy="701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r>
                  <a:rPr kumimoji="1" lang="en-US" altLang="ja-JP" sz="1100" dirty="0"/>
                  <a:t>CS</a:t>
                </a:r>
                <a:r>
                  <a:rPr kumimoji="1" lang="ja-JP" altLang="en-US" sz="1100" dirty="0"/>
                  <a:t>で見つかった飛跡を</a:t>
                </a:r>
              </a:p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r>
                  <a:rPr kumimoji="1" lang="ja-JP" altLang="en-US" sz="1100" dirty="0"/>
                  <a:t>ビーム上流方向へ追い上げた</a:t>
                </a:r>
              </a:p>
            </p:txBody>
          </p:sp>
          <p:sp>
            <p:nvSpPr>
              <p:cNvPr id="135" name="AutoShape 173"/>
              <p:cNvSpPr>
                <a:spLocks noChangeArrowheads="1"/>
              </p:cNvSpPr>
              <p:nvPr/>
            </p:nvSpPr>
            <p:spPr bwMode="auto">
              <a:xfrm rot="11113786">
                <a:off x="5105400" y="3581400"/>
                <a:ext cx="3729038" cy="227013"/>
              </a:xfrm>
              <a:prstGeom prst="rightArrow">
                <a:avLst>
                  <a:gd name="adj1" fmla="val 50000"/>
                  <a:gd name="adj2" fmla="val 410663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39" name="テキスト ボックス 138"/>
          <p:cNvSpPr txBox="1"/>
          <p:nvPr/>
        </p:nvSpPr>
        <p:spPr>
          <a:xfrm>
            <a:off x="3975221" y="4149530"/>
            <a:ext cx="926857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１</a:t>
            </a:r>
            <a:r>
              <a:rPr kumimoji="1" lang="en-US" altLang="ja-JP" dirty="0" smtClean="0">
                <a:solidFill>
                  <a:srgbClr val="0000FF"/>
                </a:solidFill>
              </a:rPr>
              <a:t>brick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0" name="Text Box 203"/>
          <p:cNvSpPr txBox="1">
            <a:spLocks noChangeArrowheads="1"/>
          </p:cNvSpPr>
          <p:nvPr/>
        </p:nvSpPr>
        <p:spPr bwMode="auto">
          <a:xfrm>
            <a:off x="268288" y="7247200"/>
            <a:ext cx="6019800" cy="646331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dirty="0"/>
              <a:t>得られる情報 → </a:t>
            </a:r>
            <a:r>
              <a:rPr lang="en-US" altLang="ja-JP" dirty="0"/>
              <a:t>track </a:t>
            </a:r>
            <a:r>
              <a:rPr lang="ja-JP" altLang="en-US" dirty="0" smtClean="0"/>
              <a:t>の位置、角度、　　　　　　　　　濃さ（銀粒子密度）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63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268673" y="1677988"/>
            <a:ext cx="4478337" cy="2894012"/>
            <a:chOff x="540" y="1117"/>
            <a:chExt cx="2821" cy="1823"/>
          </a:xfrm>
        </p:grpSpPr>
        <p:grpSp>
          <p:nvGrpSpPr>
            <p:cNvPr id="5199" name="Group 5"/>
            <p:cNvGrpSpPr>
              <a:grpSpLocks noChangeAspect="1"/>
            </p:cNvGrpSpPr>
            <p:nvPr/>
          </p:nvGrpSpPr>
          <p:grpSpPr bwMode="auto">
            <a:xfrm>
              <a:off x="540" y="1117"/>
              <a:ext cx="2821" cy="1823"/>
              <a:chOff x="340" y="346"/>
              <a:chExt cx="4803" cy="3810"/>
            </a:xfrm>
          </p:grpSpPr>
          <p:sp>
            <p:nvSpPr>
              <p:cNvPr id="5222" name="Rectangle 6"/>
              <p:cNvSpPr>
                <a:spLocks noChangeAspect="1" noChangeArrowheads="1"/>
              </p:cNvSpPr>
              <p:nvPr/>
            </p:nvSpPr>
            <p:spPr bwMode="auto">
              <a:xfrm>
                <a:off x="340" y="346"/>
                <a:ext cx="454" cy="381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3" name="Rectangle 7"/>
              <p:cNvSpPr>
                <a:spLocks noChangeAspect="1" noChangeArrowheads="1"/>
              </p:cNvSpPr>
              <p:nvPr/>
            </p:nvSpPr>
            <p:spPr bwMode="auto">
              <a:xfrm>
                <a:off x="793" y="346"/>
                <a:ext cx="1497" cy="381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4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285" y="346"/>
                <a:ext cx="454" cy="381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744" y="346"/>
                <a:ext cx="454" cy="381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6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197" y="346"/>
                <a:ext cx="1497" cy="381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7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689" y="346"/>
                <a:ext cx="454" cy="381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200" name="Freeform 12"/>
            <p:cNvSpPr>
              <a:spLocks noChangeAspect="1"/>
            </p:cNvSpPr>
            <p:nvPr/>
          </p:nvSpPr>
          <p:spPr bwMode="auto">
            <a:xfrm>
              <a:off x="612" y="1524"/>
              <a:ext cx="160" cy="119"/>
            </a:xfrm>
            <a:custGeom>
              <a:avLst/>
              <a:gdLst>
                <a:gd name="T0" fmla="*/ 0 w 272"/>
                <a:gd name="T1" fmla="*/ 0 h 250"/>
                <a:gd name="T2" fmla="*/ 80 w 272"/>
                <a:gd name="T3" fmla="*/ 43 h 250"/>
                <a:gd name="T4" fmla="*/ 80 w 272"/>
                <a:gd name="T5" fmla="*/ 108 h 250"/>
                <a:gd name="T6" fmla="*/ 160 w 272"/>
                <a:gd name="T7" fmla="*/ 108 h 2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2" h="250">
                  <a:moveTo>
                    <a:pt x="0" y="0"/>
                  </a:moveTo>
                  <a:cubicBezTo>
                    <a:pt x="56" y="26"/>
                    <a:pt x="113" y="53"/>
                    <a:pt x="136" y="91"/>
                  </a:cubicBezTo>
                  <a:cubicBezTo>
                    <a:pt x="159" y="129"/>
                    <a:pt x="113" y="204"/>
                    <a:pt x="136" y="227"/>
                  </a:cubicBezTo>
                  <a:cubicBezTo>
                    <a:pt x="159" y="250"/>
                    <a:pt x="249" y="234"/>
                    <a:pt x="272" y="227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1" name="Freeform 13"/>
            <p:cNvSpPr>
              <a:spLocks noChangeAspect="1"/>
            </p:cNvSpPr>
            <p:nvPr/>
          </p:nvSpPr>
          <p:spPr bwMode="auto">
            <a:xfrm>
              <a:off x="1701" y="1489"/>
              <a:ext cx="463" cy="84"/>
            </a:xfrm>
            <a:custGeom>
              <a:avLst/>
              <a:gdLst>
                <a:gd name="T0" fmla="*/ 0 w 454"/>
                <a:gd name="T1" fmla="*/ 45 h 99"/>
                <a:gd name="T2" fmla="*/ 93 w 454"/>
                <a:gd name="T3" fmla="*/ 7 h 99"/>
                <a:gd name="T4" fmla="*/ 324 w 454"/>
                <a:gd name="T5" fmla="*/ 84 h 99"/>
                <a:gd name="T6" fmla="*/ 463 w 454"/>
                <a:gd name="T7" fmla="*/ 7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4" h="99">
                  <a:moveTo>
                    <a:pt x="0" y="53"/>
                  </a:moveTo>
                  <a:cubicBezTo>
                    <a:pt x="19" y="26"/>
                    <a:pt x="38" y="0"/>
                    <a:pt x="91" y="8"/>
                  </a:cubicBezTo>
                  <a:cubicBezTo>
                    <a:pt x="144" y="16"/>
                    <a:pt x="258" y="99"/>
                    <a:pt x="318" y="99"/>
                  </a:cubicBezTo>
                  <a:cubicBezTo>
                    <a:pt x="378" y="99"/>
                    <a:pt x="431" y="23"/>
                    <a:pt x="454" y="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2" name="Freeform 14"/>
            <p:cNvSpPr>
              <a:spLocks noChangeAspect="1"/>
            </p:cNvSpPr>
            <p:nvPr/>
          </p:nvSpPr>
          <p:spPr bwMode="auto">
            <a:xfrm>
              <a:off x="1711" y="2387"/>
              <a:ext cx="133" cy="148"/>
            </a:xfrm>
            <a:custGeom>
              <a:avLst/>
              <a:gdLst>
                <a:gd name="T0" fmla="*/ 0 w 227"/>
                <a:gd name="T1" fmla="*/ 0 h 310"/>
                <a:gd name="T2" fmla="*/ 107 w 227"/>
                <a:gd name="T3" fmla="*/ 130 h 310"/>
                <a:gd name="T4" fmla="*/ 133 w 227"/>
                <a:gd name="T5" fmla="*/ 108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310">
                  <a:moveTo>
                    <a:pt x="0" y="0"/>
                  </a:moveTo>
                  <a:cubicBezTo>
                    <a:pt x="72" y="117"/>
                    <a:pt x="144" y="234"/>
                    <a:pt x="182" y="272"/>
                  </a:cubicBezTo>
                  <a:cubicBezTo>
                    <a:pt x="220" y="310"/>
                    <a:pt x="220" y="234"/>
                    <a:pt x="227" y="227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3" name="Freeform 15"/>
            <p:cNvSpPr>
              <a:spLocks noChangeAspect="1"/>
            </p:cNvSpPr>
            <p:nvPr/>
          </p:nvSpPr>
          <p:spPr bwMode="auto">
            <a:xfrm>
              <a:off x="3198" y="2452"/>
              <a:ext cx="97" cy="55"/>
            </a:xfrm>
            <a:custGeom>
              <a:avLst/>
              <a:gdLst>
                <a:gd name="T0" fmla="*/ 0 w 273"/>
                <a:gd name="T1" fmla="*/ 0 h 189"/>
                <a:gd name="T2" fmla="*/ 49 w 273"/>
                <a:gd name="T3" fmla="*/ 40 h 189"/>
                <a:gd name="T4" fmla="*/ 65 w 273"/>
                <a:gd name="T5" fmla="*/ 26 h 189"/>
                <a:gd name="T6" fmla="*/ 97 w 273"/>
                <a:gd name="T7" fmla="*/ 53 h 189"/>
                <a:gd name="T8" fmla="*/ 65 w 273"/>
                <a:gd name="T9" fmla="*/ 4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3" h="189">
                  <a:moveTo>
                    <a:pt x="0" y="0"/>
                  </a:moveTo>
                  <a:cubicBezTo>
                    <a:pt x="53" y="60"/>
                    <a:pt x="107" y="121"/>
                    <a:pt x="137" y="136"/>
                  </a:cubicBezTo>
                  <a:cubicBezTo>
                    <a:pt x="167" y="151"/>
                    <a:pt x="159" y="83"/>
                    <a:pt x="182" y="91"/>
                  </a:cubicBezTo>
                  <a:cubicBezTo>
                    <a:pt x="205" y="99"/>
                    <a:pt x="273" y="175"/>
                    <a:pt x="273" y="182"/>
                  </a:cubicBezTo>
                  <a:cubicBezTo>
                    <a:pt x="273" y="189"/>
                    <a:pt x="227" y="162"/>
                    <a:pt x="182" y="13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4" name="Freeform 16"/>
            <p:cNvSpPr>
              <a:spLocks noChangeAspect="1"/>
            </p:cNvSpPr>
            <p:nvPr/>
          </p:nvSpPr>
          <p:spPr bwMode="auto">
            <a:xfrm>
              <a:off x="3152" y="1466"/>
              <a:ext cx="128" cy="104"/>
            </a:xfrm>
            <a:custGeom>
              <a:avLst/>
              <a:gdLst>
                <a:gd name="T0" fmla="*/ 128 w 363"/>
                <a:gd name="T1" fmla="*/ 0 h 363"/>
                <a:gd name="T2" fmla="*/ 96 w 363"/>
                <a:gd name="T3" fmla="*/ 26 h 363"/>
                <a:gd name="T4" fmla="*/ 80 w 363"/>
                <a:gd name="T5" fmla="*/ 78 h 363"/>
                <a:gd name="T6" fmla="*/ 0 w 363"/>
                <a:gd name="T7" fmla="*/ 104 h 3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3" h="363">
                  <a:moveTo>
                    <a:pt x="363" y="0"/>
                  </a:moveTo>
                  <a:cubicBezTo>
                    <a:pt x="329" y="23"/>
                    <a:pt x="296" y="46"/>
                    <a:pt x="273" y="91"/>
                  </a:cubicBezTo>
                  <a:cubicBezTo>
                    <a:pt x="250" y="136"/>
                    <a:pt x="272" y="227"/>
                    <a:pt x="227" y="272"/>
                  </a:cubicBezTo>
                  <a:cubicBezTo>
                    <a:pt x="182" y="317"/>
                    <a:pt x="38" y="348"/>
                    <a:pt x="0" y="363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5" name="Freeform 17"/>
            <p:cNvSpPr>
              <a:spLocks noChangeAspect="1"/>
            </p:cNvSpPr>
            <p:nvPr/>
          </p:nvSpPr>
          <p:spPr bwMode="auto">
            <a:xfrm>
              <a:off x="629" y="1873"/>
              <a:ext cx="160" cy="65"/>
            </a:xfrm>
            <a:custGeom>
              <a:avLst/>
              <a:gdLst>
                <a:gd name="T0" fmla="*/ 0 w 272"/>
                <a:gd name="T1" fmla="*/ 43 h 136"/>
                <a:gd name="T2" fmla="*/ 53 w 272"/>
                <a:gd name="T3" fmla="*/ 65 h 136"/>
                <a:gd name="T4" fmla="*/ 80 w 272"/>
                <a:gd name="T5" fmla="*/ 43 h 136"/>
                <a:gd name="T6" fmla="*/ 160 w 272"/>
                <a:gd name="T7" fmla="*/ 0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2" h="136">
                  <a:moveTo>
                    <a:pt x="0" y="91"/>
                  </a:moveTo>
                  <a:cubicBezTo>
                    <a:pt x="33" y="113"/>
                    <a:pt x="67" y="136"/>
                    <a:pt x="90" y="136"/>
                  </a:cubicBezTo>
                  <a:cubicBezTo>
                    <a:pt x="113" y="136"/>
                    <a:pt x="106" y="114"/>
                    <a:pt x="136" y="91"/>
                  </a:cubicBezTo>
                  <a:cubicBezTo>
                    <a:pt x="166" y="68"/>
                    <a:pt x="249" y="7"/>
                    <a:pt x="272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6" name="Freeform 18"/>
            <p:cNvSpPr>
              <a:spLocks noChangeAspect="1"/>
            </p:cNvSpPr>
            <p:nvPr/>
          </p:nvSpPr>
          <p:spPr bwMode="auto">
            <a:xfrm>
              <a:off x="612" y="2518"/>
              <a:ext cx="107" cy="115"/>
            </a:xfrm>
            <a:custGeom>
              <a:avLst/>
              <a:gdLst>
                <a:gd name="T0" fmla="*/ 0 w 181"/>
                <a:gd name="T1" fmla="*/ 115 h 241"/>
                <a:gd name="T2" fmla="*/ 54 w 181"/>
                <a:gd name="T3" fmla="*/ 94 h 241"/>
                <a:gd name="T4" fmla="*/ 27 w 181"/>
                <a:gd name="T5" fmla="*/ 7 h 241"/>
                <a:gd name="T6" fmla="*/ 107 w 181"/>
                <a:gd name="T7" fmla="*/ 50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241">
                  <a:moveTo>
                    <a:pt x="0" y="241"/>
                  </a:moveTo>
                  <a:cubicBezTo>
                    <a:pt x="42" y="237"/>
                    <a:pt x="84" y="234"/>
                    <a:pt x="91" y="196"/>
                  </a:cubicBezTo>
                  <a:cubicBezTo>
                    <a:pt x="98" y="158"/>
                    <a:pt x="30" y="30"/>
                    <a:pt x="45" y="15"/>
                  </a:cubicBezTo>
                  <a:cubicBezTo>
                    <a:pt x="60" y="0"/>
                    <a:pt x="158" y="90"/>
                    <a:pt x="181" y="10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7" name="Freeform 19"/>
            <p:cNvSpPr>
              <a:spLocks noChangeAspect="1"/>
            </p:cNvSpPr>
            <p:nvPr/>
          </p:nvSpPr>
          <p:spPr bwMode="auto">
            <a:xfrm>
              <a:off x="592" y="2191"/>
              <a:ext cx="196" cy="69"/>
            </a:xfrm>
            <a:custGeom>
              <a:avLst/>
              <a:gdLst>
                <a:gd name="T0" fmla="*/ 9 w 332"/>
                <a:gd name="T1" fmla="*/ 4 h 144"/>
                <a:gd name="T2" fmla="*/ 9 w 332"/>
                <a:gd name="T3" fmla="*/ 47 h 144"/>
                <a:gd name="T4" fmla="*/ 63 w 332"/>
                <a:gd name="T5" fmla="*/ 47 h 144"/>
                <a:gd name="T6" fmla="*/ 116 w 332"/>
                <a:gd name="T7" fmla="*/ 4 h 144"/>
                <a:gd name="T8" fmla="*/ 169 w 332"/>
                <a:gd name="T9" fmla="*/ 25 h 144"/>
                <a:gd name="T10" fmla="*/ 196 w 332"/>
                <a:gd name="T11" fmla="*/ 69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2" h="144">
                  <a:moveTo>
                    <a:pt x="15" y="8"/>
                  </a:moveTo>
                  <a:cubicBezTo>
                    <a:pt x="7" y="46"/>
                    <a:pt x="0" y="84"/>
                    <a:pt x="15" y="99"/>
                  </a:cubicBezTo>
                  <a:cubicBezTo>
                    <a:pt x="30" y="114"/>
                    <a:pt x="76" y="114"/>
                    <a:pt x="106" y="99"/>
                  </a:cubicBezTo>
                  <a:cubicBezTo>
                    <a:pt x="136" y="84"/>
                    <a:pt x="166" y="16"/>
                    <a:pt x="196" y="8"/>
                  </a:cubicBezTo>
                  <a:cubicBezTo>
                    <a:pt x="226" y="0"/>
                    <a:pt x="264" y="30"/>
                    <a:pt x="287" y="53"/>
                  </a:cubicBezTo>
                  <a:cubicBezTo>
                    <a:pt x="310" y="76"/>
                    <a:pt x="325" y="129"/>
                    <a:pt x="332" y="144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8" name="Freeform 20"/>
            <p:cNvSpPr>
              <a:spLocks noChangeAspect="1"/>
            </p:cNvSpPr>
            <p:nvPr/>
          </p:nvSpPr>
          <p:spPr bwMode="auto">
            <a:xfrm>
              <a:off x="1746" y="1231"/>
              <a:ext cx="191" cy="73"/>
            </a:xfrm>
            <a:custGeom>
              <a:avLst/>
              <a:gdLst>
                <a:gd name="T0" fmla="*/ 5 w 326"/>
                <a:gd name="T1" fmla="*/ 0 h 151"/>
                <a:gd name="T2" fmla="*/ 5 w 326"/>
                <a:gd name="T3" fmla="*/ 44 h 151"/>
                <a:gd name="T4" fmla="*/ 32 w 326"/>
                <a:gd name="T5" fmla="*/ 66 h 151"/>
                <a:gd name="T6" fmla="*/ 84 w 326"/>
                <a:gd name="T7" fmla="*/ 66 h 151"/>
                <a:gd name="T8" fmla="*/ 138 w 326"/>
                <a:gd name="T9" fmla="*/ 22 h 151"/>
                <a:gd name="T10" fmla="*/ 191 w 326"/>
                <a:gd name="T11" fmla="*/ 22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6" h="151">
                  <a:moveTo>
                    <a:pt x="8" y="0"/>
                  </a:moveTo>
                  <a:cubicBezTo>
                    <a:pt x="4" y="34"/>
                    <a:pt x="0" y="68"/>
                    <a:pt x="8" y="91"/>
                  </a:cubicBezTo>
                  <a:cubicBezTo>
                    <a:pt x="16" y="114"/>
                    <a:pt x="31" y="129"/>
                    <a:pt x="54" y="136"/>
                  </a:cubicBezTo>
                  <a:cubicBezTo>
                    <a:pt x="77" y="143"/>
                    <a:pt x="114" y="151"/>
                    <a:pt x="144" y="136"/>
                  </a:cubicBezTo>
                  <a:cubicBezTo>
                    <a:pt x="174" y="121"/>
                    <a:pt x="205" y="60"/>
                    <a:pt x="235" y="45"/>
                  </a:cubicBezTo>
                  <a:cubicBezTo>
                    <a:pt x="265" y="30"/>
                    <a:pt x="311" y="37"/>
                    <a:pt x="326" y="4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09" name="Freeform 21"/>
            <p:cNvSpPr>
              <a:spLocks noChangeAspect="1"/>
            </p:cNvSpPr>
            <p:nvPr/>
          </p:nvSpPr>
          <p:spPr bwMode="auto">
            <a:xfrm>
              <a:off x="1781" y="1752"/>
              <a:ext cx="106" cy="72"/>
            </a:xfrm>
            <a:custGeom>
              <a:avLst/>
              <a:gdLst>
                <a:gd name="T0" fmla="*/ 0 w 181"/>
                <a:gd name="T1" fmla="*/ 0 h 151"/>
                <a:gd name="T2" fmla="*/ 53 w 181"/>
                <a:gd name="T3" fmla="*/ 65 h 151"/>
                <a:gd name="T4" fmla="*/ 80 w 181"/>
                <a:gd name="T5" fmla="*/ 43 h 151"/>
                <a:gd name="T6" fmla="*/ 106 w 181"/>
                <a:gd name="T7" fmla="*/ 21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151">
                  <a:moveTo>
                    <a:pt x="0" y="0"/>
                  </a:moveTo>
                  <a:cubicBezTo>
                    <a:pt x="34" y="60"/>
                    <a:pt x="68" y="121"/>
                    <a:pt x="91" y="136"/>
                  </a:cubicBezTo>
                  <a:cubicBezTo>
                    <a:pt x="114" y="151"/>
                    <a:pt x="121" y="105"/>
                    <a:pt x="136" y="90"/>
                  </a:cubicBezTo>
                  <a:cubicBezTo>
                    <a:pt x="151" y="75"/>
                    <a:pt x="166" y="52"/>
                    <a:pt x="181" y="4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0" name="Freeform 22"/>
            <p:cNvSpPr>
              <a:spLocks noChangeAspect="1"/>
            </p:cNvSpPr>
            <p:nvPr/>
          </p:nvSpPr>
          <p:spPr bwMode="auto">
            <a:xfrm>
              <a:off x="612" y="1174"/>
              <a:ext cx="134" cy="43"/>
            </a:xfrm>
            <a:custGeom>
              <a:avLst/>
              <a:gdLst>
                <a:gd name="T0" fmla="*/ 0 w 227"/>
                <a:gd name="T1" fmla="*/ 0 h 90"/>
                <a:gd name="T2" fmla="*/ 27 w 227"/>
                <a:gd name="T3" fmla="*/ 22 h 90"/>
                <a:gd name="T4" fmla="*/ 80 w 227"/>
                <a:gd name="T5" fmla="*/ 43 h 90"/>
                <a:gd name="T6" fmla="*/ 107 w 227"/>
                <a:gd name="T7" fmla="*/ 22 h 90"/>
                <a:gd name="T8" fmla="*/ 134 w 227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90">
                  <a:moveTo>
                    <a:pt x="0" y="0"/>
                  </a:moveTo>
                  <a:cubicBezTo>
                    <a:pt x="11" y="15"/>
                    <a:pt x="23" y="30"/>
                    <a:pt x="46" y="45"/>
                  </a:cubicBezTo>
                  <a:cubicBezTo>
                    <a:pt x="69" y="60"/>
                    <a:pt x="113" y="90"/>
                    <a:pt x="136" y="90"/>
                  </a:cubicBezTo>
                  <a:cubicBezTo>
                    <a:pt x="159" y="90"/>
                    <a:pt x="167" y="60"/>
                    <a:pt x="182" y="45"/>
                  </a:cubicBezTo>
                  <a:cubicBezTo>
                    <a:pt x="197" y="30"/>
                    <a:pt x="220" y="7"/>
                    <a:pt x="227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1" name="Freeform 23"/>
            <p:cNvSpPr>
              <a:spLocks noChangeAspect="1"/>
            </p:cNvSpPr>
            <p:nvPr/>
          </p:nvSpPr>
          <p:spPr bwMode="auto">
            <a:xfrm>
              <a:off x="3198" y="2024"/>
              <a:ext cx="82" cy="91"/>
            </a:xfrm>
            <a:custGeom>
              <a:avLst/>
              <a:gdLst>
                <a:gd name="T0" fmla="*/ 11 w 234"/>
                <a:gd name="T1" fmla="*/ 0 h 317"/>
                <a:gd name="T2" fmla="*/ 11 w 234"/>
                <a:gd name="T3" fmla="*/ 39 h 317"/>
                <a:gd name="T4" fmla="*/ 74 w 234"/>
                <a:gd name="T5" fmla="*/ 65 h 317"/>
                <a:gd name="T6" fmla="*/ 58 w 234"/>
                <a:gd name="T7" fmla="*/ 91 h 3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4" h="317">
                  <a:moveTo>
                    <a:pt x="30" y="0"/>
                  </a:moveTo>
                  <a:cubicBezTo>
                    <a:pt x="15" y="49"/>
                    <a:pt x="0" y="98"/>
                    <a:pt x="30" y="136"/>
                  </a:cubicBezTo>
                  <a:cubicBezTo>
                    <a:pt x="60" y="174"/>
                    <a:pt x="188" y="196"/>
                    <a:pt x="211" y="226"/>
                  </a:cubicBezTo>
                  <a:cubicBezTo>
                    <a:pt x="234" y="256"/>
                    <a:pt x="173" y="294"/>
                    <a:pt x="166" y="317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2" name="Freeform 24"/>
            <p:cNvSpPr>
              <a:spLocks noChangeAspect="1"/>
            </p:cNvSpPr>
            <p:nvPr/>
          </p:nvSpPr>
          <p:spPr bwMode="auto">
            <a:xfrm>
              <a:off x="3176" y="2750"/>
              <a:ext cx="112" cy="143"/>
            </a:xfrm>
            <a:custGeom>
              <a:avLst/>
              <a:gdLst>
                <a:gd name="T0" fmla="*/ 112 w 318"/>
                <a:gd name="T1" fmla="*/ 143 h 499"/>
                <a:gd name="T2" fmla="*/ 80 w 318"/>
                <a:gd name="T3" fmla="*/ 65 h 499"/>
                <a:gd name="T4" fmla="*/ 32 w 318"/>
                <a:gd name="T5" fmla="*/ 52 h 499"/>
                <a:gd name="T6" fmla="*/ 0 w 318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" h="499">
                  <a:moveTo>
                    <a:pt x="318" y="499"/>
                  </a:moveTo>
                  <a:cubicBezTo>
                    <a:pt x="291" y="389"/>
                    <a:pt x="265" y="280"/>
                    <a:pt x="227" y="227"/>
                  </a:cubicBezTo>
                  <a:cubicBezTo>
                    <a:pt x="189" y="174"/>
                    <a:pt x="129" y="219"/>
                    <a:pt x="91" y="181"/>
                  </a:cubicBezTo>
                  <a:cubicBezTo>
                    <a:pt x="53" y="143"/>
                    <a:pt x="15" y="3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3" name="Freeform 25"/>
            <p:cNvSpPr>
              <a:spLocks noChangeAspect="1"/>
            </p:cNvSpPr>
            <p:nvPr/>
          </p:nvSpPr>
          <p:spPr bwMode="auto">
            <a:xfrm>
              <a:off x="1973" y="2296"/>
              <a:ext cx="187" cy="173"/>
            </a:xfrm>
            <a:custGeom>
              <a:avLst/>
              <a:gdLst>
                <a:gd name="T0" fmla="*/ 0 w 317"/>
                <a:gd name="T1" fmla="*/ 0 h 363"/>
                <a:gd name="T2" fmla="*/ 27 w 317"/>
                <a:gd name="T3" fmla="*/ 86 h 363"/>
                <a:gd name="T4" fmla="*/ 54 w 317"/>
                <a:gd name="T5" fmla="*/ 108 h 363"/>
                <a:gd name="T6" fmla="*/ 107 w 317"/>
                <a:gd name="T7" fmla="*/ 130 h 363"/>
                <a:gd name="T8" fmla="*/ 187 w 317"/>
                <a:gd name="T9" fmla="*/ 173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363">
                  <a:moveTo>
                    <a:pt x="0" y="0"/>
                  </a:moveTo>
                  <a:cubicBezTo>
                    <a:pt x="15" y="71"/>
                    <a:pt x="30" y="143"/>
                    <a:pt x="45" y="181"/>
                  </a:cubicBezTo>
                  <a:cubicBezTo>
                    <a:pt x="60" y="219"/>
                    <a:pt x="68" y="212"/>
                    <a:pt x="91" y="227"/>
                  </a:cubicBezTo>
                  <a:cubicBezTo>
                    <a:pt x="114" y="242"/>
                    <a:pt x="144" y="249"/>
                    <a:pt x="181" y="272"/>
                  </a:cubicBezTo>
                  <a:cubicBezTo>
                    <a:pt x="218" y="295"/>
                    <a:pt x="294" y="348"/>
                    <a:pt x="317" y="363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4" name="Freeform 26"/>
            <p:cNvSpPr>
              <a:spLocks noChangeAspect="1"/>
            </p:cNvSpPr>
            <p:nvPr/>
          </p:nvSpPr>
          <p:spPr bwMode="auto">
            <a:xfrm>
              <a:off x="2018" y="1643"/>
              <a:ext cx="137" cy="109"/>
            </a:xfrm>
            <a:custGeom>
              <a:avLst/>
              <a:gdLst>
                <a:gd name="T0" fmla="*/ 137 w 234"/>
                <a:gd name="T1" fmla="*/ 0 h 227"/>
                <a:gd name="T2" fmla="*/ 111 w 234"/>
                <a:gd name="T3" fmla="*/ 22 h 227"/>
                <a:gd name="T4" fmla="*/ 84 w 234"/>
                <a:gd name="T5" fmla="*/ 44 h 227"/>
                <a:gd name="T6" fmla="*/ 57 w 234"/>
                <a:gd name="T7" fmla="*/ 0 h 227"/>
                <a:gd name="T8" fmla="*/ 4 w 234"/>
                <a:gd name="T9" fmla="*/ 44 h 227"/>
                <a:gd name="T10" fmla="*/ 31 w 234"/>
                <a:gd name="T11" fmla="*/ 65 h 227"/>
                <a:gd name="T12" fmla="*/ 31 w 234"/>
                <a:gd name="T13" fmla="*/ 109 h 2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" h="227">
                  <a:moveTo>
                    <a:pt x="234" y="0"/>
                  </a:moveTo>
                  <a:cubicBezTo>
                    <a:pt x="219" y="15"/>
                    <a:pt x="204" y="30"/>
                    <a:pt x="189" y="45"/>
                  </a:cubicBezTo>
                  <a:cubicBezTo>
                    <a:pt x="174" y="60"/>
                    <a:pt x="158" y="98"/>
                    <a:pt x="143" y="91"/>
                  </a:cubicBezTo>
                  <a:cubicBezTo>
                    <a:pt x="128" y="84"/>
                    <a:pt x="121" y="0"/>
                    <a:pt x="98" y="0"/>
                  </a:cubicBezTo>
                  <a:cubicBezTo>
                    <a:pt x="75" y="0"/>
                    <a:pt x="14" y="68"/>
                    <a:pt x="7" y="91"/>
                  </a:cubicBezTo>
                  <a:cubicBezTo>
                    <a:pt x="0" y="114"/>
                    <a:pt x="45" y="113"/>
                    <a:pt x="53" y="136"/>
                  </a:cubicBezTo>
                  <a:cubicBezTo>
                    <a:pt x="61" y="159"/>
                    <a:pt x="61" y="212"/>
                    <a:pt x="53" y="227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5" name="Freeform 27"/>
            <p:cNvSpPr>
              <a:spLocks noChangeAspect="1"/>
            </p:cNvSpPr>
            <p:nvPr/>
          </p:nvSpPr>
          <p:spPr bwMode="auto">
            <a:xfrm>
              <a:off x="1744" y="2039"/>
              <a:ext cx="138" cy="73"/>
            </a:xfrm>
            <a:custGeom>
              <a:avLst/>
              <a:gdLst>
                <a:gd name="T0" fmla="*/ 138 w 235"/>
                <a:gd name="T1" fmla="*/ 29 h 151"/>
                <a:gd name="T2" fmla="*/ 111 w 235"/>
                <a:gd name="T3" fmla="*/ 7 h 151"/>
                <a:gd name="T4" fmla="*/ 58 w 235"/>
                <a:gd name="T5" fmla="*/ 7 h 151"/>
                <a:gd name="T6" fmla="*/ 58 w 235"/>
                <a:gd name="T7" fmla="*/ 51 h 151"/>
                <a:gd name="T8" fmla="*/ 5 w 235"/>
                <a:gd name="T9" fmla="*/ 73 h 151"/>
                <a:gd name="T10" fmla="*/ 31 w 235"/>
                <a:gd name="T11" fmla="*/ 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51">
                  <a:moveTo>
                    <a:pt x="235" y="61"/>
                  </a:moveTo>
                  <a:cubicBezTo>
                    <a:pt x="223" y="42"/>
                    <a:pt x="212" y="23"/>
                    <a:pt x="189" y="15"/>
                  </a:cubicBezTo>
                  <a:cubicBezTo>
                    <a:pt x="166" y="7"/>
                    <a:pt x="114" y="0"/>
                    <a:pt x="99" y="15"/>
                  </a:cubicBezTo>
                  <a:cubicBezTo>
                    <a:pt x="84" y="30"/>
                    <a:pt x="114" y="83"/>
                    <a:pt x="99" y="106"/>
                  </a:cubicBezTo>
                  <a:cubicBezTo>
                    <a:pt x="84" y="129"/>
                    <a:pt x="16" y="151"/>
                    <a:pt x="8" y="151"/>
                  </a:cubicBezTo>
                  <a:cubicBezTo>
                    <a:pt x="0" y="151"/>
                    <a:pt x="26" y="128"/>
                    <a:pt x="53" y="10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6" name="Freeform 28"/>
            <p:cNvSpPr>
              <a:spLocks noChangeAspect="1"/>
            </p:cNvSpPr>
            <p:nvPr/>
          </p:nvSpPr>
          <p:spPr bwMode="auto">
            <a:xfrm>
              <a:off x="3198" y="2205"/>
              <a:ext cx="112" cy="41"/>
            </a:xfrm>
            <a:custGeom>
              <a:avLst/>
              <a:gdLst>
                <a:gd name="T0" fmla="*/ 112 w 318"/>
                <a:gd name="T1" fmla="*/ 28 h 143"/>
                <a:gd name="T2" fmla="*/ 96 w 318"/>
                <a:gd name="T3" fmla="*/ 15 h 143"/>
                <a:gd name="T4" fmla="*/ 64 w 318"/>
                <a:gd name="T5" fmla="*/ 2 h 143"/>
                <a:gd name="T6" fmla="*/ 64 w 318"/>
                <a:gd name="T7" fmla="*/ 28 h 143"/>
                <a:gd name="T8" fmla="*/ 48 w 318"/>
                <a:gd name="T9" fmla="*/ 41 h 143"/>
                <a:gd name="T10" fmla="*/ 16 w 318"/>
                <a:gd name="T11" fmla="*/ 28 h 143"/>
                <a:gd name="T12" fmla="*/ 0 w 318"/>
                <a:gd name="T13" fmla="*/ 15 h 1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143">
                  <a:moveTo>
                    <a:pt x="318" y="98"/>
                  </a:moveTo>
                  <a:cubicBezTo>
                    <a:pt x="307" y="83"/>
                    <a:pt x="296" y="68"/>
                    <a:pt x="273" y="53"/>
                  </a:cubicBezTo>
                  <a:cubicBezTo>
                    <a:pt x="250" y="38"/>
                    <a:pt x="197" y="0"/>
                    <a:pt x="182" y="7"/>
                  </a:cubicBezTo>
                  <a:cubicBezTo>
                    <a:pt x="167" y="14"/>
                    <a:pt x="190" y="75"/>
                    <a:pt x="182" y="98"/>
                  </a:cubicBezTo>
                  <a:cubicBezTo>
                    <a:pt x="174" y="121"/>
                    <a:pt x="159" y="143"/>
                    <a:pt x="136" y="143"/>
                  </a:cubicBezTo>
                  <a:cubicBezTo>
                    <a:pt x="113" y="143"/>
                    <a:pt x="69" y="113"/>
                    <a:pt x="46" y="98"/>
                  </a:cubicBezTo>
                  <a:cubicBezTo>
                    <a:pt x="23" y="83"/>
                    <a:pt x="11" y="68"/>
                    <a:pt x="0" y="53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7" name="Freeform 29"/>
            <p:cNvSpPr>
              <a:spLocks noChangeAspect="1"/>
            </p:cNvSpPr>
            <p:nvPr/>
          </p:nvSpPr>
          <p:spPr bwMode="auto">
            <a:xfrm>
              <a:off x="1741" y="2241"/>
              <a:ext cx="186" cy="25"/>
            </a:xfrm>
            <a:custGeom>
              <a:avLst/>
              <a:gdLst>
                <a:gd name="T0" fmla="*/ 0 w 317"/>
                <a:gd name="T1" fmla="*/ 25 h 54"/>
                <a:gd name="T2" fmla="*/ 53 w 317"/>
                <a:gd name="T3" fmla="*/ 4 h 54"/>
                <a:gd name="T4" fmla="*/ 106 w 317"/>
                <a:gd name="T5" fmla="*/ 4 h 54"/>
                <a:gd name="T6" fmla="*/ 186 w 317"/>
                <a:gd name="T7" fmla="*/ 25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7" h="54">
                  <a:moveTo>
                    <a:pt x="0" y="54"/>
                  </a:moveTo>
                  <a:cubicBezTo>
                    <a:pt x="30" y="35"/>
                    <a:pt x="60" y="16"/>
                    <a:pt x="90" y="8"/>
                  </a:cubicBezTo>
                  <a:cubicBezTo>
                    <a:pt x="120" y="0"/>
                    <a:pt x="143" y="0"/>
                    <a:pt x="181" y="8"/>
                  </a:cubicBezTo>
                  <a:cubicBezTo>
                    <a:pt x="219" y="16"/>
                    <a:pt x="294" y="46"/>
                    <a:pt x="317" y="54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8" name="Freeform 30"/>
            <p:cNvSpPr>
              <a:spLocks noChangeAspect="1"/>
            </p:cNvSpPr>
            <p:nvPr/>
          </p:nvSpPr>
          <p:spPr bwMode="auto">
            <a:xfrm>
              <a:off x="583" y="2780"/>
              <a:ext cx="134" cy="69"/>
            </a:xfrm>
            <a:custGeom>
              <a:avLst/>
              <a:gdLst>
                <a:gd name="T0" fmla="*/ 0 w 227"/>
                <a:gd name="T1" fmla="*/ 47 h 144"/>
                <a:gd name="T2" fmla="*/ 27 w 227"/>
                <a:gd name="T3" fmla="*/ 69 h 144"/>
                <a:gd name="T4" fmla="*/ 54 w 227"/>
                <a:gd name="T5" fmla="*/ 47 h 144"/>
                <a:gd name="T6" fmla="*/ 107 w 227"/>
                <a:gd name="T7" fmla="*/ 4 h 144"/>
                <a:gd name="T8" fmla="*/ 134 w 227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144">
                  <a:moveTo>
                    <a:pt x="0" y="99"/>
                  </a:moveTo>
                  <a:cubicBezTo>
                    <a:pt x="15" y="121"/>
                    <a:pt x="31" y="144"/>
                    <a:pt x="46" y="144"/>
                  </a:cubicBezTo>
                  <a:cubicBezTo>
                    <a:pt x="61" y="144"/>
                    <a:pt x="68" y="122"/>
                    <a:pt x="91" y="99"/>
                  </a:cubicBezTo>
                  <a:cubicBezTo>
                    <a:pt x="114" y="76"/>
                    <a:pt x="159" y="16"/>
                    <a:pt x="182" y="8"/>
                  </a:cubicBezTo>
                  <a:cubicBezTo>
                    <a:pt x="205" y="0"/>
                    <a:pt x="220" y="46"/>
                    <a:pt x="227" y="53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19" name="Freeform 31"/>
            <p:cNvSpPr>
              <a:spLocks noChangeAspect="1"/>
            </p:cNvSpPr>
            <p:nvPr/>
          </p:nvSpPr>
          <p:spPr bwMode="auto">
            <a:xfrm>
              <a:off x="3198" y="1168"/>
              <a:ext cx="85" cy="39"/>
            </a:xfrm>
            <a:custGeom>
              <a:avLst/>
              <a:gdLst>
                <a:gd name="T0" fmla="*/ 5 w 242"/>
                <a:gd name="T1" fmla="*/ 0 h 136"/>
                <a:gd name="T2" fmla="*/ 5 w 242"/>
                <a:gd name="T3" fmla="*/ 26 h 136"/>
                <a:gd name="T4" fmla="*/ 37 w 242"/>
                <a:gd name="T5" fmla="*/ 13 h 136"/>
                <a:gd name="T6" fmla="*/ 85 w 242"/>
                <a:gd name="T7" fmla="*/ 39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2" h="136">
                  <a:moveTo>
                    <a:pt x="15" y="0"/>
                  </a:moveTo>
                  <a:cubicBezTo>
                    <a:pt x="7" y="42"/>
                    <a:pt x="0" y="84"/>
                    <a:pt x="15" y="91"/>
                  </a:cubicBezTo>
                  <a:cubicBezTo>
                    <a:pt x="30" y="98"/>
                    <a:pt x="68" y="38"/>
                    <a:pt x="106" y="45"/>
                  </a:cubicBezTo>
                  <a:cubicBezTo>
                    <a:pt x="144" y="52"/>
                    <a:pt x="219" y="128"/>
                    <a:pt x="242" y="13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20" name="Freeform 32"/>
            <p:cNvSpPr>
              <a:spLocks/>
            </p:cNvSpPr>
            <p:nvPr/>
          </p:nvSpPr>
          <p:spPr bwMode="auto">
            <a:xfrm>
              <a:off x="2044" y="2180"/>
              <a:ext cx="182" cy="154"/>
            </a:xfrm>
            <a:custGeom>
              <a:avLst/>
              <a:gdLst>
                <a:gd name="T0" fmla="*/ 0 w 317"/>
                <a:gd name="T1" fmla="*/ 14 h 250"/>
                <a:gd name="T2" fmla="*/ 104 w 317"/>
                <a:gd name="T3" fmla="*/ 14 h 250"/>
                <a:gd name="T4" fmla="*/ 78 w 317"/>
                <a:gd name="T5" fmla="*/ 98 h 250"/>
                <a:gd name="T6" fmla="*/ 182 w 317"/>
                <a:gd name="T7" fmla="*/ 154 h 2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7" h="250">
                  <a:moveTo>
                    <a:pt x="0" y="23"/>
                  </a:moveTo>
                  <a:cubicBezTo>
                    <a:pt x="79" y="11"/>
                    <a:pt x="158" y="0"/>
                    <a:pt x="181" y="23"/>
                  </a:cubicBezTo>
                  <a:cubicBezTo>
                    <a:pt x="204" y="46"/>
                    <a:pt x="113" y="121"/>
                    <a:pt x="136" y="159"/>
                  </a:cubicBezTo>
                  <a:cubicBezTo>
                    <a:pt x="159" y="197"/>
                    <a:pt x="287" y="235"/>
                    <a:pt x="317" y="25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21" name="Freeform 33"/>
            <p:cNvSpPr>
              <a:spLocks/>
            </p:cNvSpPr>
            <p:nvPr/>
          </p:nvSpPr>
          <p:spPr bwMode="auto">
            <a:xfrm>
              <a:off x="1701" y="2659"/>
              <a:ext cx="488" cy="169"/>
            </a:xfrm>
            <a:custGeom>
              <a:avLst/>
              <a:gdLst>
                <a:gd name="T0" fmla="*/ 0 w 499"/>
                <a:gd name="T1" fmla="*/ 108 h 212"/>
                <a:gd name="T2" fmla="*/ 177 w 499"/>
                <a:gd name="T3" fmla="*/ 145 h 212"/>
                <a:gd name="T4" fmla="*/ 310 w 499"/>
                <a:gd name="T5" fmla="*/ 145 h 212"/>
                <a:gd name="T6" fmla="*/ 443 w 499"/>
                <a:gd name="T7" fmla="*/ 0 h 212"/>
                <a:gd name="T8" fmla="*/ 488 w 499"/>
                <a:gd name="T9" fmla="*/ 145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9" h="212">
                  <a:moveTo>
                    <a:pt x="0" y="136"/>
                  </a:moveTo>
                  <a:cubicBezTo>
                    <a:pt x="64" y="155"/>
                    <a:pt x="128" y="174"/>
                    <a:pt x="181" y="182"/>
                  </a:cubicBezTo>
                  <a:cubicBezTo>
                    <a:pt x="234" y="190"/>
                    <a:pt x="272" y="212"/>
                    <a:pt x="317" y="182"/>
                  </a:cubicBezTo>
                  <a:cubicBezTo>
                    <a:pt x="362" y="152"/>
                    <a:pt x="423" y="0"/>
                    <a:pt x="453" y="0"/>
                  </a:cubicBezTo>
                  <a:cubicBezTo>
                    <a:pt x="483" y="0"/>
                    <a:pt x="491" y="91"/>
                    <a:pt x="499" y="182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226" name="Line 34"/>
          <p:cNvSpPr>
            <a:spLocks noChangeAspect="1" noChangeShapeType="1"/>
          </p:cNvSpPr>
          <p:nvPr/>
        </p:nvSpPr>
        <p:spPr bwMode="auto">
          <a:xfrm flipV="1">
            <a:off x="76200" y="2686050"/>
            <a:ext cx="4995863" cy="51435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8227" name="Group 35"/>
          <p:cNvGrpSpPr>
            <a:grpSpLocks noChangeAspect="1"/>
          </p:cNvGrpSpPr>
          <p:nvPr/>
        </p:nvGrpSpPr>
        <p:grpSpPr bwMode="auto">
          <a:xfrm>
            <a:off x="224678" y="1693068"/>
            <a:ext cx="4524375" cy="2801937"/>
            <a:chOff x="295" y="355"/>
            <a:chExt cx="4853" cy="3690"/>
          </a:xfrm>
        </p:grpSpPr>
        <p:sp>
          <p:nvSpPr>
            <p:cNvPr id="5168" name="Line 36"/>
            <p:cNvSpPr>
              <a:spLocks noChangeAspect="1" noChangeShapeType="1"/>
            </p:cNvSpPr>
            <p:nvPr/>
          </p:nvSpPr>
          <p:spPr bwMode="auto">
            <a:xfrm flipH="1">
              <a:off x="340" y="2306"/>
              <a:ext cx="453" cy="8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9" name="Line 37"/>
            <p:cNvSpPr>
              <a:spLocks noChangeAspect="1" noChangeShapeType="1"/>
            </p:cNvSpPr>
            <p:nvPr/>
          </p:nvSpPr>
          <p:spPr bwMode="auto">
            <a:xfrm flipV="1">
              <a:off x="2280" y="2024"/>
              <a:ext cx="464" cy="8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0" name="Line 38"/>
            <p:cNvSpPr>
              <a:spLocks noChangeAspect="1" noChangeShapeType="1"/>
            </p:cNvSpPr>
            <p:nvPr/>
          </p:nvSpPr>
          <p:spPr bwMode="auto">
            <a:xfrm flipH="1">
              <a:off x="2744" y="1989"/>
              <a:ext cx="454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1" name="Line 39"/>
            <p:cNvSpPr>
              <a:spLocks noChangeAspect="1" noChangeShapeType="1"/>
            </p:cNvSpPr>
            <p:nvPr/>
          </p:nvSpPr>
          <p:spPr bwMode="auto">
            <a:xfrm flipV="1">
              <a:off x="4694" y="1797"/>
              <a:ext cx="454" cy="1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2" name="Line 40"/>
            <p:cNvSpPr>
              <a:spLocks noChangeAspect="1" noChangeShapeType="1"/>
            </p:cNvSpPr>
            <p:nvPr/>
          </p:nvSpPr>
          <p:spPr bwMode="auto">
            <a:xfrm>
              <a:off x="340" y="3118"/>
              <a:ext cx="453" cy="31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3" name="Line 41"/>
            <p:cNvSpPr>
              <a:spLocks noChangeAspect="1" noChangeShapeType="1"/>
            </p:cNvSpPr>
            <p:nvPr/>
          </p:nvSpPr>
          <p:spPr bwMode="auto">
            <a:xfrm flipV="1">
              <a:off x="340" y="2523"/>
              <a:ext cx="453" cy="1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4" name="Line 42"/>
            <p:cNvSpPr>
              <a:spLocks noChangeAspect="1" noChangeShapeType="1"/>
            </p:cNvSpPr>
            <p:nvPr/>
          </p:nvSpPr>
          <p:spPr bwMode="auto">
            <a:xfrm flipV="1">
              <a:off x="340" y="1873"/>
              <a:ext cx="453" cy="31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5" name="Line 43"/>
            <p:cNvSpPr>
              <a:spLocks noChangeAspect="1" noChangeShapeType="1"/>
            </p:cNvSpPr>
            <p:nvPr/>
          </p:nvSpPr>
          <p:spPr bwMode="auto">
            <a:xfrm>
              <a:off x="365" y="1127"/>
              <a:ext cx="433" cy="30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6" name="Line 44"/>
            <p:cNvSpPr>
              <a:spLocks noChangeAspect="1" noChangeShapeType="1"/>
            </p:cNvSpPr>
            <p:nvPr/>
          </p:nvSpPr>
          <p:spPr bwMode="auto">
            <a:xfrm>
              <a:off x="295" y="371"/>
              <a:ext cx="498" cy="27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7" name="Line 45"/>
            <p:cNvSpPr>
              <a:spLocks noChangeAspect="1" noChangeShapeType="1"/>
            </p:cNvSpPr>
            <p:nvPr/>
          </p:nvSpPr>
          <p:spPr bwMode="auto">
            <a:xfrm>
              <a:off x="2290" y="3772"/>
              <a:ext cx="454" cy="1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8" name="Line 46"/>
            <p:cNvSpPr>
              <a:spLocks noChangeAspect="1" noChangeShapeType="1"/>
            </p:cNvSpPr>
            <p:nvPr/>
          </p:nvSpPr>
          <p:spPr bwMode="auto">
            <a:xfrm flipV="1">
              <a:off x="2734" y="3410"/>
              <a:ext cx="454" cy="63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79" name="Line 47"/>
            <p:cNvSpPr>
              <a:spLocks noChangeAspect="1" noChangeShapeType="1"/>
            </p:cNvSpPr>
            <p:nvPr/>
          </p:nvSpPr>
          <p:spPr bwMode="auto">
            <a:xfrm>
              <a:off x="2290" y="2905"/>
              <a:ext cx="454" cy="59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0" name="Line 48"/>
            <p:cNvSpPr>
              <a:spLocks noChangeAspect="1" noChangeShapeType="1"/>
            </p:cNvSpPr>
            <p:nvPr/>
          </p:nvSpPr>
          <p:spPr bwMode="auto">
            <a:xfrm>
              <a:off x="2744" y="2911"/>
              <a:ext cx="454" cy="22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1" name="Line 49"/>
            <p:cNvSpPr>
              <a:spLocks noChangeAspect="1" noChangeShapeType="1"/>
            </p:cNvSpPr>
            <p:nvPr/>
          </p:nvSpPr>
          <p:spPr bwMode="auto">
            <a:xfrm>
              <a:off x="2744" y="2624"/>
              <a:ext cx="454" cy="18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2" name="Line 50"/>
            <p:cNvSpPr>
              <a:spLocks noChangeAspect="1" noChangeShapeType="1"/>
            </p:cNvSpPr>
            <p:nvPr/>
          </p:nvSpPr>
          <p:spPr bwMode="auto">
            <a:xfrm flipV="1">
              <a:off x="2744" y="2502"/>
              <a:ext cx="454" cy="9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3" name="Line 51"/>
            <p:cNvSpPr>
              <a:spLocks noChangeAspect="1" noChangeShapeType="1"/>
            </p:cNvSpPr>
            <p:nvPr/>
          </p:nvSpPr>
          <p:spPr bwMode="auto">
            <a:xfrm flipV="1">
              <a:off x="2290" y="2205"/>
              <a:ext cx="454" cy="15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4" name="Line 52"/>
            <p:cNvSpPr>
              <a:spLocks noChangeAspect="1" noChangeShapeType="1"/>
            </p:cNvSpPr>
            <p:nvPr/>
          </p:nvSpPr>
          <p:spPr bwMode="auto">
            <a:xfrm>
              <a:off x="2290" y="1041"/>
              <a:ext cx="444" cy="18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5" name="Line 53"/>
            <p:cNvSpPr>
              <a:spLocks noChangeAspect="1" noChangeShapeType="1"/>
            </p:cNvSpPr>
            <p:nvPr/>
          </p:nvSpPr>
          <p:spPr bwMode="auto">
            <a:xfrm flipV="1">
              <a:off x="2744" y="1127"/>
              <a:ext cx="454" cy="1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6" name="Line 54"/>
            <p:cNvSpPr>
              <a:spLocks noChangeAspect="1" noChangeShapeType="1"/>
            </p:cNvSpPr>
            <p:nvPr/>
          </p:nvSpPr>
          <p:spPr bwMode="auto">
            <a:xfrm>
              <a:off x="2290" y="572"/>
              <a:ext cx="454" cy="1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7" name="Line 55"/>
            <p:cNvSpPr>
              <a:spLocks noChangeAspect="1" noChangeShapeType="1"/>
            </p:cNvSpPr>
            <p:nvPr/>
          </p:nvSpPr>
          <p:spPr bwMode="auto">
            <a:xfrm flipV="1">
              <a:off x="2744" y="1344"/>
              <a:ext cx="454" cy="40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8" name="Line 56"/>
            <p:cNvSpPr>
              <a:spLocks noChangeAspect="1" noChangeShapeType="1"/>
            </p:cNvSpPr>
            <p:nvPr/>
          </p:nvSpPr>
          <p:spPr bwMode="auto">
            <a:xfrm flipV="1">
              <a:off x="2744" y="1253"/>
              <a:ext cx="454" cy="3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89" name="Line 57"/>
            <p:cNvSpPr>
              <a:spLocks noChangeAspect="1" noChangeShapeType="1"/>
            </p:cNvSpPr>
            <p:nvPr/>
          </p:nvSpPr>
          <p:spPr bwMode="auto">
            <a:xfrm>
              <a:off x="2744" y="1434"/>
              <a:ext cx="454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0" name="Line 58"/>
            <p:cNvSpPr>
              <a:spLocks noChangeAspect="1" noChangeShapeType="1"/>
            </p:cNvSpPr>
            <p:nvPr/>
          </p:nvSpPr>
          <p:spPr bwMode="auto">
            <a:xfrm>
              <a:off x="4694" y="3793"/>
              <a:ext cx="454" cy="12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1" name="Line 59"/>
            <p:cNvSpPr>
              <a:spLocks noChangeAspect="1" noChangeShapeType="1"/>
            </p:cNvSpPr>
            <p:nvPr/>
          </p:nvSpPr>
          <p:spPr bwMode="auto">
            <a:xfrm>
              <a:off x="4694" y="2976"/>
              <a:ext cx="454" cy="31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2" name="Line 60"/>
            <p:cNvSpPr>
              <a:spLocks noChangeAspect="1" noChangeShapeType="1"/>
            </p:cNvSpPr>
            <p:nvPr/>
          </p:nvSpPr>
          <p:spPr bwMode="auto">
            <a:xfrm>
              <a:off x="4694" y="2523"/>
              <a:ext cx="454" cy="18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3" name="Line 61"/>
            <p:cNvSpPr>
              <a:spLocks noChangeAspect="1" noChangeShapeType="1"/>
            </p:cNvSpPr>
            <p:nvPr/>
          </p:nvSpPr>
          <p:spPr bwMode="auto">
            <a:xfrm flipV="1">
              <a:off x="4694" y="2523"/>
              <a:ext cx="454" cy="18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4" name="Line 62"/>
            <p:cNvSpPr>
              <a:spLocks noChangeAspect="1" noChangeShapeType="1"/>
            </p:cNvSpPr>
            <p:nvPr/>
          </p:nvSpPr>
          <p:spPr bwMode="auto">
            <a:xfrm>
              <a:off x="4694" y="2205"/>
              <a:ext cx="454" cy="1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5" name="Line 63"/>
            <p:cNvSpPr>
              <a:spLocks noChangeAspect="1" noChangeShapeType="1"/>
            </p:cNvSpPr>
            <p:nvPr/>
          </p:nvSpPr>
          <p:spPr bwMode="auto">
            <a:xfrm flipV="1">
              <a:off x="4694" y="1071"/>
              <a:ext cx="454" cy="18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6" name="Line 64"/>
            <p:cNvSpPr>
              <a:spLocks noChangeAspect="1" noChangeShapeType="1"/>
            </p:cNvSpPr>
            <p:nvPr/>
          </p:nvSpPr>
          <p:spPr bwMode="auto">
            <a:xfrm flipV="1">
              <a:off x="2290" y="2650"/>
              <a:ext cx="454" cy="4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7" name="Line 65"/>
            <p:cNvSpPr>
              <a:spLocks noChangeAspect="1" noChangeShapeType="1"/>
            </p:cNvSpPr>
            <p:nvPr/>
          </p:nvSpPr>
          <p:spPr bwMode="auto">
            <a:xfrm flipV="1">
              <a:off x="340" y="3675"/>
              <a:ext cx="453" cy="27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98" name="Line 66"/>
            <p:cNvSpPr>
              <a:spLocks noChangeAspect="1" noChangeShapeType="1"/>
            </p:cNvSpPr>
            <p:nvPr/>
          </p:nvSpPr>
          <p:spPr bwMode="auto">
            <a:xfrm>
              <a:off x="4694" y="355"/>
              <a:ext cx="454" cy="21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259" name="Group 67"/>
          <p:cNvGrpSpPr>
            <a:grpSpLocks noChangeAspect="1"/>
          </p:cNvGrpSpPr>
          <p:nvPr/>
        </p:nvGrpSpPr>
        <p:grpSpPr bwMode="auto">
          <a:xfrm>
            <a:off x="679450" y="1893888"/>
            <a:ext cx="3636963" cy="2384425"/>
            <a:chOff x="793" y="654"/>
            <a:chExt cx="3902" cy="3139"/>
          </a:xfrm>
        </p:grpSpPr>
        <p:sp>
          <p:nvSpPr>
            <p:cNvPr id="5159" name="Line 68"/>
            <p:cNvSpPr>
              <a:spLocks noChangeAspect="1" noChangeShapeType="1"/>
            </p:cNvSpPr>
            <p:nvPr/>
          </p:nvSpPr>
          <p:spPr bwMode="auto">
            <a:xfrm flipV="1">
              <a:off x="793" y="2115"/>
              <a:ext cx="1497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0" name="Line 69"/>
            <p:cNvSpPr>
              <a:spLocks noChangeAspect="1" noChangeShapeType="1"/>
            </p:cNvSpPr>
            <p:nvPr/>
          </p:nvSpPr>
          <p:spPr bwMode="auto">
            <a:xfrm flipV="1">
              <a:off x="3197" y="1797"/>
              <a:ext cx="1497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1" name="Line 70"/>
            <p:cNvSpPr>
              <a:spLocks noChangeAspect="1" noChangeShapeType="1"/>
            </p:cNvSpPr>
            <p:nvPr/>
          </p:nvSpPr>
          <p:spPr bwMode="auto">
            <a:xfrm flipV="1">
              <a:off x="793" y="2342"/>
              <a:ext cx="1497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2" name="Line 71"/>
            <p:cNvSpPr>
              <a:spLocks noChangeAspect="1" noChangeShapeType="1"/>
            </p:cNvSpPr>
            <p:nvPr/>
          </p:nvSpPr>
          <p:spPr bwMode="auto">
            <a:xfrm>
              <a:off x="793" y="3440"/>
              <a:ext cx="1497" cy="3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3" name="Line 72"/>
            <p:cNvSpPr>
              <a:spLocks noChangeAspect="1" noChangeShapeType="1"/>
            </p:cNvSpPr>
            <p:nvPr/>
          </p:nvSpPr>
          <p:spPr bwMode="auto">
            <a:xfrm flipV="1">
              <a:off x="3198" y="1258"/>
              <a:ext cx="1497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4" name="Line 73"/>
            <p:cNvSpPr>
              <a:spLocks noChangeAspect="1" noChangeShapeType="1"/>
            </p:cNvSpPr>
            <p:nvPr/>
          </p:nvSpPr>
          <p:spPr bwMode="auto">
            <a:xfrm>
              <a:off x="3197" y="3147"/>
              <a:ext cx="1497" cy="6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5" name="Line 74"/>
            <p:cNvSpPr>
              <a:spLocks noChangeAspect="1" noChangeShapeType="1"/>
            </p:cNvSpPr>
            <p:nvPr/>
          </p:nvSpPr>
          <p:spPr bwMode="auto">
            <a:xfrm>
              <a:off x="3189" y="2795"/>
              <a:ext cx="1505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6" name="Line 75"/>
            <p:cNvSpPr>
              <a:spLocks noChangeAspect="1" noChangeShapeType="1"/>
            </p:cNvSpPr>
            <p:nvPr/>
          </p:nvSpPr>
          <p:spPr bwMode="auto">
            <a:xfrm>
              <a:off x="793" y="654"/>
              <a:ext cx="1497" cy="3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7" name="Line 76"/>
            <p:cNvSpPr>
              <a:spLocks noChangeAspect="1" noChangeShapeType="1"/>
            </p:cNvSpPr>
            <p:nvPr/>
          </p:nvSpPr>
          <p:spPr bwMode="auto">
            <a:xfrm>
              <a:off x="793" y="2523"/>
              <a:ext cx="1497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269" name="Group 77"/>
          <p:cNvGrpSpPr>
            <a:grpSpLocks noChangeAspect="1"/>
          </p:cNvGrpSpPr>
          <p:nvPr/>
        </p:nvGrpSpPr>
        <p:grpSpPr bwMode="auto">
          <a:xfrm>
            <a:off x="220708" y="2736671"/>
            <a:ext cx="4524375" cy="963612"/>
            <a:chOff x="496" y="2239"/>
            <a:chExt cx="4750" cy="1012"/>
          </a:xfrm>
        </p:grpSpPr>
        <p:sp>
          <p:nvSpPr>
            <p:cNvPr id="5157" name="Line 78"/>
            <p:cNvSpPr>
              <a:spLocks noChangeAspect="1" noChangeShapeType="1"/>
            </p:cNvSpPr>
            <p:nvPr/>
          </p:nvSpPr>
          <p:spPr bwMode="auto">
            <a:xfrm flipV="1">
              <a:off x="540" y="2239"/>
              <a:ext cx="4706" cy="46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58" name="Line 79"/>
            <p:cNvSpPr>
              <a:spLocks noChangeAspect="1" noChangeShapeType="1"/>
            </p:cNvSpPr>
            <p:nvPr/>
          </p:nvSpPr>
          <p:spPr bwMode="auto">
            <a:xfrm>
              <a:off x="496" y="2818"/>
              <a:ext cx="4750" cy="43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129" name="AutoShape 80"/>
          <p:cNvSpPr>
            <a:spLocks/>
          </p:cNvSpPr>
          <p:nvPr/>
        </p:nvSpPr>
        <p:spPr bwMode="auto">
          <a:xfrm rot="5400000">
            <a:off x="1327944" y="486569"/>
            <a:ext cx="152400" cy="2160588"/>
          </a:xfrm>
          <a:prstGeom prst="leftBrace">
            <a:avLst>
              <a:gd name="adj1" fmla="val 1181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0" name="Text Box 81"/>
          <p:cNvSpPr txBox="1">
            <a:spLocks noChangeArrowheads="1"/>
          </p:cNvSpPr>
          <p:nvPr/>
        </p:nvSpPr>
        <p:spPr bwMode="auto">
          <a:xfrm>
            <a:off x="869950" y="1214438"/>
            <a:ext cx="1182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>
                <a:ea typeface="Batang" pitchFamily="18" charset="-127"/>
              </a:rPr>
              <a:t>OPERA film</a:t>
            </a:r>
          </a:p>
        </p:txBody>
      </p:sp>
      <p:sp>
        <p:nvSpPr>
          <p:cNvPr id="5131" name="AutoShape 82"/>
          <p:cNvSpPr>
            <a:spLocks/>
          </p:cNvSpPr>
          <p:nvPr/>
        </p:nvSpPr>
        <p:spPr bwMode="auto">
          <a:xfrm rot="5400000">
            <a:off x="3574257" y="489744"/>
            <a:ext cx="152400" cy="2160587"/>
          </a:xfrm>
          <a:prstGeom prst="leftBrace">
            <a:avLst>
              <a:gd name="adj1" fmla="val 1181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2" name="Text Box 83"/>
          <p:cNvSpPr txBox="1">
            <a:spLocks noChangeArrowheads="1"/>
          </p:cNvSpPr>
          <p:nvPr/>
        </p:nvSpPr>
        <p:spPr bwMode="auto">
          <a:xfrm>
            <a:off x="3116263" y="1217613"/>
            <a:ext cx="1182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>
                <a:ea typeface="Batang" pitchFamily="18" charset="-127"/>
              </a:rPr>
              <a:t>OPERA film</a:t>
            </a:r>
          </a:p>
        </p:txBody>
      </p:sp>
      <p:sp>
        <p:nvSpPr>
          <p:cNvPr id="5133" name="Text Box 84"/>
          <p:cNvSpPr txBox="1">
            <a:spLocks noChangeArrowheads="1"/>
          </p:cNvSpPr>
          <p:nvPr/>
        </p:nvSpPr>
        <p:spPr bwMode="auto">
          <a:xfrm>
            <a:off x="-271463" y="5089525"/>
            <a:ext cx="617220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               </a:t>
            </a:r>
            <a:r>
              <a:rPr lang="ja-JP" altLang="en-US" sz="2000"/>
              <a:t>１．</a:t>
            </a:r>
            <a:r>
              <a:rPr lang="en-US" altLang="ja-JP" sz="2000">
                <a:latin typeface="ＭＳ Ｐゴシック" charset="-128"/>
              </a:rPr>
              <a:t>4</a:t>
            </a:r>
            <a:r>
              <a:rPr lang="ja-JP" altLang="en-US" sz="2000">
                <a:latin typeface="ＭＳ Ｐゴシック" charset="-128"/>
              </a:rPr>
              <a:t>層 コインシデンス</a:t>
            </a:r>
          </a:p>
        </p:txBody>
      </p:sp>
      <p:grpSp>
        <p:nvGrpSpPr>
          <p:cNvPr id="8297" name="Group 105"/>
          <p:cNvGrpSpPr>
            <a:grpSpLocks/>
          </p:cNvGrpSpPr>
          <p:nvPr/>
        </p:nvGrpSpPr>
        <p:grpSpPr bwMode="auto">
          <a:xfrm>
            <a:off x="76200" y="1190625"/>
            <a:ext cx="8991600" cy="5362575"/>
            <a:chOff x="48" y="750"/>
            <a:chExt cx="5664" cy="3378"/>
          </a:xfrm>
        </p:grpSpPr>
        <p:sp>
          <p:nvSpPr>
            <p:cNvPr id="5152" name="Text Box 86"/>
            <p:cNvSpPr txBox="1">
              <a:spLocks noChangeArrowheads="1"/>
            </p:cNvSpPr>
            <p:nvPr/>
          </p:nvSpPr>
          <p:spPr bwMode="auto">
            <a:xfrm>
              <a:off x="48" y="3494"/>
              <a:ext cx="35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>
                  <a:solidFill>
                    <a:srgbClr val="FF33CC"/>
                  </a:solidFill>
                </a:rPr>
                <a:t>New</a:t>
              </a:r>
              <a:r>
                <a:rPr lang="en-US" altLang="ja-JP" sz="2000"/>
                <a:t> 2. </a:t>
              </a:r>
              <a:r>
                <a:rPr lang="ja-JP" altLang="en-US" sz="2000"/>
                <a:t>低エネルギー電子を用いた精密アライメント</a:t>
              </a:r>
            </a:p>
          </p:txBody>
        </p:sp>
        <p:pic>
          <p:nvPicPr>
            <p:cNvPr id="5153" name="Picture 88" descr="fig-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0"/>
            <a:stretch>
              <a:fillRect/>
            </a:stretch>
          </p:blipFill>
          <p:spPr bwMode="auto">
            <a:xfrm>
              <a:off x="3696" y="750"/>
              <a:ext cx="1872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Text Box 89"/>
            <p:cNvSpPr txBox="1">
              <a:spLocks noChangeArrowheads="1"/>
            </p:cNvSpPr>
            <p:nvPr/>
          </p:nvSpPr>
          <p:spPr bwMode="auto">
            <a:xfrm>
              <a:off x="4192" y="1497"/>
              <a:ext cx="8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0000"/>
                  </a:solidFill>
                </a:rPr>
                <a:t>σ~2.0μm</a:t>
              </a:r>
            </a:p>
          </p:txBody>
        </p:sp>
        <p:sp>
          <p:nvSpPr>
            <p:cNvPr id="5155" name="Text Box 90"/>
            <p:cNvSpPr txBox="1">
              <a:spLocks noChangeArrowheads="1"/>
            </p:cNvSpPr>
            <p:nvPr/>
          </p:nvSpPr>
          <p:spPr bwMode="auto">
            <a:xfrm>
              <a:off x="4201" y="1929"/>
              <a:ext cx="10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b="1">
                  <a:solidFill>
                    <a:srgbClr val="FF0000"/>
                  </a:solidFill>
                </a:rPr>
                <a:t>最大</a:t>
              </a:r>
              <a:r>
                <a:rPr lang="en-US" altLang="ja-JP" b="1">
                  <a:solidFill>
                    <a:srgbClr val="FF0000"/>
                  </a:solidFill>
                </a:rPr>
                <a:t>10μm</a:t>
              </a:r>
            </a:p>
          </p:txBody>
        </p:sp>
        <p:pic>
          <p:nvPicPr>
            <p:cNvPr id="5156" name="Picture 9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427"/>
              <a:ext cx="2112" cy="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296" name="Group 104"/>
          <p:cNvGrpSpPr>
            <a:grpSpLocks/>
          </p:cNvGrpSpPr>
          <p:nvPr/>
        </p:nvGrpSpPr>
        <p:grpSpPr bwMode="auto">
          <a:xfrm>
            <a:off x="2362200" y="1295400"/>
            <a:ext cx="304800" cy="3733800"/>
            <a:chOff x="1488" y="816"/>
            <a:chExt cx="192" cy="2352"/>
          </a:xfrm>
        </p:grpSpPr>
        <p:sp>
          <p:nvSpPr>
            <p:cNvPr id="5148" name="Line 98"/>
            <p:cNvSpPr>
              <a:spLocks noChangeShapeType="1"/>
            </p:cNvSpPr>
            <p:nvPr/>
          </p:nvSpPr>
          <p:spPr bwMode="auto">
            <a:xfrm flipV="1">
              <a:off x="1488" y="28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49" name="Line 99"/>
            <p:cNvSpPr>
              <a:spLocks noChangeShapeType="1"/>
            </p:cNvSpPr>
            <p:nvPr/>
          </p:nvSpPr>
          <p:spPr bwMode="auto">
            <a:xfrm flipV="1">
              <a:off x="1680" y="28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5150" name="AutoShape 100"/>
            <p:cNvCxnSpPr>
              <a:cxnSpLocks noChangeShapeType="1"/>
              <a:stCxn id="5148" idx="0"/>
            </p:cNvCxnSpPr>
            <p:nvPr/>
          </p:nvCxnSpPr>
          <p:spPr bwMode="auto">
            <a:xfrm>
              <a:off x="1488" y="3168"/>
              <a:ext cx="19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51" name="Oval 101"/>
            <p:cNvSpPr>
              <a:spLocks noChangeArrowheads="1"/>
            </p:cNvSpPr>
            <p:nvPr/>
          </p:nvSpPr>
          <p:spPr bwMode="auto">
            <a:xfrm>
              <a:off x="1488" y="816"/>
              <a:ext cx="192" cy="2304"/>
            </a:xfrm>
            <a:prstGeom prst="ellips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332" name="Group 140"/>
          <p:cNvGrpSpPr>
            <a:grpSpLocks/>
          </p:cNvGrpSpPr>
          <p:nvPr/>
        </p:nvGrpSpPr>
        <p:grpSpPr bwMode="auto">
          <a:xfrm>
            <a:off x="76200" y="1143000"/>
            <a:ext cx="9140825" cy="5486400"/>
            <a:chOff x="48" y="720"/>
            <a:chExt cx="5758" cy="3456"/>
          </a:xfrm>
        </p:grpSpPr>
        <p:sp>
          <p:nvSpPr>
            <p:cNvPr id="5140" name="Text Box 87"/>
            <p:cNvSpPr txBox="1">
              <a:spLocks noChangeArrowheads="1"/>
            </p:cNvSpPr>
            <p:nvPr/>
          </p:nvSpPr>
          <p:spPr bwMode="auto">
            <a:xfrm>
              <a:off x="48" y="3782"/>
              <a:ext cx="28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>
                  <a:solidFill>
                    <a:srgbClr val="FF33CC"/>
                  </a:solidFill>
                </a:rPr>
                <a:t>New</a:t>
              </a:r>
              <a:r>
                <a:rPr lang="en-US" altLang="ja-JP" sz="2000"/>
                <a:t> 3. </a:t>
              </a:r>
              <a:r>
                <a:rPr lang="ja-JP" altLang="en-US" sz="2000"/>
                <a:t>定量的な</a:t>
              </a:r>
              <a:r>
                <a:rPr lang="en-US" altLang="ja-JP" sz="2000"/>
                <a:t>Track </a:t>
              </a:r>
              <a:r>
                <a:rPr lang="ja-JP" altLang="en-US" sz="2000"/>
                <a:t>クォリティの評価</a:t>
              </a:r>
            </a:p>
          </p:txBody>
        </p:sp>
        <p:sp>
          <p:nvSpPr>
            <p:cNvPr id="5141" name="Rectangle 106"/>
            <p:cNvSpPr>
              <a:spLocks noChangeArrowheads="1"/>
            </p:cNvSpPr>
            <p:nvPr/>
          </p:nvSpPr>
          <p:spPr bwMode="auto">
            <a:xfrm>
              <a:off x="3585" y="720"/>
              <a:ext cx="2160" cy="3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5142" name="Picture 109" descr="fig-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912"/>
              <a:ext cx="243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3" name="Text Box 115"/>
            <p:cNvSpPr txBox="1">
              <a:spLocks noChangeArrowheads="1"/>
            </p:cNvSpPr>
            <p:nvPr/>
          </p:nvSpPr>
          <p:spPr bwMode="auto">
            <a:xfrm>
              <a:off x="5535" y="1927"/>
              <a:ext cx="2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/>
                <a:t>(R)</a:t>
              </a:r>
            </a:p>
          </p:txBody>
        </p:sp>
        <p:pic>
          <p:nvPicPr>
            <p:cNvPr id="5144" name="Picture 129" descr="eq-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89"/>
              <a:ext cx="2544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5" name="Text Box 130"/>
            <p:cNvSpPr txBox="1">
              <a:spLocks noChangeArrowheads="1"/>
            </p:cNvSpPr>
            <p:nvPr/>
          </p:nvSpPr>
          <p:spPr bwMode="auto">
            <a:xfrm>
              <a:off x="3195" y="2928"/>
              <a:ext cx="2544" cy="410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/>
                <a:t>Likelihood analysis</a:t>
              </a:r>
              <a:r>
                <a:rPr lang="ja-JP" altLang="en-US"/>
                <a:t>によって、本物</a:t>
              </a:r>
              <a:r>
                <a:rPr lang="en-US" altLang="ja-JP"/>
                <a:t>Track</a:t>
              </a:r>
            </a:p>
            <a:p>
              <a:pPr eaLnBrk="1" hangingPunct="1"/>
              <a:r>
                <a:rPr lang="ja-JP" altLang="en-US"/>
                <a:t>と偽物</a:t>
              </a:r>
              <a:r>
                <a:rPr lang="en-US" altLang="ja-JP"/>
                <a:t>Track</a:t>
              </a:r>
              <a:r>
                <a:rPr lang="ja-JP" altLang="en-US"/>
                <a:t>を選別</a:t>
              </a:r>
            </a:p>
          </p:txBody>
        </p:sp>
        <p:sp>
          <p:nvSpPr>
            <p:cNvPr id="5146" name="Text Box 135"/>
            <p:cNvSpPr txBox="1">
              <a:spLocks noChangeArrowheads="1"/>
            </p:cNvSpPr>
            <p:nvPr/>
          </p:nvSpPr>
          <p:spPr bwMode="auto">
            <a:xfrm>
              <a:off x="4940" y="1296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0000"/>
                  </a:solidFill>
                </a:rPr>
                <a:t>signal</a:t>
              </a:r>
            </a:p>
          </p:txBody>
        </p:sp>
        <p:sp>
          <p:nvSpPr>
            <p:cNvPr id="5147" name="Text Box 136"/>
            <p:cNvSpPr txBox="1">
              <a:spLocks noChangeArrowheads="1"/>
            </p:cNvSpPr>
            <p:nvPr/>
          </p:nvSpPr>
          <p:spPr bwMode="auto">
            <a:xfrm>
              <a:off x="3696" y="1344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noise</a:t>
              </a:r>
            </a:p>
          </p:txBody>
        </p:sp>
      </p:grpSp>
      <p:grpSp>
        <p:nvGrpSpPr>
          <p:cNvPr id="8330" name="Group 138"/>
          <p:cNvGrpSpPr>
            <a:grpSpLocks/>
          </p:cNvGrpSpPr>
          <p:nvPr/>
        </p:nvGrpSpPr>
        <p:grpSpPr bwMode="auto">
          <a:xfrm>
            <a:off x="5133975" y="5486400"/>
            <a:ext cx="3967163" cy="1295400"/>
            <a:chOff x="3234" y="3417"/>
            <a:chExt cx="2499" cy="816"/>
          </a:xfrm>
        </p:grpSpPr>
        <p:sp>
          <p:nvSpPr>
            <p:cNvPr id="5138" name="AutoShape 132"/>
            <p:cNvSpPr>
              <a:spLocks noChangeArrowheads="1"/>
            </p:cNvSpPr>
            <p:nvPr/>
          </p:nvSpPr>
          <p:spPr bwMode="auto">
            <a:xfrm>
              <a:off x="4272" y="3417"/>
              <a:ext cx="498" cy="336"/>
            </a:xfrm>
            <a:prstGeom prst="downArrow">
              <a:avLst>
                <a:gd name="adj1" fmla="val 54620"/>
                <a:gd name="adj2" fmla="val 5958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5139" name="Text Box 133"/>
            <p:cNvSpPr txBox="1">
              <a:spLocks noChangeArrowheads="1"/>
            </p:cNvSpPr>
            <p:nvPr/>
          </p:nvSpPr>
          <p:spPr bwMode="auto">
            <a:xfrm>
              <a:off x="3234" y="3815"/>
              <a:ext cx="2499" cy="418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chemeClr val="bg1"/>
                  </a:solidFill>
                </a:rPr>
                <a:t>10</a:t>
              </a:r>
              <a:r>
                <a:rPr lang="en-US" altLang="ja-JP" baseline="30000" dirty="0">
                  <a:solidFill>
                    <a:schemeClr val="bg1"/>
                  </a:solidFill>
                </a:rPr>
                <a:t>8</a:t>
              </a:r>
              <a:r>
                <a:rPr lang="ja-JP" altLang="en-US" dirty="0">
                  <a:solidFill>
                    <a:schemeClr val="bg1"/>
                  </a:solidFill>
                </a:rPr>
                <a:t>のノイズを消去して本物</a:t>
              </a:r>
              <a:r>
                <a:rPr lang="en-US" altLang="ja-JP" dirty="0">
                  <a:solidFill>
                    <a:schemeClr val="bg1"/>
                  </a:solidFill>
                </a:rPr>
                <a:t>Track</a:t>
              </a:r>
              <a:r>
                <a:rPr lang="ja-JP" altLang="en-US" dirty="0">
                  <a:solidFill>
                    <a:schemeClr val="bg1"/>
                  </a:solidFill>
                </a:rPr>
                <a:t>を選別</a:t>
              </a:r>
            </a:p>
            <a:p>
              <a:pPr eaLnBrk="1" hangingPunct="1"/>
              <a:r>
                <a:rPr lang="ja-JP" altLang="en-US" dirty="0">
                  <a:solidFill>
                    <a:schemeClr val="bg1"/>
                  </a:solidFill>
                </a:rPr>
                <a:t> </a:t>
              </a:r>
              <a:r>
                <a:rPr lang="en-US" altLang="ja-JP" dirty="0">
                  <a:solidFill>
                    <a:schemeClr val="bg1"/>
                  </a:solidFill>
                </a:rPr>
                <a:t>(</a:t>
              </a:r>
              <a:r>
                <a:rPr lang="ja-JP" altLang="en-US" dirty="0">
                  <a:solidFill>
                    <a:schemeClr val="bg1"/>
                  </a:solidFill>
                </a:rPr>
                <a:t>検出効率＝</a:t>
              </a:r>
              <a:r>
                <a:rPr lang="en-US" altLang="ja-JP" dirty="0">
                  <a:solidFill>
                    <a:schemeClr val="bg1"/>
                  </a:solidFill>
                </a:rPr>
                <a:t>77%)</a:t>
              </a:r>
            </a:p>
          </p:txBody>
        </p:sp>
      </p:grpSp>
      <p:sp>
        <p:nvSpPr>
          <p:cNvPr id="111" name="タイトル 3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00981"/>
          </a:xfrm>
          <a:prstGeom prst="rect">
            <a:avLst/>
          </a:prstGeom>
          <a:solidFill>
            <a:srgbClr val="00FFFF">
              <a:alpha val="50196"/>
            </a:srgbClr>
          </a:solidFill>
          <a:ln w="6350" cap="rnd">
            <a:noFill/>
          </a:ln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analysis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2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64318" y="1371600"/>
            <a:ext cx="72426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ja-JP" altLang="en-US" b="1" dirty="0" smtClean="0">
                <a:solidFill>
                  <a:srgbClr val="FF0000"/>
                </a:solidFill>
              </a:rPr>
              <a:t>自動</a:t>
            </a:r>
            <a:r>
              <a:rPr lang="ja-JP" altLang="en-US" b="1" dirty="0">
                <a:solidFill>
                  <a:srgbClr val="FF0000"/>
                </a:solidFill>
              </a:rPr>
              <a:t>飛跡読み取り装置</a:t>
            </a:r>
            <a:r>
              <a:rPr lang="en-US" altLang="ja-JP" b="1" dirty="0">
                <a:solidFill>
                  <a:srgbClr val="FF0000"/>
                </a:solidFill>
              </a:rPr>
              <a:t>(UTS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 err="1" smtClean="0"/>
              <a:t>xy</a:t>
            </a:r>
            <a:r>
              <a:rPr lang="ja-JP" altLang="en-US" dirty="0"/>
              <a:t>方向分解能：</a:t>
            </a:r>
            <a:r>
              <a:rPr lang="en-US" altLang="ja-JP" dirty="0"/>
              <a:t>0.2μm(</a:t>
            </a:r>
            <a:r>
              <a:rPr lang="ja-JP" altLang="en-US" dirty="0"/>
              <a:t>現像された</a:t>
            </a:r>
            <a:r>
              <a:rPr lang="en-US" altLang="ja-JP" dirty="0"/>
              <a:t>0.7μm</a:t>
            </a:r>
            <a:r>
              <a:rPr lang="ja-JP" altLang="en-US" dirty="0"/>
              <a:t>の銀粒子を</a:t>
            </a:r>
            <a:r>
              <a:rPr lang="en-US" altLang="ja-JP" dirty="0"/>
              <a:t>3×3</a:t>
            </a:r>
            <a:r>
              <a:rPr lang="ja-JP" altLang="en-US" dirty="0"/>
              <a:t>に分割できる</a:t>
            </a:r>
            <a:r>
              <a:rPr lang="en-US" altLang="ja-JP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/>
              <a:t>Z</a:t>
            </a:r>
            <a:r>
              <a:rPr lang="ja-JP" altLang="en-US" dirty="0"/>
              <a:t>方向分解能</a:t>
            </a:r>
            <a:r>
              <a:rPr lang="en-US" altLang="ja-JP" dirty="0"/>
              <a:t>:2.5μm</a:t>
            </a:r>
            <a:endParaRPr lang="ja-JP" altLang="en-US" dirty="0"/>
          </a:p>
          <a:p>
            <a:pPr marL="285750" indent="-285750">
              <a:buFont typeface="Wingdings" pitchFamily="2" charset="2"/>
              <a:buChar char="n"/>
            </a:pP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755971" y="6288881"/>
            <a:ext cx="7167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 dirty="0">
                <a:solidFill>
                  <a:srgbClr val="000000"/>
                </a:solidFill>
                <a:latin typeface="Garamond" pitchFamily="18" charset="0"/>
              </a:rPr>
              <a:t>大面積の高速</a:t>
            </a:r>
            <a:r>
              <a:rPr lang="en-US" altLang="ja-JP" sz="1800" b="1" dirty="0">
                <a:solidFill>
                  <a:srgbClr val="000000"/>
                </a:solidFill>
                <a:latin typeface="Garamond" pitchFamily="18" charset="0"/>
              </a:rPr>
              <a:t>Scan</a:t>
            </a:r>
            <a:r>
              <a:rPr lang="ja-JP" altLang="en-US" sz="1800" b="1" dirty="0">
                <a:solidFill>
                  <a:srgbClr val="000000"/>
                </a:solidFill>
                <a:latin typeface="Garamond" pitchFamily="18" charset="0"/>
              </a:rPr>
              <a:t>が可能。</a:t>
            </a:r>
            <a:r>
              <a:rPr lang="en-US" altLang="ja-JP" sz="1800" b="1" dirty="0">
                <a:solidFill>
                  <a:srgbClr val="000000"/>
                </a:solidFill>
                <a:latin typeface="Garamond" pitchFamily="18" charset="0"/>
              </a:rPr>
              <a:t>4mm×3mm</a:t>
            </a:r>
            <a:r>
              <a:rPr lang="ja-JP" altLang="en-US" sz="1800" b="1" dirty="0">
                <a:solidFill>
                  <a:srgbClr val="000000"/>
                </a:solidFill>
                <a:latin typeface="Garamond" pitchFamily="18" charset="0"/>
              </a:rPr>
              <a:t>を約</a:t>
            </a:r>
            <a:r>
              <a:rPr lang="en-US" altLang="ja-JP" sz="1800" b="1" dirty="0">
                <a:solidFill>
                  <a:srgbClr val="000000"/>
                </a:solidFill>
                <a:latin typeface="Garamond" pitchFamily="18" charset="0"/>
              </a:rPr>
              <a:t>5</a:t>
            </a:r>
            <a:r>
              <a:rPr lang="ja-JP" altLang="en-US" sz="1800" b="1" dirty="0">
                <a:solidFill>
                  <a:srgbClr val="000000"/>
                </a:solidFill>
                <a:latin typeface="Garamond" pitchFamily="18" charset="0"/>
              </a:rPr>
              <a:t>分で</a:t>
            </a:r>
            <a:r>
              <a:rPr lang="en-US" altLang="ja-JP" sz="1800" b="1" dirty="0">
                <a:solidFill>
                  <a:srgbClr val="000000"/>
                </a:solidFill>
                <a:latin typeface="Garamond" pitchFamily="18" charset="0"/>
              </a:rPr>
              <a:t>Scan</a:t>
            </a:r>
            <a:r>
              <a:rPr lang="ja-JP" altLang="en-US" sz="1800" b="1" dirty="0">
                <a:solidFill>
                  <a:srgbClr val="000000"/>
                </a:solidFill>
                <a:latin typeface="Garamond" pitchFamily="18" charset="0"/>
              </a:rPr>
              <a:t>する</a:t>
            </a:r>
            <a:r>
              <a:rPr lang="ja-JP" altLang="en-US" sz="1800" b="1" dirty="0" smtClean="0">
                <a:solidFill>
                  <a:srgbClr val="000000"/>
                </a:solidFill>
                <a:latin typeface="Garamond" pitchFamily="18" charset="0"/>
              </a:rPr>
              <a:t>。</a:t>
            </a:r>
            <a:r>
              <a:rPr lang="ja-JP" altLang="en-US" b="1" dirty="0" smtClean="0">
                <a:solidFill>
                  <a:srgbClr val="000000"/>
                </a:solidFill>
                <a:latin typeface="Garamond" pitchFamily="18" charset="0"/>
              </a:rPr>
              <a:t>１枚４時間</a:t>
            </a:r>
            <a:endParaRPr lang="ja-JP" altLang="en-US" sz="1800" b="1" dirty="0">
              <a:solidFill>
                <a:srgbClr val="000000"/>
              </a:solidFill>
              <a:latin typeface="Garamond" pitchFamily="18" charset="0"/>
            </a:endParaRPr>
          </a:p>
        </p:txBody>
      </p:sp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441325"/>
            <a:ext cx="3135312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2" name="Picture 12" descr="TSM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3232150"/>
            <a:ext cx="1981200" cy="1566863"/>
          </a:xfrm>
          <a:prstGeom prst="rect">
            <a:avLst/>
          </a:prstGeom>
          <a:noFill/>
          <a:ln w="9525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TSLE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5510213"/>
            <a:ext cx="2041525" cy="1557337"/>
          </a:xfrm>
          <a:prstGeom prst="rect">
            <a:avLst/>
          </a:prstGeom>
          <a:noFill/>
          <a:ln w="9525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4" name="AutoShape 14"/>
          <p:cNvSpPr>
            <a:spLocks noChangeArrowheads="1"/>
          </p:cNvSpPr>
          <p:nvPr/>
        </p:nvSpPr>
        <p:spPr bwMode="auto">
          <a:xfrm>
            <a:off x="10433868" y="5073650"/>
            <a:ext cx="485775" cy="366713"/>
          </a:xfrm>
          <a:prstGeom prst="downArrow">
            <a:avLst>
              <a:gd name="adj1" fmla="val 49676"/>
              <a:gd name="adj2" fmla="val 60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9913168" y="4730750"/>
            <a:ext cx="1679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/>
              <a:t>3</a:t>
            </a:r>
            <a:r>
              <a:rPr lang="ja-JP" altLang="en-US" sz="1800" b="1"/>
              <a:t>次元画像認識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9551218" y="7018338"/>
            <a:ext cx="2255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/>
              <a:t>荷電粒子の飛跡抽出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-2412776" y="2011401"/>
            <a:ext cx="1655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ja-JP" sz="1200" b="1" dirty="0">
                <a:latin typeface="Tahoma" pitchFamily="34" charset="0"/>
              </a:rPr>
              <a:t>Resolution</a:t>
            </a:r>
            <a:r>
              <a:rPr lang="ja-JP" altLang="en-US" sz="1200" b="1" dirty="0">
                <a:latin typeface="Tahoma" pitchFamily="34" charset="0"/>
              </a:rPr>
              <a:t>　　　　　　　</a:t>
            </a:r>
            <a:r>
              <a:rPr lang="en-US" altLang="ja-JP" sz="1200" b="1" dirty="0">
                <a:latin typeface="Tahoma" pitchFamily="34" charset="0"/>
              </a:rPr>
              <a:t>512x512 pixels</a:t>
            </a:r>
          </a:p>
          <a:p>
            <a:pPr eaLnBrk="0" hangingPunct="0"/>
            <a:r>
              <a:rPr lang="en-US" altLang="ja-JP" sz="1200" b="1" dirty="0">
                <a:latin typeface="Tahoma" pitchFamily="34" charset="0"/>
              </a:rPr>
              <a:t>Field of View </a:t>
            </a:r>
            <a:r>
              <a:rPr lang="ja-JP" altLang="en-US" sz="1200" b="1" dirty="0">
                <a:latin typeface="Tahoma" pitchFamily="34" charset="0"/>
              </a:rPr>
              <a:t>　　　　　　　</a:t>
            </a:r>
            <a:r>
              <a:rPr lang="en-US" altLang="ja-JP" sz="1200" b="1" dirty="0">
                <a:latin typeface="Tahoma" pitchFamily="34" charset="0"/>
              </a:rPr>
              <a:t>150x120</a:t>
            </a:r>
            <a:r>
              <a:rPr lang="en-US" altLang="ja-JP" sz="1200" b="1" dirty="0">
                <a:latin typeface="Symbol" pitchFamily="18" charset="2"/>
              </a:rPr>
              <a:t>m</a:t>
            </a:r>
            <a:r>
              <a:rPr lang="en-US" altLang="ja-JP" sz="1200" b="1" dirty="0">
                <a:latin typeface="Tahoma" pitchFamily="34" charset="0"/>
              </a:rPr>
              <a:t>m</a:t>
            </a:r>
            <a:r>
              <a:rPr lang="en-US" altLang="ja-JP" sz="1200" b="1" baseline="30000" dirty="0">
                <a:latin typeface="Tahoma" pitchFamily="34" charset="0"/>
              </a:rPr>
              <a:t>2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-2772816" y="3383781"/>
            <a:ext cx="175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ja-JP" sz="1200" b="1" dirty="0">
                <a:latin typeface="Tahoma" pitchFamily="34" charset="0"/>
              </a:rPr>
              <a:t>Objective Lens x50 </a:t>
            </a:r>
          </a:p>
          <a:p>
            <a:pPr eaLnBrk="0" hangingPunct="0">
              <a:spcBef>
                <a:spcPct val="50000"/>
              </a:spcBef>
            </a:pPr>
            <a:r>
              <a:rPr lang="ja-JP" altLang="en-US" sz="1200" b="1" dirty="0">
                <a:latin typeface="Tahoma" pitchFamily="34" charset="0"/>
              </a:rPr>
              <a:t>　</a:t>
            </a:r>
            <a:r>
              <a:rPr lang="en-US" altLang="ja-JP" sz="1200" b="1" dirty="0">
                <a:latin typeface="Tahoma" pitchFamily="34" charset="0"/>
              </a:rPr>
              <a:t>~3</a:t>
            </a:r>
            <a:r>
              <a:rPr lang="en-US" altLang="ja-JP" sz="1200" b="1" dirty="0">
                <a:latin typeface="Symbol" pitchFamily="18" charset="2"/>
              </a:rPr>
              <a:t>m</a:t>
            </a:r>
            <a:r>
              <a:rPr lang="en-US" altLang="ja-JP" sz="1200" b="1" dirty="0">
                <a:latin typeface="Tahoma" pitchFamily="34" charset="0"/>
              </a:rPr>
              <a:t>m focal depth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-66710" y="2734229"/>
            <a:ext cx="6078870" cy="3689230"/>
            <a:chOff x="-151947" y="1963776"/>
            <a:chExt cx="7580498" cy="4649892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49327" y="1963776"/>
              <a:ext cx="6140450" cy="4197350"/>
              <a:chOff x="736600" y="1933575"/>
              <a:chExt cx="6140450" cy="4197350"/>
            </a:xfrm>
          </p:grpSpPr>
          <p:pic>
            <p:nvPicPr>
              <p:cNvPr id="7168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600" y="1933575"/>
                <a:ext cx="6140450" cy="4197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5076056" y="5433629"/>
                <a:ext cx="1296144" cy="6857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4362773" y="6148163"/>
              <a:ext cx="3065778" cy="46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7/16hit</a:t>
              </a:r>
              <a:r>
                <a:rPr kumimoji="1" lang="ja-JP" altLang="en-US" dirty="0" smtClean="0"/>
                <a:t>が</a:t>
              </a:r>
              <a:r>
                <a:rPr kumimoji="1" lang="en-US" altLang="ja-JP" dirty="0" smtClean="0"/>
                <a:t>threshold</a:t>
              </a:r>
            </a:p>
          </p:txBody>
        </p:sp>
        <p:sp>
          <p:nvSpPr>
            <p:cNvPr id="9" name="左中かっこ 8"/>
            <p:cNvSpPr/>
            <p:nvPr/>
          </p:nvSpPr>
          <p:spPr>
            <a:xfrm>
              <a:off x="3806825" y="2708920"/>
              <a:ext cx="117103" cy="2592288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79910" y="3795830"/>
              <a:ext cx="1053864" cy="737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42μm</a:t>
              </a:r>
              <a:r>
                <a:rPr lang="ja-JP" altLang="en-US" sz="1600" dirty="0" smtClean="0"/>
                <a:t>を</a:t>
              </a:r>
              <a:endParaRPr lang="en-US" altLang="ja-JP" sz="1600" dirty="0" smtClean="0"/>
            </a:p>
            <a:p>
              <a:r>
                <a:rPr lang="en-US" altLang="ja-JP" sz="1600" dirty="0" smtClean="0"/>
                <a:t>16</a:t>
              </a:r>
              <a:r>
                <a:rPr lang="ja-JP" altLang="en-US" sz="1600" dirty="0" smtClean="0"/>
                <a:t>分割</a:t>
              </a:r>
              <a:endParaRPr lang="en-US" altLang="ja-JP" sz="1600" dirty="0"/>
            </a:p>
          </p:txBody>
        </p:sp>
        <p:sp>
          <p:nvSpPr>
            <p:cNvPr id="11" name="左中かっこ 10"/>
            <p:cNvSpPr/>
            <p:nvPr/>
          </p:nvSpPr>
          <p:spPr>
            <a:xfrm rot="16200000">
              <a:off x="5293024" y="4192450"/>
              <a:ext cx="308968" cy="285908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151947" y="4333999"/>
              <a:ext cx="1088566" cy="387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42μm </a:t>
              </a:r>
              <a:r>
                <a:rPr kumimoji="1" lang="en-US" altLang="ja-JP" sz="1400" dirty="0" smtClean="0">
                  <a:solidFill>
                    <a:schemeClr val="bg1"/>
                  </a:solidFill>
                </a:rPr>
                <a:t>CS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0" y="5065713"/>
              <a:ext cx="873956" cy="387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200</a:t>
              </a:r>
              <a:r>
                <a:rPr kumimoji="1" lang="en-US" altLang="ja-JP" sz="1400" dirty="0" smtClean="0"/>
                <a:t>μm</a:t>
              </a:r>
              <a:endParaRPr kumimoji="1" lang="ja-JP" altLang="en-US" sz="1400" dirty="0"/>
            </a:p>
          </p:txBody>
        </p:sp>
        <p:sp>
          <p:nvSpPr>
            <p:cNvPr id="35" name="左中かっこ 34"/>
            <p:cNvSpPr/>
            <p:nvPr/>
          </p:nvSpPr>
          <p:spPr>
            <a:xfrm>
              <a:off x="889026" y="4427972"/>
              <a:ext cx="45719" cy="217885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-103337" y="5809609"/>
              <a:ext cx="1088566" cy="387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42μm </a:t>
              </a:r>
              <a:r>
                <a:rPr kumimoji="1" lang="en-US" altLang="ja-JP" sz="1400" dirty="0" smtClean="0">
                  <a:solidFill>
                    <a:schemeClr val="bg1"/>
                  </a:solidFill>
                </a:rPr>
                <a:t>CS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左中かっこ 37"/>
            <p:cNvSpPr/>
            <p:nvPr/>
          </p:nvSpPr>
          <p:spPr>
            <a:xfrm>
              <a:off x="915262" y="5930279"/>
              <a:ext cx="45719" cy="217885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5569908" y="3060615"/>
            <a:ext cx="3442033" cy="2308324"/>
            <a:chOff x="5569908" y="3060615"/>
            <a:chExt cx="3442033" cy="230832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5569908" y="3060615"/>
              <a:ext cx="344203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n"/>
              </a:pPr>
              <a:r>
                <a:rPr kumimoji="1" lang="ja-JP" altLang="en-US" dirty="0" smtClean="0">
                  <a:solidFill>
                    <a:srgbClr val="FF0000"/>
                  </a:solidFill>
                </a:rPr>
                <a:t>プロセス</a:t>
              </a:r>
              <a:endParaRPr kumimoji="1" lang="en-US" altLang="ja-JP" dirty="0" smtClean="0">
                <a:solidFill>
                  <a:srgbClr val="FF0000"/>
                </a:solidFill>
              </a:endParaRPr>
            </a:p>
            <a:p>
              <a:r>
                <a:rPr kumimoji="1" lang="en-US" altLang="ja-JP" dirty="0" smtClean="0"/>
                <a:t>CCD</a:t>
              </a:r>
              <a:r>
                <a:rPr kumimoji="1" lang="ja-JP" altLang="en-US" dirty="0" smtClean="0"/>
                <a:t>カメラスキャン</a:t>
              </a:r>
              <a:r>
                <a:rPr lang="ja-JP" altLang="en-US" dirty="0" smtClean="0"/>
                <a:t>で</a:t>
              </a:r>
              <a:endParaRPr lang="en-US" altLang="ja-JP" dirty="0" smtClean="0"/>
            </a:p>
            <a:p>
              <a:r>
                <a:rPr lang="en-US" altLang="ja-JP" dirty="0" smtClean="0"/>
                <a:t>0.2×0.2×2.5μm</a:t>
              </a:r>
              <a:r>
                <a:rPr lang="en-US" altLang="ja-JP" baseline="30000" dirty="0" smtClean="0"/>
                <a:t>3</a:t>
              </a:r>
              <a:r>
                <a:rPr lang="ja-JP" altLang="en-US" dirty="0" smtClean="0"/>
                <a:t>角をスキャン</a:t>
              </a:r>
              <a:endParaRPr lang="en-US" altLang="ja-JP" dirty="0" smtClean="0"/>
            </a:p>
            <a:p>
              <a:endParaRPr lang="en-US" altLang="ja-JP" dirty="0" smtClean="0"/>
            </a:p>
            <a:p>
              <a:r>
                <a:rPr lang="en-US" altLang="ja-JP" dirty="0" smtClean="0"/>
                <a:t>Bit</a:t>
              </a:r>
              <a:r>
                <a:rPr lang="ja-JP" altLang="en-US" dirty="0" smtClean="0"/>
                <a:t>情報に直す。</a:t>
              </a:r>
              <a:endParaRPr lang="en-US" altLang="ja-JP" dirty="0" smtClean="0"/>
            </a:p>
            <a:p>
              <a:endParaRPr kumimoji="1" lang="en-US" altLang="ja-JP" dirty="0"/>
            </a:p>
            <a:p>
              <a:r>
                <a:rPr lang="ja-JP" altLang="en-US" dirty="0" smtClean="0"/>
                <a:t>あらゆる角度から射影</a:t>
              </a:r>
              <a:r>
                <a:rPr lang="ja-JP" altLang="en-US" dirty="0"/>
                <a:t>。</a:t>
              </a:r>
              <a:endParaRPr lang="en-US" altLang="ja-JP" dirty="0" smtClean="0"/>
            </a:p>
            <a:p>
              <a:r>
                <a:rPr lang="en-US" altLang="ja-JP" dirty="0" smtClean="0"/>
                <a:t>7/16 hit</a:t>
              </a:r>
              <a:r>
                <a:rPr lang="ja-JP" altLang="en-US" dirty="0" smtClean="0"/>
                <a:t>重なったら</a:t>
              </a:r>
              <a:r>
                <a:rPr lang="en-US" altLang="ja-JP" dirty="0" smtClean="0"/>
                <a:t>track</a:t>
              </a:r>
              <a:r>
                <a:rPr lang="ja-JP" altLang="en-US" dirty="0"/>
                <a:t>と</a:t>
              </a:r>
              <a:r>
                <a:rPr lang="ja-JP" altLang="en-US" dirty="0" smtClean="0"/>
                <a:t>して認識</a:t>
              </a:r>
              <a:endParaRPr kumimoji="1" lang="ja-JP" altLang="en-US" dirty="0"/>
            </a:p>
          </p:txBody>
        </p:sp>
        <p:sp>
          <p:nvSpPr>
            <p:cNvPr id="15" name="下矢印 14"/>
            <p:cNvSpPr/>
            <p:nvPr/>
          </p:nvSpPr>
          <p:spPr>
            <a:xfrm>
              <a:off x="6372200" y="3957132"/>
              <a:ext cx="216024" cy="2746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下矢印 42"/>
            <p:cNvSpPr/>
            <p:nvPr/>
          </p:nvSpPr>
          <p:spPr>
            <a:xfrm>
              <a:off x="6372200" y="4524375"/>
              <a:ext cx="216024" cy="2746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8" name="直線矢印コネクタ 17"/>
          <p:cNvCxnSpPr/>
          <p:nvPr/>
        </p:nvCxnSpPr>
        <p:spPr>
          <a:xfrm flipH="1">
            <a:off x="5220072" y="2734229"/>
            <a:ext cx="180020" cy="497921"/>
          </a:xfrm>
          <a:prstGeom prst="straightConnector1">
            <a:avLst/>
          </a:prstGeom>
          <a:ln w="28575">
            <a:solidFill>
              <a:srgbClr val="1307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>
            <a:off x="4355976" y="3219111"/>
            <a:ext cx="853493" cy="2417552"/>
          </a:xfrm>
          <a:prstGeom prst="straightConnector1">
            <a:avLst/>
          </a:prstGeom>
          <a:ln w="9525">
            <a:solidFill>
              <a:srgbClr val="1307FF">
                <a:alpha val="40000"/>
              </a:srgb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4301970" y="5451359"/>
            <a:ext cx="108912" cy="334160"/>
          </a:xfrm>
          <a:prstGeom prst="straightConnector1">
            <a:avLst/>
          </a:prstGeom>
          <a:ln w="28575">
            <a:solidFill>
              <a:srgbClr val="1307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タイトル 3"/>
          <p:cNvSpPr txBox="1">
            <a:spLocks noGrp="1"/>
          </p:cNvSpPr>
          <p:nvPr>
            <p:ph type="title"/>
          </p:nvPr>
        </p:nvSpPr>
        <p:spPr>
          <a:xfrm>
            <a:off x="329993" y="152400"/>
            <a:ext cx="8229600" cy="1219200"/>
          </a:xfrm>
          <a:prstGeom prst="rect">
            <a:avLst/>
          </a:prstGeom>
          <a:solidFill>
            <a:srgbClr val="00FFFF">
              <a:alpha val="50196"/>
            </a:srgbClr>
          </a:solidFill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scan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7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4342" name="タイトル 1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pPr eaLnBrk="1" hangingPunct="1"/>
            <a:r>
              <a:rPr lang="en-US" altLang="ja-JP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ECC brick</a:t>
            </a:r>
            <a:r>
              <a:rPr lang="ja-JP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での</a:t>
            </a:r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ニュートリノ検出</a:t>
            </a:r>
            <a:endParaRPr lang="en-US" altLang="ja-JP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明朝" charset="-128"/>
              <a:ea typeface="ＭＳ Ｐ明朝" charset="-128"/>
            </a:endParaRPr>
          </a:p>
        </p:txBody>
      </p:sp>
      <p:pic>
        <p:nvPicPr>
          <p:cNvPr id="14338" name="Content Placeholder 4" descr="vs1.gi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08" y="1844824"/>
            <a:ext cx="6524625" cy="4114800"/>
          </a:xfrm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66812" y="1444714"/>
            <a:ext cx="746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kumimoji="0" lang="ja-JP" altLang="en-US" sz="2000" dirty="0" smtClean="0">
                <a:latin typeface="Calibri" pitchFamily="34" charset="0"/>
              </a:rPr>
              <a:t>下流から上流に</a:t>
            </a:r>
            <a:r>
              <a:rPr kumimoji="0" lang="en-US" altLang="ja-JP" sz="2000" dirty="0" err="1" smtClean="0">
                <a:latin typeface="Calibri" pitchFamily="34" charset="0"/>
              </a:rPr>
              <a:t>Scanback</a:t>
            </a:r>
            <a:r>
              <a:rPr kumimoji="0" lang="ja-JP" altLang="en-US" sz="2000" dirty="0" smtClean="0">
                <a:latin typeface="Calibri" pitchFamily="34" charset="0"/>
              </a:rPr>
              <a:t>して表示しただけ。</a:t>
            </a:r>
            <a:endParaRPr kumimoji="0" lang="en-US" altLang="ja-JP" sz="2000" dirty="0">
              <a:latin typeface="Calibri" pitchFamily="34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1066800" y="4876800"/>
            <a:ext cx="1066800" cy="304800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23900" y="49530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400" dirty="0">
                <a:solidFill>
                  <a:srgbClr val="FFC000"/>
                </a:solidFill>
                <a:latin typeface="Symbol" pitchFamily="18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86487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vs2.gi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1804988"/>
            <a:ext cx="6524625" cy="4114800"/>
          </a:xfrm>
        </p:spPr>
      </p:pic>
      <p:cxnSp>
        <p:nvCxnSpPr>
          <p:cNvPr id="6" name="直線矢印コネクタ 12"/>
          <p:cNvCxnSpPr/>
          <p:nvPr/>
        </p:nvCxnSpPr>
        <p:spPr>
          <a:xfrm rot="5400000">
            <a:off x="753269" y="4037806"/>
            <a:ext cx="1828800" cy="1588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テキスト ボックス 13"/>
          <p:cNvSpPr txBox="1">
            <a:spLocks noChangeArrowheads="1"/>
          </p:cNvSpPr>
          <p:nvPr/>
        </p:nvSpPr>
        <p:spPr bwMode="auto">
          <a:xfrm>
            <a:off x="1181100" y="37973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sz="140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776808" y="1354733"/>
            <a:ext cx="746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kumimoji="0" lang="ja-JP" altLang="en-US" sz="2000" dirty="0" smtClean="0">
                <a:latin typeface="Calibri" pitchFamily="34" charset="0"/>
              </a:rPr>
              <a:t>数枚の層しか通過しない</a:t>
            </a:r>
            <a:r>
              <a:rPr kumimoji="0" lang="en-US" altLang="ja-JP" sz="2000" dirty="0" smtClean="0">
                <a:latin typeface="Calibri" pitchFamily="34" charset="0"/>
              </a:rPr>
              <a:t>track</a:t>
            </a:r>
            <a:r>
              <a:rPr kumimoji="0" lang="ja-JP" altLang="en-US" sz="2000" dirty="0" smtClean="0">
                <a:latin typeface="Calibri" pitchFamily="34" charset="0"/>
              </a:rPr>
              <a:t>を取り除いたとき</a:t>
            </a:r>
            <a:endParaRPr kumimoji="0" lang="en-US" altLang="ja-JP" sz="2000" dirty="0">
              <a:latin typeface="Calibri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066800" y="4876800"/>
            <a:ext cx="1066800" cy="304800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3900" y="49530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400" dirty="0">
                <a:solidFill>
                  <a:srgbClr val="FFC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518864" y="121568"/>
            <a:ext cx="8229600" cy="1219200"/>
          </a:xfrm>
          <a:prstGeom prst="rect">
            <a:avLst/>
          </a:prstGeom>
          <a:solidFill>
            <a:srgbClr val="00FFFF">
              <a:alpha val="50196"/>
            </a:srgbClr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ECC brick</a:t>
            </a:r>
            <a:r>
              <a:rPr lang="ja-JP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での</a:t>
            </a:r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ニュートリノ検出</a:t>
            </a:r>
          </a:p>
        </p:txBody>
      </p:sp>
    </p:spTree>
    <p:extLst>
      <p:ext uri="{BB962C8B-B14F-4D97-AF65-F5344CB8AC3E}">
        <p14:creationId xmlns:p14="http://schemas.microsoft.com/office/powerpoint/2010/main" val="3435843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vs4.gi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1804988"/>
            <a:ext cx="6524625" cy="4114800"/>
          </a:xfrm>
        </p:spPr>
      </p:pic>
      <p:cxnSp>
        <p:nvCxnSpPr>
          <p:cNvPr id="6" name="直線矢印コネクタ 12"/>
          <p:cNvCxnSpPr/>
          <p:nvPr/>
        </p:nvCxnSpPr>
        <p:spPr>
          <a:xfrm rot="5400000">
            <a:off x="753269" y="4037806"/>
            <a:ext cx="1828800" cy="1588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テキスト ボックス 13"/>
          <p:cNvSpPr txBox="1">
            <a:spLocks noChangeArrowheads="1"/>
          </p:cNvSpPr>
          <p:nvPr/>
        </p:nvSpPr>
        <p:spPr bwMode="auto">
          <a:xfrm>
            <a:off x="1181100" y="37973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sz="140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895350" y="1340768"/>
            <a:ext cx="746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kumimoji="0" lang="ja-JP" altLang="en-US" sz="2000" dirty="0" smtClean="0">
                <a:latin typeface="Calibri" pitchFamily="34" charset="0"/>
              </a:rPr>
              <a:t>ニュートリノ反応によってできる</a:t>
            </a:r>
            <a:r>
              <a:rPr kumimoji="0" lang="en-US" altLang="ja-JP" sz="2000" dirty="0" smtClean="0">
                <a:latin typeface="Calibri" pitchFamily="34" charset="0"/>
              </a:rPr>
              <a:t>vertex</a:t>
            </a:r>
            <a:r>
              <a:rPr kumimoji="0" lang="ja-JP" altLang="en-US" sz="2000" dirty="0" smtClean="0">
                <a:latin typeface="Calibri" pitchFamily="34" charset="0"/>
              </a:rPr>
              <a:t>を作る</a:t>
            </a:r>
            <a:r>
              <a:rPr kumimoji="0" lang="en-US" altLang="ja-JP" sz="2000" dirty="0" smtClean="0">
                <a:latin typeface="Calibri" pitchFamily="34" charset="0"/>
              </a:rPr>
              <a:t>tracks</a:t>
            </a:r>
            <a:r>
              <a:rPr kumimoji="0" lang="ja-JP" altLang="en-US" sz="2000" dirty="0" smtClean="0">
                <a:latin typeface="Calibri" pitchFamily="34" charset="0"/>
              </a:rPr>
              <a:t>を探すと</a:t>
            </a:r>
            <a:r>
              <a:rPr kumimoji="0" lang="ja-JP" altLang="en-US" sz="2000" dirty="0" err="1" smtClean="0">
                <a:latin typeface="Calibri" pitchFamily="34" charset="0"/>
              </a:rPr>
              <a:t>、、</a:t>
            </a:r>
            <a:r>
              <a:rPr kumimoji="0" lang="en-US" altLang="ja-JP" sz="2000" dirty="0" smtClean="0">
                <a:latin typeface="Calibri" pitchFamily="34" charset="0"/>
              </a:rPr>
              <a:t> </a:t>
            </a:r>
            <a:endParaRPr kumimoji="0" lang="en-US" altLang="ja-JP" sz="2000" dirty="0">
              <a:latin typeface="Calibri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066800" y="4876800"/>
            <a:ext cx="1066800" cy="304800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3900" y="49530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400" dirty="0">
                <a:solidFill>
                  <a:srgbClr val="FFC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506784" y="38100"/>
            <a:ext cx="8229600" cy="1219200"/>
          </a:xfrm>
          <a:prstGeom prst="rect">
            <a:avLst/>
          </a:prstGeom>
          <a:solidFill>
            <a:srgbClr val="00FFFF">
              <a:alpha val="50196"/>
            </a:srgbClr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ECC brick</a:t>
            </a:r>
            <a:r>
              <a:rPr lang="ja-JP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での</a:t>
            </a:r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ニュートリノ検出</a:t>
            </a:r>
          </a:p>
        </p:txBody>
      </p:sp>
    </p:spTree>
    <p:extLst>
      <p:ext uri="{BB962C8B-B14F-4D97-AF65-F5344CB8AC3E}">
        <p14:creationId xmlns:p14="http://schemas.microsoft.com/office/powerpoint/2010/main" val="352900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dirty="0" smtClean="0"/>
              <a:t>ECC</a:t>
            </a:r>
            <a:r>
              <a:rPr lang="ja-JP" altLang="en-US" dirty="0" smtClean="0"/>
              <a:t>から得られる</a:t>
            </a:r>
            <a:r>
              <a:rPr lang="ja-JP" altLang="en-US" dirty="0"/>
              <a:t>情報 </a:t>
            </a:r>
            <a:endParaRPr lang="en-US" altLang="ja-JP" dirty="0" smtClean="0"/>
          </a:p>
          <a:p>
            <a:pPr lvl="1">
              <a:buFont typeface="Arial" pitchFamily="34" charset="0"/>
              <a:buChar char="•"/>
            </a:pPr>
            <a:r>
              <a:rPr lang="ja-JP" altLang="en-US" dirty="0" smtClean="0"/>
              <a:t> </a:t>
            </a:r>
            <a:r>
              <a:rPr lang="en-US" altLang="ja-JP" dirty="0"/>
              <a:t>track </a:t>
            </a:r>
            <a:r>
              <a:rPr lang="ja-JP" altLang="en-US" dirty="0"/>
              <a:t>の</a:t>
            </a:r>
            <a:r>
              <a:rPr lang="ja-JP" altLang="en-US" dirty="0" smtClean="0"/>
              <a:t>位置</a:t>
            </a:r>
            <a:r>
              <a:rPr lang="en-US" altLang="ja-JP" dirty="0" smtClean="0"/>
              <a:t>,</a:t>
            </a:r>
            <a:r>
              <a:rPr lang="ja-JP" altLang="en-US" dirty="0" smtClean="0"/>
              <a:t>角度</a:t>
            </a:r>
            <a:r>
              <a:rPr lang="en-US" altLang="ja-JP" dirty="0" smtClean="0"/>
              <a:t>,</a:t>
            </a:r>
            <a:r>
              <a:rPr lang="ja-JP" altLang="en-US" dirty="0" smtClean="0"/>
              <a:t>濃さ</a:t>
            </a:r>
            <a:r>
              <a:rPr lang="en-US" altLang="ja-JP" dirty="0" smtClean="0"/>
              <a:t>(</a:t>
            </a:r>
            <a:r>
              <a:rPr lang="ja-JP" altLang="en-US" dirty="0" smtClean="0"/>
              <a:t>銀</a:t>
            </a:r>
            <a:r>
              <a:rPr lang="ja-JP" altLang="en-US" dirty="0"/>
              <a:t>粒子</a:t>
            </a:r>
            <a:r>
              <a:rPr lang="ja-JP" altLang="en-US" dirty="0" smtClean="0"/>
              <a:t>密度</a:t>
            </a:r>
            <a:r>
              <a:rPr lang="en-US" altLang="ja-JP" dirty="0" smtClean="0"/>
              <a:t>)</a:t>
            </a:r>
          </a:p>
          <a:p>
            <a:pPr>
              <a:buFont typeface="Wingdings" pitchFamily="2" charset="2"/>
              <a:buChar char="n"/>
            </a:pPr>
            <a:r>
              <a:rPr lang="ja-JP" altLang="en-US" dirty="0"/>
              <a:t>銀</a:t>
            </a:r>
            <a:r>
              <a:rPr lang="ja-JP" altLang="en-US" dirty="0" smtClean="0"/>
              <a:t>粒子密度から分かること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Emulsion(</a:t>
            </a:r>
            <a:r>
              <a:rPr lang="en-US" altLang="ja-JP" dirty="0" err="1" smtClean="0"/>
              <a:t>AgBr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のイオン化の際、粒子はエネルギーを失う。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損失エネルギー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ゼラチンをイオン</a:t>
            </a:r>
            <a:r>
              <a:rPr lang="ja-JP" altLang="en-US" dirty="0" smtClean="0"/>
              <a:t>化エネルギー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原子の電子にエネルギーを渡す。</a:t>
            </a:r>
            <a:r>
              <a:rPr kumimoji="1" lang="el-GR" altLang="ja-JP" dirty="0" smtClean="0"/>
              <a:t>Δ</a:t>
            </a:r>
            <a:r>
              <a:rPr kumimoji="1" lang="en-US" altLang="ja-JP" dirty="0" smtClean="0"/>
              <a:t>ray</a:t>
            </a:r>
            <a:r>
              <a:rPr kumimoji="1" lang="ja-JP" altLang="en-US" dirty="0" smtClean="0"/>
              <a:t>として現れる。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現像による</a:t>
            </a:r>
            <a:r>
              <a:rPr lang="ja-JP" altLang="en-US" dirty="0"/>
              <a:t>銀粒子</a:t>
            </a:r>
            <a:r>
              <a:rPr lang="ja-JP" altLang="en-US" dirty="0" smtClean="0"/>
              <a:t>密度の変化        　　　　 だが</a:t>
            </a:r>
            <a:r>
              <a:rPr lang="ja-JP" altLang="en-US" dirty="0" err="1"/>
              <a:t>、、、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1track</a:t>
            </a:r>
            <a:r>
              <a:rPr lang="ja-JP" altLang="en-US" dirty="0" smtClean="0"/>
              <a:t>長あたり銀粒子数</a:t>
            </a:r>
            <a:r>
              <a:rPr lang="en-US" altLang="ja-JP" dirty="0" smtClean="0"/>
              <a:t> </a:t>
            </a:r>
            <a:r>
              <a:rPr lang="ja-JP" altLang="en-US" dirty="0"/>
              <a:t>∝</a:t>
            </a:r>
            <a:r>
              <a:rPr lang="ja-JP" altLang="en-US" dirty="0" smtClean="0"/>
              <a:t>エネルギー損失</a:t>
            </a:r>
            <a:r>
              <a:rPr lang="en-US" altLang="ja-JP" dirty="0" smtClean="0"/>
              <a:t>rate </a:t>
            </a:r>
            <a:endParaRPr lang="en-US" altLang="ja-JP" dirty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analysis	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左中かっこ 4"/>
          <p:cNvSpPr/>
          <p:nvPr/>
        </p:nvSpPr>
        <p:spPr>
          <a:xfrm>
            <a:off x="1115616" y="4149080"/>
            <a:ext cx="144016" cy="93610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683568" y="5733256"/>
            <a:ext cx="576064" cy="576064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3648" y="5733256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これは、主に暗黒物質探索で用いられているメソッド</a:t>
            </a:r>
            <a:endParaRPr lang="en-US" altLang="ja-JP" dirty="0" smtClean="0"/>
          </a:p>
          <a:p>
            <a:r>
              <a:rPr kumimoji="1" lang="el-GR" altLang="ja-JP" dirty="0" smtClean="0"/>
              <a:t>Ν</a:t>
            </a:r>
            <a:r>
              <a:rPr kumimoji="1" lang="en-US" altLang="ja-JP" dirty="0" smtClean="0"/>
              <a:t>τ</a:t>
            </a:r>
            <a:r>
              <a:rPr kumimoji="1" lang="ja-JP" altLang="en-US" dirty="0" smtClean="0"/>
              <a:t>探索では、主に多重散乱から運動量を導出する。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94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運動量</a:t>
            </a:r>
            <a:r>
              <a:rPr lang="ja-JP" altLang="en-US" dirty="0"/>
              <a:t>測定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低運動</a:t>
            </a:r>
            <a:r>
              <a:rPr kumimoji="1" lang="en-US" altLang="ja-JP" dirty="0" smtClean="0"/>
              <a:t>(6GeV</a:t>
            </a:r>
            <a:r>
              <a:rPr kumimoji="1" lang="ja-JP" altLang="en-US" dirty="0" smtClean="0"/>
              <a:t>以下</a:t>
            </a:r>
            <a:r>
              <a:rPr kumimoji="1" lang="en-US" altLang="ja-JP" dirty="0" smtClean="0"/>
              <a:t>)</a:t>
            </a:r>
          </a:p>
          <a:p>
            <a:pPr lvl="2"/>
            <a:r>
              <a:rPr lang="ja-JP" altLang="en-US" dirty="0" smtClean="0"/>
              <a:t>鉛標的による、角度のずれ、多重散乱</a:t>
            </a:r>
            <a:r>
              <a:rPr lang="en-US" altLang="ja-JP" dirty="0" smtClean="0"/>
              <a:t>(22%)</a:t>
            </a:r>
          </a:p>
          <a:p>
            <a:pPr lvl="1"/>
            <a:r>
              <a:rPr lang="ja-JP" altLang="en-US" dirty="0" smtClean="0"/>
              <a:t>高運動量</a:t>
            </a:r>
            <a:endParaRPr lang="en-US" altLang="ja-JP" dirty="0"/>
          </a:p>
          <a:p>
            <a:pPr lvl="2"/>
            <a:r>
              <a:rPr kumimoji="1" lang="ja-JP" altLang="en-US" dirty="0" smtClean="0"/>
              <a:t>標的による位置のずれ</a:t>
            </a:r>
            <a:r>
              <a:rPr lang="en-US" altLang="ja-JP" dirty="0" smtClean="0"/>
              <a:t>(33%)</a:t>
            </a:r>
          </a:p>
          <a:p>
            <a:pPr lvl="1">
              <a:buFont typeface="Wingdings" pitchFamily="2" charset="2"/>
              <a:buChar char="Ø"/>
            </a:pPr>
            <a:r>
              <a:rPr kumimoji="1" lang="ja-JP" altLang="en-US" dirty="0" smtClean="0"/>
              <a:t>多重散乱させたい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厚く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が、角度分解能をよくしたい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薄く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⇒</a:t>
            </a:r>
            <a:r>
              <a:rPr lang="en-US" altLang="ja-JP" dirty="0" smtClean="0"/>
              <a:t>1mm</a:t>
            </a:r>
            <a:r>
              <a:rPr lang="ja-JP" altLang="en-US" dirty="0"/>
              <a:t>厚の</a:t>
            </a:r>
            <a:r>
              <a:rPr lang="ja-JP" altLang="en-US" dirty="0" smtClean="0"/>
              <a:t>鉛板</a:t>
            </a:r>
            <a:endParaRPr kumimoji="1"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en-US" altLang="ja-JP" dirty="0" smtClean="0"/>
              <a:t>γ-ray</a:t>
            </a:r>
          </a:p>
          <a:p>
            <a:pPr lvl="1"/>
            <a:r>
              <a:rPr kumimoji="1" lang="ja-JP" altLang="en-US" dirty="0" smtClean="0"/>
              <a:t>電磁シャワーの形、多重散乱後の</a:t>
            </a:r>
            <a:r>
              <a:rPr kumimoji="1" lang="en-US" altLang="ja-JP" dirty="0" smtClean="0"/>
              <a:t>track</a:t>
            </a:r>
          </a:p>
          <a:p>
            <a:pPr lvl="1"/>
            <a:r>
              <a:rPr lang="ja-JP" altLang="en-US" dirty="0"/>
              <a:t>どこ</a:t>
            </a:r>
            <a:r>
              <a:rPr lang="ja-JP" altLang="en-US" dirty="0" smtClean="0"/>
              <a:t>の</a:t>
            </a:r>
            <a:r>
              <a:rPr lang="en-US" altLang="ja-JP" dirty="0" smtClean="0"/>
              <a:t>vertex</a:t>
            </a:r>
            <a:r>
              <a:rPr lang="ja-JP" altLang="en-US" dirty="0" smtClean="0"/>
              <a:t>由来かの情報が重要</a:t>
            </a:r>
            <a:r>
              <a:rPr lang="en-US" altLang="ja-JP" dirty="0" smtClean="0"/>
              <a:t>(</a:t>
            </a:r>
            <a:r>
              <a:rPr lang="ja-JP" altLang="en-US" dirty="0" smtClean="0"/>
              <a:t>角度分解能</a:t>
            </a:r>
            <a:r>
              <a:rPr lang="en-US" altLang="ja-JP" dirty="0" smtClean="0"/>
              <a:t>)</a:t>
            </a:r>
            <a:endParaRPr kumimoji="1" lang="ja-JP" altLang="en-US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analysis	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3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Line 2"/>
          <p:cNvSpPr>
            <a:spLocks noChangeShapeType="1"/>
          </p:cNvSpPr>
          <p:nvPr/>
        </p:nvSpPr>
        <p:spPr bwMode="auto">
          <a:xfrm>
            <a:off x="344488" y="2903538"/>
            <a:ext cx="1871662" cy="1587"/>
          </a:xfrm>
          <a:prstGeom prst="line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39" name="Line 3"/>
          <p:cNvSpPr>
            <a:spLocks noChangeShapeType="1"/>
          </p:cNvSpPr>
          <p:nvPr/>
        </p:nvSpPr>
        <p:spPr bwMode="auto">
          <a:xfrm>
            <a:off x="2144713" y="2903538"/>
            <a:ext cx="2232025" cy="96678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>
            <a:off x="2144713" y="2903538"/>
            <a:ext cx="2125662" cy="115093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 flipV="1">
            <a:off x="2138363" y="2620963"/>
            <a:ext cx="454025" cy="290512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 flipV="1">
            <a:off x="2605088" y="1468438"/>
            <a:ext cx="1368425" cy="1135062"/>
          </a:xfrm>
          <a:prstGeom prst="line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 flipV="1">
            <a:off x="2605088" y="1757363"/>
            <a:ext cx="1655762" cy="846137"/>
          </a:xfrm>
          <a:prstGeom prst="line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V="1">
            <a:off x="2576513" y="2563813"/>
            <a:ext cx="1800225" cy="74612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325438" y="2371725"/>
            <a:ext cx="3873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Symbol" pitchFamily="18" charset="2"/>
              <a:buNone/>
            </a:pPr>
            <a:r>
              <a:rPr kumimoji="0" lang="en-US" sz="2000" b="1">
                <a:solidFill>
                  <a:srgbClr val="000000"/>
                </a:solidFill>
                <a:latin typeface="Symbol" pitchFamily="18" charset="2"/>
              </a:rPr>
              <a:t></a:t>
            </a:r>
            <a:r>
              <a:rPr kumimoji="0" lang="en-US" sz="2000" b="1" baseline="-25000">
                <a:solidFill>
                  <a:srgbClr val="000000"/>
                </a:solidFill>
                <a:latin typeface="Symbol" pitchFamily="18" charset="2"/>
              </a:rPr>
              <a:t>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153025" y="1628775"/>
            <a:ext cx="132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rgbClr val="000000"/>
                </a:solidFill>
              </a:rPr>
              <a:t>Topology</a:t>
            </a: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2405063" y="2714625"/>
            <a:ext cx="315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0000"/>
              </a:buClr>
              <a:buSzPct val="100000"/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sz="2400" b="1" baseline="30000">
                <a:solidFill>
                  <a:srgbClr val="FF0000"/>
                </a:solidFill>
                <a:latin typeface="Symbol" pitchFamily="18" charset="2"/>
              </a:rPr>
              <a:t></a:t>
            </a:r>
            <a:r>
              <a:rPr kumimoji="0" lang="en-US" sz="2400" b="1" baseline="30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</a:p>
        </p:txBody>
      </p:sp>
      <p:grpSp>
        <p:nvGrpSpPr>
          <p:cNvPr id="116748" name="Group 12"/>
          <p:cNvGrpSpPr>
            <a:grpSpLocks/>
          </p:cNvGrpSpPr>
          <p:nvPr/>
        </p:nvGrpSpPr>
        <p:grpSpPr bwMode="auto">
          <a:xfrm>
            <a:off x="4859338" y="2051050"/>
            <a:ext cx="3814762" cy="1338263"/>
            <a:chOff x="3061" y="1292"/>
            <a:chExt cx="2403" cy="843"/>
          </a:xfrm>
        </p:grpSpPr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4876" y="1925"/>
              <a:ext cx="58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15.2 ％</a:t>
              </a:r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3696" y="1925"/>
              <a:ext cx="118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kumimoji="0" lang="en-US" sz="1600" b="1" baseline="30000">
                  <a:solidFill>
                    <a:srgbClr val="000000"/>
                  </a:solidFill>
                  <a:latin typeface="Symbol" pitchFamily="18" charset="2"/>
                </a:rPr>
                <a:t>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 　→　h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 h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 h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3061" y="1925"/>
              <a:ext cx="635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Trident</a:t>
              </a:r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4876" y="1714"/>
              <a:ext cx="58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49.5 ％</a:t>
              </a:r>
            </a:p>
          </p:txBody>
        </p:sp>
        <p:sp>
          <p:nvSpPr>
            <p:cNvPr id="116753" name="Rectangle 17"/>
            <p:cNvSpPr>
              <a:spLocks noChangeArrowheads="1"/>
            </p:cNvSpPr>
            <p:nvPr/>
          </p:nvSpPr>
          <p:spPr bwMode="auto">
            <a:xfrm>
              <a:off x="3696" y="1714"/>
              <a:ext cx="118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kumimoji="0" lang="en-US" sz="1600" b="1" baseline="30000">
                  <a:solidFill>
                    <a:srgbClr val="000000"/>
                  </a:solidFill>
                  <a:latin typeface="Symbol" pitchFamily="18" charset="2"/>
                </a:rPr>
                <a:t>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 　→　h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16754" name="Rectangle 18"/>
            <p:cNvSpPr>
              <a:spLocks noChangeArrowheads="1"/>
            </p:cNvSpPr>
            <p:nvPr/>
          </p:nvSpPr>
          <p:spPr bwMode="auto">
            <a:xfrm>
              <a:off x="4876" y="1503"/>
              <a:ext cx="58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17.4 ％</a:t>
              </a:r>
            </a:p>
          </p:txBody>
        </p:sp>
        <p:sp>
          <p:nvSpPr>
            <p:cNvPr id="116755" name="Rectangle 19"/>
            <p:cNvSpPr>
              <a:spLocks noChangeArrowheads="1"/>
            </p:cNvSpPr>
            <p:nvPr/>
          </p:nvSpPr>
          <p:spPr bwMode="auto">
            <a:xfrm>
              <a:off x="3696" y="1503"/>
              <a:ext cx="118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kumimoji="0" lang="en-US" sz="1600" b="1" baseline="30000">
                  <a:solidFill>
                    <a:srgbClr val="000000"/>
                  </a:solidFill>
                  <a:latin typeface="Symbol" pitchFamily="18" charset="2"/>
                </a:rPr>
                <a:t>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 　→　μ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16756" name="Rectangle 20"/>
            <p:cNvSpPr>
              <a:spLocks noChangeArrowheads="1"/>
            </p:cNvSpPr>
            <p:nvPr/>
          </p:nvSpPr>
          <p:spPr bwMode="auto">
            <a:xfrm>
              <a:off x="4876" y="1292"/>
              <a:ext cx="58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17.8 ％</a:t>
              </a:r>
            </a:p>
          </p:txBody>
        </p:sp>
        <p:sp>
          <p:nvSpPr>
            <p:cNvPr id="116757" name="Rectangle 21"/>
            <p:cNvSpPr>
              <a:spLocks noChangeArrowheads="1"/>
            </p:cNvSpPr>
            <p:nvPr/>
          </p:nvSpPr>
          <p:spPr bwMode="auto">
            <a:xfrm>
              <a:off x="3696" y="1292"/>
              <a:ext cx="118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kumimoji="0" lang="en-US" sz="1600" b="1" baseline="30000">
                  <a:solidFill>
                    <a:srgbClr val="000000"/>
                  </a:solidFill>
                  <a:latin typeface="Symbol" pitchFamily="18" charset="2"/>
                </a:rPr>
                <a:t></a:t>
              </a: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　→　e</a:t>
              </a:r>
              <a:r>
                <a:rPr kumimoji="0" lang="en-US" sz="1600" b="1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16758" name="Rectangle 22"/>
            <p:cNvSpPr>
              <a:spLocks noChangeArrowheads="1"/>
            </p:cNvSpPr>
            <p:nvPr/>
          </p:nvSpPr>
          <p:spPr bwMode="auto">
            <a:xfrm>
              <a:off x="3061" y="1292"/>
              <a:ext cx="635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defTabSz="449263"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sz="1600" b="1">
                  <a:solidFill>
                    <a:srgbClr val="000000"/>
                  </a:solidFill>
                  <a:latin typeface="Times New Roman" pitchFamily="18" charset="0"/>
                </a:rPr>
                <a:t>Kink</a:t>
              </a:r>
            </a:p>
          </p:txBody>
        </p:sp>
        <p:sp>
          <p:nvSpPr>
            <p:cNvPr id="116759" name="Line 23"/>
            <p:cNvSpPr>
              <a:spLocks noChangeShapeType="1"/>
            </p:cNvSpPr>
            <p:nvPr/>
          </p:nvSpPr>
          <p:spPr bwMode="auto">
            <a:xfrm>
              <a:off x="3061" y="1292"/>
              <a:ext cx="2404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0" name="Line 24"/>
            <p:cNvSpPr>
              <a:spLocks noChangeShapeType="1"/>
            </p:cNvSpPr>
            <p:nvPr/>
          </p:nvSpPr>
          <p:spPr bwMode="auto">
            <a:xfrm>
              <a:off x="3061" y="1925"/>
              <a:ext cx="240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1" name="Line 25"/>
            <p:cNvSpPr>
              <a:spLocks noChangeShapeType="1"/>
            </p:cNvSpPr>
            <p:nvPr/>
          </p:nvSpPr>
          <p:spPr bwMode="auto">
            <a:xfrm>
              <a:off x="3061" y="2136"/>
              <a:ext cx="2404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2" name="Line 26"/>
            <p:cNvSpPr>
              <a:spLocks noChangeShapeType="1"/>
            </p:cNvSpPr>
            <p:nvPr/>
          </p:nvSpPr>
          <p:spPr bwMode="auto">
            <a:xfrm>
              <a:off x="3061" y="1292"/>
              <a:ext cx="1" cy="844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3" name="Line 27"/>
            <p:cNvSpPr>
              <a:spLocks noChangeShapeType="1"/>
            </p:cNvSpPr>
            <p:nvPr/>
          </p:nvSpPr>
          <p:spPr bwMode="auto">
            <a:xfrm>
              <a:off x="3696" y="1292"/>
              <a:ext cx="1" cy="8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4" name="Line 28"/>
            <p:cNvSpPr>
              <a:spLocks noChangeShapeType="1"/>
            </p:cNvSpPr>
            <p:nvPr/>
          </p:nvSpPr>
          <p:spPr bwMode="auto">
            <a:xfrm>
              <a:off x="4876" y="1292"/>
              <a:ext cx="1" cy="8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5" name="Line 29"/>
            <p:cNvSpPr>
              <a:spLocks noChangeShapeType="1"/>
            </p:cNvSpPr>
            <p:nvPr/>
          </p:nvSpPr>
          <p:spPr bwMode="auto">
            <a:xfrm>
              <a:off x="5465" y="1292"/>
              <a:ext cx="1" cy="844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6" name="Line 30"/>
            <p:cNvSpPr>
              <a:spLocks noChangeShapeType="1"/>
            </p:cNvSpPr>
            <p:nvPr/>
          </p:nvSpPr>
          <p:spPr bwMode="auto">
            <a:xfrm>
              <a:off x="3696" y="1503"/>
              <a:ext cx="1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67" name="Line 31"/>
            <p:cNvSpPr>
              <a:spLocks noChangeShapeType="1"/>
            </p:cNvSpPr>
            <p:nvPr/>
          </p:nvSpPr>
          <p:spPr bwMode="auto">
            <a:xfrm>
              <a:off x="3696" y="1714"/>
              <a:ext cx="1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6768" name="Rectangle 3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1143000"/>
          </a:xfrm>
          <a:solidFill>
            <a:srgbClr val="00FFFF">
              <a:alpha val="5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ja-JP" sz="3600" b="1" dirty="0" smtClean="0"/>
              <a:t>τ</a:t>
            </a:r>
            <a:r>
              <a:rPr lang="ja-JP" altLang="en-US" sz="3600" b="1" dirty="0" smtClean="0"/>
              <a:t>ニュートリノ検出原理</a:t>
            </a:r>
            <a:endParaRPr lang="en-US" sz="3600" b="1" dirty="0"/>
          </a:p>
        </p:txBody>
      </p:sp>
      <p:sp>
        <p:nvSpPr>
          <p:cNvPr id="116769" name="Rectangle 33"/>
          <p:cNvSpPr>
            <a:spLocks noChangeArrowheads="1"/>
          </p:cNvSpPr>
          <p:nvPr/>
        </p:nvSpPr>
        <p:spPr bwMode="auto">
          <a:xfrm>
            <a:off x="2844800" y="1549400"/>
            <a:ext cx="3873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sz="2000" b="1">
                <a:solidFill>
                  <a:srgbClr val="000000"/>
                </a:solidFill>
                <a:latin typeface="Symbol" pitchFamily="18" charset="2"/>
              </a:rPr>
              <a:t></a:t>
            </a:r>
            <a:r>
              <a:rPr kumimoji="0" lang="en-US" sz="2000" b="1" baseline="-25000">
                <a:solidFill>
                  <a:srgbClr val="000000"/>
                </a:solidFill>
                <a:latin typeface="Symbol" pitchFamily="18" charset="2"/>
              </a:rPr>
              <a:t></a:t>
            </a:r>
          </a:p>
        </p:txBody>
      </p:sp>
      <p:sp>
        <p:nvSpPr>
          <p:cNvPr id="116772" name="Text Box 36"/>
          <p:cNvSpPr txBox="1">
            <a:spLocks noChangeArrowheads="1"/>
          </p:cNvSpPr>
          <p:nvPr/>
        </p:nvSpPr>
        <p:spPr bwMode="auto">
          <a:xfrm>
            <a:off x="3133725" y="2559050"/>
            <a:ext cx="957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Symbol" pitchFamily="18" charset="2"/>
              <a:buNone/>
            </a:pPr>
            <a:r>
              <a:rPr kumimoji="0" lang="en-US" b="1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kumimoji="0" lang="en-US" b="1" baseline="30000">
                <a:solidFill>
                  <a:srgbClr val="000000"/>
                </a:solidFill>
              </a:rPr>
              <a:t>-</a:t>
            </a:r>
            <a:r>
              <a:rPr kumimoji="0" lang="en-US" b="1">
                <a:solidFill>
                  <a:srgbClr val="000000"/>
                </a:solidFill>
              </a:rPr>
              <a:t>, </a:t>
            </a:r>
            <a:r>
              <a:rPr kumimoji="0" lang="en-US">
                <a:solidFill>
                  <a:srgbClr val="000000"/>
                </a:solidFill>
              </a:rPr>
              <a:t>e</a:t>
            </a:r>
            <a:r>
              <a:rPr kumimoji="0" lang="en-US" b="1" baseline="30000">
                <a:solidFill>
                  <a:srgbClr val="000000"/>
                </a:solidFill>
              </a:rPr>
              <a:t>-</a:t>
            </a:r>
            <a:r>
              <a:rPr kumimoji="0" lang="en-US" b="1">
                <a:solidFill>
                  <a:srgbClr val="000000"/>
                </a:solidFill>
              </a:rPr>
              <a:t>, </a:t>
            </a:r>
            <a:r>
              <a:rPr kumimoji="0" lang="en-US">
                <a:solidFill>
                  <a:srgbClr val="000000"/>
                </a:solidFill>
              </a:rPr>
              <a:t>h</a:t>
            </a:r>
            <a:r>
              <a:rPr kumimoji="0" 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16773" name="Text Box 37"/>
          <p:cNvSpPr txBox="1">
            <a:spLocks noChangeArrowheads="1"/>
          </p:cNvSpPr>
          <p:nvPr/>
        </p:nvSpPr>
        <p:spPr bwMode="auto">
          <a:xfrm>
            <a:off x="4378325" y="3503613"/>
            <a:ext cx="3063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16774" name="Text Box 38"/>
          <p:cNvSpPr txBox="1">
            <a:spLocks noChangeArrowheads="1"/>
          </p:cNvSpPr>
          <p:nvPr/>
        </p:nvSpPr>
        <p:spPr bwMode="auto">
          <a:xfrm>
            <a:off x="4222750" y="3870325"/>
            <a:ext cx="3063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16775" name="Text Box 39"/>
          <p:cNvSpPr txBox="1">
            <a:spLocks noChangeArrowheads="1"/>
          </p:cNvSpPr>
          <p:nvPr/>
        </p:nvSpPr>
        <p:spPr bwMode="auto">
          <a:xfrm>
            <a:off x="1004094" y="2180431"/>
            <a:ext cx="1400969" cy="5254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FF0000"/>
              </a:buClr>
              <a:buSzPct val="100000"/>
              <a:buFont typeface="Arial" charset="0"/>
              <a:buNone/>
            </a:pPr>
            <a:endParaRPr kumimoji="0" lang="en-US" sz="1400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SzPct val="100000"/>
              <a:buFont typeface="Arial" charset="0"/>
              <a:buNone/>
            </a:pPr>
            <a:r>
              <a:rPr kumimoji="0" lang="en-US" sz="1400" b="1" dirty="0" err="1">
                <a:solidFill>
                  <a:srgbClr val="FF0000"/>
                </a:solidFill>
              </a:rPr>
              <a:t>cτ</a:t>
            </a:r>
            <a:r>
              <a:rPr kumimoji="0" lang="en-US" sz="1400" b="1" dirty="0">
                <a:solidFill>
                  <a:srgbClr val="FF0000"/>
                </a:solidFill>
              </a:rPr>
              <a:t> = 87 micron</a:t>
            </a:r>
          </a:p>
        </p:txBody>
      </p:sp>
      <p:sp>
        <p:nvSpPr>
          <p:cNvPr id="116776" name="Text Box 40"/>
          <p:cNvSpPr txBox="1">
            <a:spLocks noChangeArrowheads="1"/>
          </p:cNvSpPr>
          <p:nvPr/>
        </p:nvSpPr>
        <p:spPr bwMode="auto">
          <a:xfrm>
            <a:off x="1243474" y="4387891"/>
            <a:ext cx="6550489" cy="19411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buClr>
                <a:srgbClr val="FF0000"/>
              </a:buClr>
              <a:buSzPct val="100000"/>
              <a:buFont typeface="ＭＳ Ｐゴシック" charset="-128"/>
              <a:buNone/>
            </a:pPr>
            <a:r>
              <a:rPr kumimoji="0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τ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短寿命　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itchFamily="2" charset="2"/>
              </a:rPr>
              <a:t>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生成点～崩壊点の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impact 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パラメータ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小さい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 </a:t>
            </a:r>
            <a:endParaRPr kumimoji="0"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 eaLnBrk="0" hangingPunct="0">
              <a:buClr>
                <a:srgbClr val="FF0000"/>
              </a:buClr>
              <a:buSzPct val="100000"/>
              <a:buFont typeface="ＭＳ Ｐゴシック" charset="-128"/>
              <a:buNone/>
            </a:pPr>
            <a:r>
              <a:rPr kumimoji="0"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               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itchFamily="2" charset="2"/>
              </a:rPr>
              <a:t>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 </a:t>
            </a:r>
            <a:r>
              <a:rPr kumimoji="0"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原子核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乾板</a:t>
            </a:r>
            <a:r>
              <a:rPr kumimoji="0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e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mulsion ( um</a:t>
            </a:r>
            <a:r>
              <a:rPr kumimoji="0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以下分解能</a:t>
            </a:r>
            <a:r>
              <a:rPr kumimoji="0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)</a:t>
            </a:r>
            <a:r>
              <a:rPr kumimoji="0" lang="ar-S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cs typeface="Arial" charset="0"/>
              </a:rPr>
              <a:t>‏</a:t>
            </a:r>
            <a:endParaRPr kumimoji="0"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 eaLnBrk="0" hangingPunct="0">
              <a:buClr>
                <a:srgbClr val="FF0000"/>
              </a:buClr>
              <a:buSzPct val="100000"/>
              <a:buFont typeface="ＭＳ Ｐゴシック" charset="-128"/>
              <a:buNone/>
            </a:pPr>
            <a:endParaRPr kumimoji="0"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 eaLnBrk="0" hangingPunct="0">
              <a:buClr>
                <a:srgbClr val="000000"/>
              </a:buClr>
              <a:buSzPct val="100000"/>
              <a:buFont typeface="ＭＳ Ｐゴシック" charset="-128"/>
              <a:buNone/>
            </a:pPr>
            <a:r>
              <a:rPr kumimoji="0" lang="en-US" altLang="ja-JP" sz="2000" b="1" dirty="0" err="1">
                <a:solidFill>
                  <a:srgbClr val="000000"/>
                </a:solidFill>
                <a:latin typeface="ＭＳ Ｐゴシック" charset="-128"/>
              </a:rPr>
              <a:t>ν</a:t>
            </a:r>
            <a:r>
              <a:rPr kumimoji="0" lang="en-US" altLang="ja-JP" sz="2000" b="1" baseline="-25000" dirty="0" err="1" smtClean="0">
                <a:solidFill>
                  <a:srgbClr val="000000"/>
                </a:solidFill>
                <a:latin typeface="ＭＳ Ｐゴシック" charset="-128"/>
              </a:rPr>
              <a:t>τ</a:t>
            </a:r>
            <a:r>
              <a:rPr kumimoji="0" lang="ja-JP" altLang="en-US" sz="2000" b="1" dirty="0" smtClean="0">
                <a:solidFill>
                  <a:srgbClr val="000000"/>
                </a:solidFill>
                <a:latin typeface="ＭＳ Ｐゴシック" charset="-128"/>
              </a:rPr>
              <a:t>イベントの特徴</a:t>
            </a:r>
            <a:endParaRPr kumimoji="0" lang="en-US" sz="2000" b="1" dirty="0" smtClean="0">
              <a:solidFill>
                <a:srgbClr val="000000"/>
              </a:solidFill>
              <a:latin typeface="ＭＳ Ｐゴシック" charset="-128"/>
            </a:endParaRPr>
          </a:p>
          <a:p>
            <a:pPr eaLnBrk="0" hangingPunct="0">
              <a:buClr>
                <a:srgbClr val="000000"/>
              </a:buClr>
              <a:buSzPct val="100000"/>
              <a:buFont typeface="ＭＳ Ｐゴシック" charset="-128"/>
              <a:buChar char="-"/>
            </a:pPr>
            <a:r>
              <a:rPr kumimoji="0" lang="ja-JP" altLang="en-US" sz="2000" b="1" dirty="0" smtClean="0">
                <a:solidFill>
                  <a:srgbClr val="000000"/>
                </a:solidFill>
                <a:latin typeface="ＭＳ Ｐゴシック" charset="-128"/>
              </a:rPr>
              <a:t>第一崩壊点以外レプトントラックない。</a:t>
            </a:r>
            <a:endParaRPr kumimoji="0" lang="en-US" altLang="ja-JP" sz="2000" b="1" dirty="0" smtClean="0">
              <a:solidFill>
                <a:srgbClr val="000000"/>
              </a:solidFill>
              <a:latin typeface="ＭＳ Ｐゴシック" charset="-128"/>
            </a:endParaRPr>
          </a:p>
          <a:p>
            <a:pPr eaLnBrk="0" hangingPunct="0">
              <a:buClr>
                <a:srgbClr val="000000"/>
              </a:buClr>
              <a:buSzPct val="100000"/>
              <a:buFont typeface="ＭＳ Ｐゴシック" charset="-128"/>
              <a:buChar char="-"/>
            </a:pPr>
            <a:r>
              <a:rPr kumimoji="0" lang="en-US" sz="2000" b="1" dirty="0" smtClean="0">
                <a:solidFill>
                  <a:srgbClr val="000000"/>
                </a:solidFill>
                <a:latin typeface="ＭＳ Ｐゴシック" charset="-128"/>
              </a:rPr>
              <a:t>&gt;ECC + </a:t>
            </a:r>
            <a:r>
              <a:rPr kumimoji="0" lang="en-US" sz="2000" b="1" dirty="0" err="1" smtClean="0">
                <a:solidFill>
                  <a:srgbClr val="000000"/>
                </a:solidFill>
                <a:latin typeface="ＭＳ Ｐゴシック" charset="-128"/>
              </a:rPr>
              <a:t>muon</a:t>
            </a:r>
            <a:r>
              <a:rPr kumimoji="0" lang="en-US" sz="2000" b="1" dirty="0" smtClean="0">
                <a:solidFill>
                  <a:srgbClr val="000000"/>
                </a:solidFill>
                <a:latin typeface="ＭＳ Ｐゴシック" charset="-128"/>
              </a:rPr>
              <a:t> spectrometer</a:t>
            </a:r>
            <a:r>
              <a:rPr kumimoji="0" lang="ja-JP" altLang="en-US" sz="2000" b="1" dirty="0" smtClean="0">
                <a:solidFill>
                  <a:srgbClr val="000000"/>
                </a:solidFill>
                <a:latin typeface="ＭＳ Ｐゴシック" charset="-128"/>
              </a:rPr>
              <a:t>で測定</a:t>
            </a:r>
            <a:endParaRPr kumimoji="0" lang="en-US" altLang="ja-JP" sz="2000" b="1" dirty="0" smtClean="0">
              <a:solidFill>
                <a:srgbClr val="000000"/>
              </a:solidFill>
              <a:latin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896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ニュートリノ実験の歴史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SuperKamiokande</a:t>
            </a:r>
            <a:r>
              <a:rPr lang="ja-JP" altLang="en-US" dirty="0"/>
              <a:t>実験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DONuT</a:t>
            </a:r>
            <a:r>
              <a:rPr lang="ja-JP" altLang="en-US" dirty="0" smtClean="0"/>
              <a:t>実験</a:t>
            </a:r>
            <a:endParaRPr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en-US" altLang="ja-JP" dirty="0" smtClean="0"/>
              <a:t>OPERA</a:t>
            </a:r>
            <a:r>
              <a:rPr lang="ja-JP" altLang="en-US" dirty="0" smtClean="0"/>
              <a:t>実験の動機</a:t>
            </a:r>
            <a:endParaRPr lang="en-US" altLang="ja-JP" dirty="0" smtClean="0"/>
          </a:p>
          <a:p>
            <a:pPr>
              <a:buFont typeface="Wingdings" pitchFamily="2" charset="2"/>
              <a:buChar char="n"/>
            </a:pPr>
            <a:r>
              <a:rPr kumimoji="1" lang="ja-JP" altLang="en-US" dirty="0" smtClean="0"/>
              <a:t>原理 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加速器</a:t>
            </a:r>
            <a:r>
              <a:rPr lang="en-US" altLang="ja-JP" dirty="0" smtClean="0"/>
              <a:t>(CNGS beam)</a:t>
            </a:r>
          </a:p>
          <a:p>
            <a:pPr lvl="1"/>
            <a:r>
              <a:rPr kumimoji="1" lang="ja-JP" altLang="en-US" dirty="0" smtClean="0"/>
              <a:t>測定器</a:t>
            </a:r>
            <a:r>
              <a:rPr kumimoji="1" lang="en-US" altLang="ja-JP" dirty="0" smtClean="0"/>
              <a:t>(Emulsion tracking)</a:t>
            </a:r>
          </a:p>
          <a:p>
            <a:pPr lvl="1"/>
            <a:r>
              <a:rPr lang="ja-JP" altLang="en-US" dirty="0" smtClean="0"/>
              <a:t>解析</a:t>
            </a:r>
            <a:endParaRPr kumimoji="1"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結果</a:t>
            </a:r>
            <a:endParaRPr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今後</a:t>
            </a:r>
            <a:endParaRPr lang="en-US" altLang="ja-JP" dirty="0"/>
          </a:p>
          <a:p>
            <a:pPr lvl="2"/>
            <a:endParaRPr kumimoji="1"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40000"/>
            </a:srgbClr>
          </a:solidFill>
        </p:spPr>
        <p:txBody>
          <a:bodyPr/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目次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0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101"/>
          <p:cNvSpPr txBox="1">
            <a:spLocks noChangeArrowheads="1"/>
          </p:cNvSpPr>
          <p:nvPr/>
        </p:nvSpPr>
        <p:spPr bwMode="auto">
          <a:xfrm>
            <a:off x="4681538" y="3066529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 sz="2000">
                <a:latin typeface="Times New Roman" pitchFamily="18" charset="0"/>
                <a:sym typeface="Symbol" pitchFamily="18" charset="2"/>
              </a:rPr>
              <a:t></a:t>
            </a:r>
            <a:r>
              <a:rPr lang="fr-FR" altLang="ja-JP" sz="2000" b="1" baseline="-25000">
                <a:latin typeface="Times New Roman" pitchFamily="18" charset="0"/>
                <a:sym typeface="Symbol" pitchFamily="18" charset="2"/>
              </a:rPr>
              <a:t>,e</a:t>
            </a:r>
          </a:p>
        </p:txBody>
      </p:sp>
      <p:sp>
        <p:nvSpPr>
          <p:cNvPr id="22533" name="Line 103"/>
          <p:cNvSpPr>
            <a:spLocks noChangeShapeType="1"/>
          </p:cNvSpPr>
          <p:nvPr/>
        </p:nvSpPr>
        <p:spPr bwMode="auto">
          <a:xfrm>
            <a:off x="4757738" y="3526904"/>
            <a:ext cx="609600" cy="0"/>
          </a:xfrm>
          <a:prstGeom prst="line">
            <a:avLst/>
          </a:prstGeom>
          <a:noFill/>
          <a:ln w="28575">
            <a:solidFill>
              <a:srgbClr val="00C1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34" name="Line 107"/>
          <p:cNvSpPr>
            <a:spLocks noChangeShapeType="1"/>
          </p:cNvSpPr>
          <p:nvPr/>
        </p:nvSpPr>
        <p:spPr bwMode="auto">
          <a:xfrm>
            <a:off x="5367338" y="3538017"/>
            <a:ext cx="415925" cy="6111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35" name="Line 108"/>
          <p:cNvSpPr>
            <a:spLocks noChangeShapeType="1"/>
          </p:cNvSpPr>
          <p:nvPr/>
        </p:nvSpPr>
        <p:spPr bwMode="auto">
          <a:xfrm>
            <a:off x="5367338" y="3538017"/>
            <a:ext cx="415925" cy="4587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36" name="Text Box 109"/>
          <p:cNvSpPr txBox="1">
            <a:spLocks noChangeArrowheads="1"/>
          </p:cNvSpPr>
          <p:nvPr/>
        </p:nvSpPr>
        <p:spPr bwMode="auto">
          <a:xfrm>
            <a:off x="6227763" y="3617392"/>
            <a:ext cx="739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>
                <a:latin typeface="Times New Roman" pitchFamily="18" charset="0"/>
                <a:sym typeface="Symbol" pitchFamily="18" charset="2"/>
              </a:rPr>
              <a:t></a:t>
            </a:r>
            <a:r>
              <a:rPr lang="fr-FR" altLang="ja-JP" baseline="30000">
                <a:latin typeface="Times New Roman" pitchFamily="18" charset="0"/>
                <a:sym typeface="Symbol" pitchFamily="18" charset="2"/>
              </a:rPr>
              <a:t>-</a:t>
            </a:r>
            <a:r>
              <a:rPr lang="fr-FR" altLang="ja-JP">
                <a:latin typeface="Times New Roman" pitchFamily="18" charset="0"/>
                <a:sym typeface="Symbol" pitchFamily="18" charset="2"/>
              </a:rPr>
              <a:t>, e</a:t>
            </a:r>
            <a:r>
              <a:rPr lang="fr-FR" altLang="ja-JP" baseline="30000">
                <a:latin typeface="Times New Roman" pitchFamily="18" charset="0"/>
                <a:sym typeface="Symbol" pitchFamily="18" charset="2"/>
              </a:rPr>
              <a:t>-</a:t>
            </a:r>
          </a:p>
        </p:txBody>
      </p:sp>
      <p:sp>
        <p:nvSpPr>
          <p:cNvPr id="22537" name="Text Box 110"/>
          <p:cNvSpPr txBox="1">
            <a:spLocks noChangeArrowheads="1"/>
          </p:cNvSpPr>
          <p:nvPr/>
        </p:nvSpPr>
        <p:spPr bwMode="auto">
          <a:xfrm>
            <a:off x="6891338" y="2841104"/>
            <a:ext cx="45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latin typeface="Comic Sans MS" pitchFamily="66" charset="0"/>
                <a:sym typeface="Symbol" pitchFamily="18" charset="2"/>
              </a:rPr>
              <a:t></a:t>
            </a:r>
            <a:r>
              <a:rPr lang="fr-FR" altLang="ja-JP" sz="1600" baseline="30000">
                <a:latin typeface="Comic Sans MS" pitchFamily="66" charset="0"/>
                <a:sym typeface="Symbol" pitchFamily="18" charset="2"/>
              </a:rPr>
              <a:t>+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sym typeface="Symbol" pitchFamily="18" charset="2"/>
              </a:rPr>
              <a:t>e</a:t>
            </a:r>
            <a:r>
              <a:rPr lang="fr-FR" altLang="ja-JP" sz="1600" baseline="30000">
                <a:sym typeface="Symbol" pitchFamily="18" charset="2"/>
              </a:rPr>
              <a:t>+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sym typeface="Symbol" pitchFamily="18" charset="2"/>
              </a:rPr>
              <a:t>h</a:t>
            </a:r>
            <a:r>
              <a:rPr lang="fr-FR" altLang="ja-JP" sz="1600" baseline="30000">
                <a:latin typeface="Comic Sans MS" pitchFamily="66" charset="0"/>
                <a:sym typeface="Symbol" pitchFamily="18" charset="2"/>
              </a:rPr>
              <a:t>+</a:t>
            </a:r>
          </a:p>
        </p:txBody>
      </p:sp>
      <p:sp>
        <p:nvSpPr>
          <p:cNvPr id="22538" name="Text Box 111"/>
          <p:cNvSpPr txBox="1">
            <a:spLocks noChangeArrowheads="1"/>
          </p:cNvSpPr>
          <p:nvPr/>
        </p:nvSpPr>
        <p:spPr bwMode="auto">
          <a:xfrm>
            <a:off x="5451475" y="3083992"/>
            <a:ext cx="60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/>
              <a:t>D</a:t>
            </a:r>
            <a:r>
              <a:rPr lang="fr-FR" altLang="ja-JP" baseline="30000"/>
              <a:t>+</a:t>
            </a:r>
          </a:p>
        </p:txBody>
      </p:sp>
      <p:sp>
        <p:nvSpPr>
          <p:cNvPr id="22539" name="Line 114"/>
          <p:cNvSpPr>
            <a:spLocks noChangeShapeType="1"/>
          </p:cNvSpPr>
          <p:nvPr/>
        </p:nvSpPr>
        <p:spPr bwMode="auto">
          <a:xfrm>
            <a:off x="5778500" y="3450704"/>
            <a:ext cx="350838" cy="349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0" name="Line 115"/>
          <p:cNvSpPr>
            <a:spLocks noChangeShapeType="1"/>
          </p:cNvSpPr>
          <p:nvPr/>
        </p:nvSpPr>
        <p:spPr bwMode="auto">
          <a:xfrm flipV="1">
            <a:off x="5789613" y="3450704"/>
            <a:ext cx="293687" cy="349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1" name="Text Box 117"/>
          <p:cNvSpPr txBox="1">
            <a:spLocks noChangeArrowheads="1"/>
          </p:cNvSpPr>
          <p:nvPr/>
        </p:nvSpPr>
        <p:spPr bwMode="auto">
          <a:xfrm>
            <a:off x="5976938" y="3907904"/>
            <a:ext cx="1947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ja-JP" sz="1400">
                <a:solidFill>
                  <a:srgbClr val="FF0000"/>
                </a:solidFill>
              </a:rPr>
              <a:t>レプトンの同定に失敗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22543" name="AutoShape 20"/>
          <p:cNvSpPr>
            <a:spLocks/>
          </p:cNvSpPr>
          <p:nvPr/>
        </p:nvSpPr>
        <p:spPr bwMode="auto">
          <a:xfrm>
            <a:off x="6738938" y="2917304"/>
            <a:ext cx="152400" cy="609600"/>
          </a:xfrm>
          <a:prstGeom prst="leftBrace">
            <a:avLst>
              <a:gd name="adj1" fmla="val 33333"/>
              <a:gd name="adj2" fmla="val 7395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44" name="Text Box 101"/>
          <p:cNvSpPr txBox="1">
            <a:spLocks noChangeArrowheads="1"/>
          </p:cNvSpPr>
          <p:nvPr/>
        </p:nvSpPr>
        <p:spPr bwMode="auto">
          <a:xfrm>
            <a:off x="1371600" y="2990329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 sz="2000">
                <a:latin typeface="Symbol" pitchFamily="18" charset="2"/>
                <a:sym typeface="Symbol" pitchFamily="18" charset="2"/>
              </a:rPr>
              <a:t></a:t>
            </a:r>
            <a:r>
              <a:rPr lang="fr-FR" altLang="ja-JP" sz="2000" b="1" baseline="-25000">
                <a:latin typeface="Symbol" pitchFamily="18" charset="2"/>
                <a:sym typeface="Symbol" pitchFamily="18" charset="2"/>
              </a:rPr>
              <a:t></a:t>
            </a:r>
            <a:endParaRPr lang="fr-FR" altLang="ja-JP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2545" name="Line 103"/>
          <p:cNvSpPr>
            <a:spLocks noChangeShapeType="1"/>
          </p:cNvSpPr>
          <p:nvPr/>
        </p:nvSpPr>
        <p:spPr bwMode="auto">
          <a:xfrm>
            <a:off x="1371600" y="3450704"/>
            <a:ext cx="650875" cy="11113"/>
          </a:xfrm>
          <a:prstGeom prst="line">
            <a:avLst/>
          </a:prstGeom>
          <a:noFill/>
          <a:ln w="28575">
            <a:solidFill>
              <a:srgbClr val="00C1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6" name="Line 105"/>
          <p:cNvSpPr>
            <a:spLocks noChangeShapeType="1"/>
          </p:cNvSpPr>
          <p:nvPr/>
        </p:nvSpPr>
        <p:spPr bwMode="auto">
          <a:xfrm flipV="1">
            <a:off x="2022475" y="3222104"/>
            <a:ext cx="568325" cy="23971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7" name="Line 106"/>
          <p:cNvSpPr>
            <a:spLocks noChangeShapeType="1"/>
          </p:cNvSpPr>
          <p:nvPr/>
        </p:nvSpPr>
        <p:spPr bwMode="auto">
          <a:xfrm>
            <a:off x="2590800" y="3222104"/>
            <a:ext cx="706438" cy="101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8" name="Line 107"/>
          <p:cNvSpPr>
            <a:spLocks noChangeShapeType="1"/>
          </p:cNvSpPr>
          <p:nvPr/>
        </p:nvSpPr>
        <p:spPr bwMode="auto">
          <a:xfrm>
            <a:off x="2022475" y="3461817"/>
            <a:ext cx="415925" cy="6111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9" name="Line 108"/>
          <p:cNvSpPr>
            <a:spLocks noChangeShapeType="1"/>
          </p:cNvSpPr>
          <p:nvPr/>
        </p:nvSpPr>
        <p:spPr bwMode="auto">
          <a:xfrm>
            <a:off x="2022475" y="3461817"/>
            <a:ext cx="415925" cy="4587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50" name="Text Box 110"/>
          <p:cNvSpPr txBox="1">
            <a:spLocks noChangeArrowheads="1"/>
          </p:cNvSpPr>
          <p:nvPr/>
        </p:nvSpPr>
        <p:spPr bwMode="auto">
          <a:xfrm>
            <a:off x="3505200" y="2688704"/>
            <a:ext cx="45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latin typeface="Comic Sans MS" pitchFamily="66" charset="0"/>
                <a:sym typeface="Symbol" pitchFamily="18" charset="2"/>
              </a:rPr>
              <a:t></a:t>
            </a:r>
            <a:r>
              <a:rPr lang="fr-FR" altLang="ja-JP" sz="1600" baseline="30000">
                <a:latin typeface="Comic Sans MS" pitchFamily="66" charset="0"/>
                <a:sym typeface="Symbol" pitchFamily="18" charset="2"/>
              </a:rPr>
              <a:t>-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sym typeface="Symbol" pitchFamily="18" charset="2"/>
              </a:rPr>
              <a:t>e</a:t>
            </a:r>
            <a:r>
              <a:rPr lang="fr-FR" altLang="ja-JP" sz="1600" baseline="30000">
                <a:sym typeface="Symbol" pitchFamily="18" charset="2"/>
              </a:rPr>
              <a:t>-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fr-FR" altLang="ja-JP" sz="1600">
                <a:sym typeface="Symbol" pitchFamily="18" charset="2"/>
              </a:rPr>
              <a:t>h</a:t>
            </a:r>
            <a:r>
              <a:rPr lang="fr-FR" altLang="ja-JP" sz="1600" baseline="30000">
                <a:latin typeface="Comic Sans MS" pitchFamily="66" charset="0"/>
                <a:sym typeface="Symbol" pitchFamily="18" charset="2"/>
              </a:rPr>
              <a:t>-</a:t>
            </a:r>
          </a:p>
        </p:txBody>
      </p:sp>
      <p:sp>
        <p:nvSpPr>
          <p:cNvPr id="22551" name="Text Box 111"/>
          <p:cNvSpPr txBox="1">
            <a:spLocks noChangeArrowheads="1"/>
          </p:cNvSpPr>
          <p:nvPr/>
        </p:nvSpPr>
        <p:spPr bwMode="auto">
          <a:xfrm>
            <a:off x="2133600" y="2993504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FR" altLang="ja-JP">
                <a:latin typeface="Symbol" pitchFamily="18" charset="2"/>
                <a:sym typeface="Symbol" pitchFamily="18" charset="2"/>
              </a:rPr>
              <a:t></a:t>
            </a:r>
            <a:r>
              <a:rPr lang="fr-FR" altLang="ja-JP" baseline="30000">
                <a:latin typeface="Symbol" pitchFamily="18" charset="2"/>
                <a:sym typeface="Symbol" pitchFamily="18" charset="2"/>
              </a:rPr>
              <a:t></a:t>
            </a:r>
            <a:endParaRPr lang="fr-FR" altLang="ja-JP" baseline="30000"/>
          </a:p>
        </p:txBody>
      </p:sp>
      <p:sp>
        <p:nvSpPr>
          <p:cNvPr id="22552" name="AutoShape 34"/>
          <p:cNvSpPr>
            <a:spLocks/>
          </p:cNvSpPr>
          <p:nvPr/>
        </p:nvSpPr>
        <p:spPr bwMode="auto">
          <a:xfrm>
            <a:off x="3352800" y="2841104"/>
            <a:ext cx="152400" cy="609600"/>
          </a:xfrm>
          <a:prstGeom prst="leftBrace">
            <a:avLst>
              <a:gd name="adj1" fmla="val 33333"/>
              <a:gd name="adj2" fmla="val 7213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3" name="Line 106"/>
          <p:cNvSpPr>
            <a:spLocks noChangeShapeType="1"/>
          </p:cNvSpPr>
          <p:nvPr/>
        </p:nvSpPr>
        <p:spPr bwMode="auto">
          <a:xfrm>
            <a:off x="5900738" y="3287192"/>
            <a:ext cx="706437" cy="101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54" name="Line 106"/>
          <p:cNvSpPr>
            <a:spLocks noChangeShapeType="1"/>
          </p:cNvSpPr>
          <p:nvPr/>
        </p:nvSpPr>
        <p:spPr bwMode="auto">
          <a:xfrm>
            <a:off x="5367338" y="3526904"/>
            <a:ext cx="12192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55" name="Text Box 112"/>
          <p:cNvSpPr txBox="1">
            <a:spLocks noChangeArrowheads="1"/>
          </p:cNvSpPr>
          <p:nvPr/>
        </p:nvSpPr>
        <p:spPr bwMode="auto">
          <a:xfrm>
            <a:off x="1295400" y="2291829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ja-JP" sz="2000"/>
              <a:t>＜</a:t>
            </a:r>
            <a:r>
              <a:rPr lang="ja-JP" altLang="ja-JP" sz="2000"/>
              <a:t> </a:t>
            </a:r>
            <a:r>
              <a:rPr lang="fr-FR" sz="2000">
                <a:latin typeface="Symbol" pitchFamily="18" charset="2"/>
                <a:sym typeface="Symbol" pitchFamily="18" charset="2"/>
              </a:rPr>
              <a:t></a:t>
            </a:r>
            <a:r>
              <a:rPr lang="fr-FR" sz="2000" b="1" baseline="-25000"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ja-JP" sz="2000"/>
              <a:t> </a:t>
            </a:r>
            <a:r>
              <a:rPr lang="ja-JP" sz="2000"/>
              <a:t>反応＞</a:t>
            </a:r>
            <a:endParaRPr lang="en-GB" sz="2000"/>
          </a:p>
        </p:txBody>
      </p:sp>
      <p:sp>
        <p:nvSpPr>
          <p:cNvPr id="22556" name="Text Box 112"/>
          <p:cNvSpPr txBox="1">
            <a:spLocks noChangeArrowheads="1"/>
          </p:cNvSpPr>
          <p:nvPr/>
        </p:nvSpPr>
        <p:spPr bwMode="auto">
          <a:xfrm>
            <a:off x="4605338" y="2291829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ja-JP" sz="2000"/>
              <a:t>＜</a:t>
            </a:r>
            <a:r>
              <a:rPr lang="ja-JP" altLang="ja-JP" sz="2000"/>
              <a:t> </a:t>
            </a:r>
            <a:r>
              <a:rPr lang="fr-FR" sz="2000">
                <a:latin typeface="Symbol" pitchFamily="18" charset="2"/>
                <a:sym typeface="Symbol" pitchFamily="18" charset="2"/>
              </a:rPr>
              <a:t></a:t>
            </a:r>
            <a:r>
              <a:rPr lang="fr-FR" sz="2000" b="1" baseline="-25000">
                <a:latin typeface="Symbol" pitchFamily="18" charset="2"/>
                <a:sym typeface="Symbol" pitchFamily="18" charset="2"/>
              </a:rPr>
              <a:t></a:t>
            </a:r>
            <a:r>
              <a:rPr lang="fr-FR" altLang="ja-JP" sz="2000" b="1" baseline="-25000"/>
              <a:t>e</a:t>
            </a:r>
            <a:r>
              <a:rPr lang="ja-JP" altLang="ja-JP" sz="2000"/>
              <a:t> </a:t>
            </a:r>
            <a:r>
              <a:rPr lang="ja-JP" sz="2000"/>
              <a:t>反応＞</a:t>
            </a:r>
            <a:endParaRPr lang="en-GB" sz="2000"/>
          </a:p>
        </p:txBody>
      </p:sp>
      <p:sp>
        <p:nvSpPr>
          <p:cNvPr id="22557" name="AutoShape 41"/>
          <p:cNvSpPr>
            <a:spLocks noChangeArrowheads="1"/>
          </p:cNvSpPr>
          <p:nvPr/>
        </p:nvSpPr>
        <p:spPr bwMode="auto">
          <a:xfrm>
            <a:off x="1143000" y="2231504"/>
            <a:ext cx="28956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2558" name="AutoShape 42"/>
          <p:cNvSpPr>
            <a:spLocks noChangeArrowheads="1"/>
          </p:cNvSpPr>
          <p:nvPr/>
        </p:nvSpPr>
        <p:spPr bwMode="auto">
          <a:xfrm>
            <a:off x="4572000" y="2231504"/>
            <a:ext cx="32766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2559" name="Line 105"/>
          <p:cNvSpPr>
            <a:spLocks noChangeShapeType="1"/>
          </p:cNvSpPr>
          <p:nvPr/>
        </p:nvSpPr>
        <p:spPr bwMode="auto">
          <a:xfrm flipV="1">
            <a:off x="5367338" y="3287192"/>
            <a:ext cx="568325" cy="23971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19200"/>
          </a:xfrm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ja-JP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チャームバックグラウンド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49288"/>
            <a:ext cx="82296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n"/>
            </a:pPr>
            <a:r>
              <a:rPr lang="ja-JP" altLang="ja-JP" sz="2400" dirty="0"/>
              <a:t>チャーム粒子は </a:t>
            </a:r>
            <a:r>
              <a:rPr lang="en-GB" altLang="ja-JP" sz="2400" b="1" dirty="0">
                <a:sym typeface="Symbol" pitchFamily="18" charset="2"/>
              </a:rPr>
              <a:t> </a:t>
            </a:r>
            <a:r>
              <a:rPr lang="ja-JP" altLang="en-GB" sz="2400" b="1" dirty="0">
                <a:sym typeface="Symbol" pitchFamily="18" charset="2"/>
              </a:rPr>
              <a:t>粒子と似た崩壊トポロジーをして</a:t>
            </a:r>
            <a:r>
              <a:rPr lang="ja-JP" altLang="en-GB" sz="2400" b="1" dirty="0" smtClean="0">
                <a:sym typeface="Symbol" pitchFamily="18" charset="2"/>
              </a:rPr>
              <a:t>いる</a:t>
            </a:r>
            <a:endParaRPr lang="en-US" altLang="ja-JP" sz="2400" b="1" dirty="0" smtClean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 smtClean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 smtClean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 smtClean="0">
              <a:sym typeface="Symbol" pitchFamily="18" charset="2"/>
            </a:endParaRPr>
          </a:p>
          <a:p>
            <a:pPr>
              <a:buFont typeface="Wingdings" pitchFamily="2" charset="2"/>
              <a:buChar char="n"/>
            </a:pPr>
            <a:endParaRPr lang="en-US" altLang="ja-JP" sz="2400" b="1" dirty="0" smtClean="0">
              <a:sym typeface="Symbol" pitchFamily="18" charset="2"/>
            </a:endParaRPr>
          </a:p>
          <a:p>
            <a:pPr lvl="1">
              <a:spcAft>
                <a:spcPct val="0"/>
              </a:spcAft>
            </a:pPr>
            <a:r>
              <a:rPr lang="en-GB" altLang="ja-JP" sz="2200" dirty="0"/>
              <a:t> </a:t>
            </a:r>
            <a:r>
              <a:rPr lang="ja-JP" altLang="en-GB" sz="2200" dirty="0"/>
              <a:t>チャーム粒子をともなうニュートリノ</a:t>
            </a:r>
            <a:r>
              <a:rPr lang="en-GB" altLang="ja-JP" sz="2200" dirty="0"/>
              <a:t>CC</a:t>
            </a:r>
            <a:r>
              <a:rPr lang="ja-JP" altLang="en-GB" sz="2200" dirty="0"/>
              <a:t>反応イベントにおいて、</a:t>
            </a:r>
            <a:r>
              <a:rPr lang="en-GB" altLang="ja-JP" sz="2200" dirty="0" err="1"/>
              <a:t>muon</a:t>
            </a:r>
            <a:r>
              <a:rPr lang="ja-JP" altLang="en-GB" sz="2200" dirty="0" err="1"/>
              <a:t>、</a:t>
            </a:r>
            <a:r>
              <a:rPr lang="en-GB" altLang="ja-JP" sz="2200" dirty="0"/>
              <a:t>electron</a:t>
            </a:r>
            <a:r>
              <a:rPr lang="ja-JP" altLang="en-GB" sz="2200" dirty="0"/>
              <a:t>の</a:t>
            </a:r>
            <a:r>
              <a:rPr lang="ja-JP" altLang="en-GB" sz="2200" dirty="0" smtClean="0"/>
              <a:t>同定</a:t>
            </a:r>
            <a:r>
              <a:rPr lang="en-US" altLang="ja-JP" sz="2200" dirty="0" smtClean="0"/>
              <a:t>(</a:t>
            </a:r>
            <a:r>
              <a:rPr kumimoji="0" lang="en-GB" altLang="ja-JP" sz="2000" dirty="0">
                <a:solidFill>
                  <a:schemeClr val="tx2">
                    <a:lumMod val="90000"/>
                  </a:schemeClr>
                </a:solidFill>
              </a:rPr>
              <a:t>~ 95% </a:t>
            </a:r>
            <a:r>
              <a:rPr kumimoji="0" lang="en-GB" altLang="ja-JP" sz="2000" dirty="0" err="1">
                <a:solidFill>
                  <a:schemeClr val="tx2">
                    <a:lumMod val="90000"/>
                  </a:schemeClr>
                </a:solidFill>
              </a:rPr>
              <a:t>muon</a:t>
            </a:r>
            <a:r>
              <a:rPr kumimoji="0" lang="en-GB" altLang="ja-JP" sz="2000" dirty="0">
                <a:solidFill>
                  <a:schemeClr val="tx2">
                    <a:lumMod val="90000"/>
                  </a:schemeClr>
                </a:solidFill>
              </a:rPr>
              <a:t> ID</a:t>
            </a:r>
            <a:r>
              <a:rPr lang="en-US" altLang="ja-JP" sz="2200" dirty="0" smtClean="0">
                <a:solidFill>
                  <a:schemeClr val="tx2">
                    <a:lumMod val="90000"/>
                  </a:schemeClr>
                </a:solidFill>
              </a:rPr>
              <a:t>)</a:t>
            </a:r>
            <a:r>
              <a:rPr lang="ja-JP" altLang="en-GB" sz="2200" dirty="0" smtClean="0"/>
              <a:t>に失敗</a:t>
            </a:r>
            <a:r>
              <a:rPr lang="ja-JP" altLang="en-GB" sz="2200" dirty="0"/>
              <a:t>した場合に</a:t>
            </a:r>
            <a:r>
              <a:rPr lang="en-GB" altLang="ja-JP" sz="2200" dirty="0"/>
              <a:t>BG</a:t>
            </a:r>
            <a:r>
              <a:rPr lang="ja-JP" altLang="en-GB" sz="2200" dirty="0"/>
              <a:t>と</a:t>
            </a:r>
            <a:r>
              <a:rPr lang="ja-JP" altLang="en-GB" sz="2200" dirty="0" smtClean="0"/>
              <a:t>なる</a:t>
            </a:r>
            <a:endParaRPr lang="en-US" altLang="ja-JP" sz="2200" dirty="0" smtClean="0"/>
          </a:p>
          <a:p>
            <a:pPr lvl="1">
              <a:spcAft>
                <a:spcPct val="0"/>
              </a:spcAft>
            </a:pPr>
            <a:r>
              <a:rPr lang="en-GB" altLang="ja-JP" sz="2200" dirty="0"/>
              <a:t>1-prong </a:t>
            </a:r>
            <a:r>
              <a:rPr lang="en-GB" altLang="ja-JP" sz="2200" dirty="0" err="1"/>
              <a:t>hadronic</a:t>
            </a:r>
            <a:r>
              <a:rPr lang="en-GB" altLang="ja-JP" sz="2200" dirty="0"/>
              <a:t> mode </a:t>
            </a:r>
            <a:r>
              <a:rPr lang="ja-JP" altLang="en-GB" sz="2200" dirty="0"/>
              <a:t>に対して、</a:t>
            </a:r>
            <a:r>
              <a:rPr lang="en-GB" altLang="ja-JP" sz="2200" dirty="0"/>
              <a:t> 0.007±0.004 (</a:t>
            </a:r>
            <a:r>
              <a:rPr lang="en-GB" altLang="ja-JP" sz="2200" dirty="0" err="1"/>
              <a:t>syst</a:t>
            </a:r>
            <a:r>
              <a:rPr lang="en-GB" altLang="ja-JP" sz="2200" dirty="0"/>
              <a:t>)</a:t>
            </a:r>
            <a:r>
              <a:rPr lang="ja-JP" altLang="en-GB" sz="2200" dirty="0"/>
              <a:t>バックグラウンドイベントが統計的に期待される</a:t>
            </a:r>
            <a:endParaRPr lang="en-GB" altLang="ja-JP" sz="2200" b="1" dirty="0">
              <a:sym typeface="Symbol" pitchFamily="18" charset="2"/>
            </a:endParaRPr>
          </a:p>
          <a:p>
            <a:pPr lvl="1">
              <a:spcAft>
                <a:spcPct val="0"/>
              </a:spcAft>
            </a:pPr>
            <a:endParaRPr lang="en-GB" altLang="ja-JP" sz="2400" dirty="0"/>
          </a:p>
          <a:p>
            <a:pPr marL="0" indent="0">
              <a:spcAft>
                <a:spcPct val="0"/>
              </a:spcAft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3586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p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7489"/>
            <a:ext cx="3218003" cy="307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7"/>
          <p:cNvSpPr>
            <a:spLocks noChangeArrowheads="1"/>
          </p:cNvSpPr>
          <p:nvPr/>
        </p:nvSpPr>
        <p:spPr bwMode="auto">
          <a:xfrm>
            <a:off x="2714625" y="2413248"/>
            <a:ext cx="1600200" cy="457200"/>
          </a:xfrm>
          <a:prstGeom prst="flowChartAlternateProcess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600" b="1" dirty="0">
                <a:solidFill>
                  <a:schemeClr val="bg1"/>
                </a:solidFill>
              </a:rPr>
              <a:t>Signal : </a:t>
            </a:r>
            <a:r>
              <a:rPr lang="en-US" altLang="ja-JP" sz="1600" b="1" dirty="0">
                <a:solidFill>
                  <a:schemeClr val="bg1"/>
                </a:solidFill>
                <a:latin typeface="Symbol" pitchFamily="18" charset="2"/>
              </a:rPr>
              <a:t>f°</a:t>
            </a:r>
          </a:p>
        </p:txBody>
      </p:sp>
      <p:sp>
        <p:nvSpPr>
          <p:cNvPr id="14341" name="Oval 13"/>
          <p:cNvSpPr>
            <a:spLocks noChangeArrowheads="1"/>
          </p:cNvSpPr>
          <p:nvPr/>
        </p:nvSpPr>
        <p:spPr bwMode="auto">
          <a:xfrm>
            <a:off x="685800" y="1195636"/>
            <a:ext cx="838200" cy="531812"/>
          </a:xfrm>
          <a:prstGeom prst="ellipse">
            <a:avLst/>
          </a:pr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600" b="1">
                <a:latin typeface="Symbol" pitchFamily="18" charset="2"/>
              </a:rPr>
              <a:t></a:t>
            </a:r>
            <a:r>
              <a:rPr lang="en-US" altLang="ja-JP" sz="1600" b="1" baseline="-25000">
                <a:latin typeface="Symbol" pitchFamily="18" charset="2"/>
              </a:rPr>
              <a:t></a:t>
            </a:r>
            <a:r>
              <a:rPr lang="ja-JP" altLang="en-US" sz="1400" b="1"/>
              <a:t>反応</a:t>
            </a:r>
            <a:endParaRPr lang="ja-JP" altLang="en-US" sz="1200" b="1"/>
          </a:p>
        </p:txBody>
      </p:sp>
      <p:sp>
        <p:nvSpPr>
          <p:cNvPr id="14342" name="Oval 15"/>
          <p:cNvSpPr>
            <a:spLocks noChangeArrowheads="1"/>
          </p:cNvSpPr>
          <p:nvPr/>
        </p:nvSpPr>
        <p:spPr bwMode="auto">
          <a:xfrm>
            <a:off x="2173288" y="2622798"/>
            <a:ext cx="38100" cy="44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Aft>
                <a:spcPct val="0"/>
              </a:spcAft>
              <a:buFontTx/>
              <a:buNone/>
            </a:pPr>
            <a:endParaRPr lang="ja-JP" altLang="ja-JP" sz="2400"/>
          </a:p>
        </p:txBody>
      </p:sp>
      <p:grpSp>
        <p:nvGrpSpPr>
          <p:cNvPr id="14343" name="Group 16"/>
          <p:cNvGrpSpPr>
            <a:grpSpLocks/>
          </p:cNvGrpSpPr>
          <p:nvPr/>
        </p:nvGrpSpPr>
        <p:grpSpPr bwMode="auto">
          <a:xfrm>
            <a:off x="2120900" y="1724273"/>
            <a:ext cx="147638" cy="898525"/>
            <a:chOff x="2571" y="1359"/>
            <a:chExt cx="282" cy="1477"/>
          </a:xfrm>
        </p:grpSpPr>
        <p:sp>
          <p:nvSpPr>
            <p:cNvPr id="14386" name="AutoShape 17"/>
            <p:cNvSpPr>
              <a:spLocks noChangeArrowheads="1"/>
            </p:cNvSpPr>
            <p:nvPr/>
          </p:nvSpPr>
          <p:spPr bwMode="auto">
            <a:xfrm rot="5400000">
              <a:off x="2160" y="2208"/>
              <a:ext cx="1095" cy="162"/>
            </a:xfrm>
            <a:prstGeom prst="homePlate">
              <a:avLst>
                <a:gd name="adj" fmla="val 675926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spcAft>
                  <a:spcPct val="0"/>
                </a:spcAft>
                <a:buFontTx/>
                <a:buNone/>
              </a:pPr>
              <a:endParaRPr lang="ja-JP" altLang="ja-JP" sz="2400"/>
            </a:p>
          </p:txBody>
        </p:sp>
        <p:sp>
          <p:nvSpPr>
            <p:cNvPr id="14387" name="AutoShape 18"/>
            <p:cNvSpPr>
              <a:spLocks noChangeArrowheads="1"/>
            </p:cNvSpPr>
            <p:nvPr/>
          </p:nvSpPr>
          <p:spPr bwMode="auto">
            <a:xfrm>
              <a:off x="2571" y="1359"/>
              <a:ext cx="282" cy="384"/>
            </a:xfrm>
            <a:prstGeom prst="triangle">
              <a:avLst>
                <a:gd name="adj" fmla="val 49097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Aft>
                  <a:spcPct val="0"/>
                </a:spcAft>
                <a:buFontTx/>
                <a:buNone/>
              </a:pPr>
              <a:endParaRPr lang="ja-JP" altLang="ja-JP" sz="2400"/>
            </a:p>
          </p:txBody>
        </p:sp>
      </p:grpSp>
      <p:sp>
        <p:nvSpPr>
          <p:cNvPr id="14344" name="AutoShape 19"/>
          <p:cNvSpPr>
            <a:spLocks noChangeArrowheads="1"/>
          </p:cNvSpPr>
          <p:nvPr/>
        </p:nvSpPr>
        <p:spPr bwMode="auto">
          <a:xfrm>
            <a:off x="2162175" y="2672011"/>
            <a:ext cx="69850" cy="438150"/>
          </a:xfrm>
          <a:prstGeom prst="downArrow">
            <a:avLst>
              <a:gd name="adj1" fmla="val 17333"/>
              <a:gd name="adj2" fmla="val 12838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Aft>
                <a:spcPct val="0"/>
              </a:spcAft>
              <a:buFontTx/>
              <a:buNone/>
            </a:pPr>
            <a:endParaRPr lang="ja-JP" altLang="ja-JP" sz="2400"/>
          </a:p>
        </p:txBody>
      </p:sp>
      <p:sp>
        <p:nvSpPr>
          <p:cNvPr id="14345" name="Line 20"/>
          <p:cNvSpPr>
            <a:spLocks noChangeShapeType="1"/>
          </p:cNvSpPr>
          <p:nvPr/>
        </p:nvSpPr>
        <p:spPr bwMode="auto">
          <a:xfrm flipH="1">
            <a:off x="1814513" y="3105398"/>
            <a:ext cx="388937" cy="6318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6" name="Line 21"/>
          <p:cNvSpPr>
            <a:spLocks noChangeShapeType="1"/>
          </p:cNvSpPr>
          <p:nvPr/>
        </p:nvSpPr>
        <p:spPr bwMode="auto">
          <a:xfrm>
            <a:off x="2203450" y="3116511"/>
            <a:ext cx="384175" cy="6254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7" name="Arc 22"/>
          <p:cNvSpPr>
            <a:spLocks/>
          </p:cNvSpPr>
          <p:nvPr/>
        </p:nvSpPr>
        <p:spPr bwMode="auto">
          <a:xfrm>
            <a:off x="2205038" y="2351336"/>
            <a:ext cx="173037" cy="488950"/>
          </a:xfrm>
          <a:custGeom>
            <a:avLst/>
            <a:gdLst>
              <a:gd name="T0" fmla="*/ 2147483647 w 22673"/>
              <a:gd name="T1" fmla="*/ 2147483647 h 43200"/>
              <a:gd name="T2" fmla="*/ 0 w 22673"/>
              <a:gd name="T3" fmla="*/ 2147483647 h 43200"/>
              <a:gd name="T4" fmla="*/ 2147483647 w 22673"/>
              <a:gd name="T5" fmla="*/ 2147483647 h 43200"/>
              <a:gd name="T6" fmla="*/ 0 60000 65536"/>
              <a:gd name="T7" fmla="*/ 0 60000 65536"/>
              <a:gd name="T8" fmla="*/ 0 60000 65536"/>
              <a:gd name="T9" fmla="*/ 0 w 22673"/>
              <a:gd name="T10" fmla="*/ 0 h 43200"/>
              <a:gd name="T11" fmla="*/ 22673 w 22673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73" h="43200" fill="none" extrusionOk="0">
                <a:moveTo>
                  <a:pt x="844" y="1"/>
                </a:moveTo>
                <a:cubicBezTo>
                  <a:pt x="920" y="0"/>
                  <a:pt x="996" y="-1"/>
                  <a:pt x="1073" y="-1"/>
                </a:cubicBezTo>
                <a:cubicBezTo>
                  <a:pt x="13002" y="0"/>
                  <a:pt x="22673" y="9670"/>
                  <a:pt x="22673" y="21600"/>
                </a:cubicBezTo>
                <a:cubicBezTo>
                  <a:pt x="22673" y="33529"/>
                  <a:pt x="13002" y="43200"/>
                  <a:pt x="1073" y="43200"/>
                </a:cubicBezTo>
                <a:cubicBezTo>
                  <a:pt x="715" y="43199"/>
                  <a:pt x="357" y="43191"/>
                  <a:pt x="-1" y="43173"/>
                </a:cubicBezTo>
              </a:path>
              <a:path w="22673" h="43200" stroke="0" extrusionOk="0">
                <a:moveTo>
                  <a:pt x="844" y="1"/>
                </a:moveTo>
                <a:cubicBezTo>
                  <a:pt x="920" y="0"/>
                  <a:pt x="996" y="-1"/>
                  <a:pt x="1073" y="-1"/>
                </a:cubicBezTo>
                <a:cubicBezTo>
                  <a:pt x="13002" y="0"/>
                  <a:pt x="22673" y="9670"/>
                  <a:pt x="22673" y="21600"/>
                </a:cubicBezTo>
                <a:cubicBezTo>
                  <a:pt x="22673" y="33529"/>
                  <a:pt x="13002" y="43200"/>
                  <a:pt x="1073" y="43200"/>
                </a:cubicBezTo>
                <a:cubicBezTo>
                  <a:pt x="715" y="43199"/>
                  <a:pt x="357" y="43191"/>
                  <a:pt x="-1" y="43173"/>
                </a:cubicBezTo>
                <a:lnTo>
                  <a:pt x="1073" y="21600"/>
                </a:lnTo>
                <a:lnTo>
                  <a:pt x="844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8" name="Text Box 23"/>
          <p:cNvSpPr txBox="1">
            <a:spLocks noChangeArrowheads="1"/>
          </p:cNvSpPr>
          <p:nvPr/>
        </p:nvSpPr>
        <p:spPr bwMode="auto">
          <a:xfrm>
            <a:off x="1893888" y="2694236"/>
            <a:ext cx="334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>
                <a:solidFill>
                  <a:srgbClr val="FF3300"/>
                </a:solidFill>
                <a:latin typeface="Symbol" pitchFamily="18" charset="2"/>
              </a:rPr>
              <a:t>t</a:t>
            </a:r>
            <a:r>
              <a:rPr lang="en-US" altLang="ja-JP" baseline="36000">
                <a:solidFill>
                  <a:srgbClr val="FF3300"/>
                </a:solidFill>
              </a:rPr>
              <a:t>-</a:t>
            </a:r>
            <a:endParaRPr lang="en-US" altLang="ja-JP" sz="2400" b="1"/>
          </a:p>
        </p:txBody>
      </p:sp>
      <p:sp>
        <p:nvSpPr>
          <p:cNvPr id="14349" name="Text Box 24"/>
          <p:cNvSpPr txBox="1">
            <a:spLocks noChangeArrowheads="1"/>
          </p:cNvSpPr>
          <p:nvPr/>
        </p:nvSpPr>
        <p:spPr bwMode="auto">
          <a:xfrm>
            <a:off x="1647825" y="3189536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>
                <a:latin typeface="Symbol" pitchFamily="18" charset="2"/>
              </a:rPr>
              <a:t>n</a:t>
            </a:r>
            <a:r>
              <a:rPr lang="en-US" altLang="ja-JP" sz="1600" b="1" baseline="-25000">
                <a:latin typeface="Symbol" pitchFamily="18" charset="2"/>
              </a:rPr>
              <a:t>t</a:t>
            </a:r>
            <a:endParaRPr lang="en-US" altLang="ja-JP" sz="2400"/>
          </a:p>
        </p:txBody>
      </p:sp>
      <p:sp>
        <p:nvSpPr>
          <p:cNvPr id="14350" name="Text Box 25"/>
          <p:cNvSpPr txBox="1">
            <a:spLocks noChangeArrowheads="1"/>
          </p:cNvSpPr>
          <p:nvPr/>
        </p:nvSpPr>
        <p:spPr bwMode="auto">
          <a:xfrm>
            <a:off x="2232025" y="3041898"/>
            <a:ext cx="512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2400">
                <a:latin typeface="Symbol" pitchFamily="18" charset="2"/>
              </a:rPr>
              <a:t>  </a:t>
            </a:r>
            <a:r>
              <a:rPr lang="en-US" altLang="ja-JP">
                <a:solidFill>
                  <a:schemeClr val="bg2"/>
                </a:solidFill>
                <a:latin typeface="Symbol" pitchFamily="18" charset="2"/>
              </a:rPr>
              <a:t>p</a:t>
            </a:r>
            <a:r>
              <a:rPr lang="en-US" altLang="ja-JP" b="1" baseline="32000">
                <a:solidFill>
                  <a:schemeClr val="bg2"/>
                </a:solidFill>
              </a:rPr>
              <a:t>-</a:t>
            </a:r>
            <a:endParaRPr lang="en-US" altLang="ja-JP" sz="1200"/>
          </a:p>
        </p:txBody>
      </p:sp>
      <p:sp>
        <p:nvSpPr>
          <p:cNvPr id="14351" name="Text Box 26"/>
          <p:cNvSpPr txBox="1">
            <a:spLocks noChangeArrowheads="1"/>
          </p:cNvSpPr>
          <p:nvPr/>
        </p:nvSpPr>
        <p:spPr bwMode="auto">
          <a:xfrm>
            <a:off x="2241550" y="1651248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600" b="1"/>
              <a:t>X</a:t>
            </a:r>
            <a:r>
              <a:rPr lang="en-US" altLang="ja-JP" sz="2400"/>
              <a:t> </a:t>
            </a:r>
            <a:r>
              <a:rPr lang="en-US" altLang="ja-JP" sz="1400"/>
              <a:t>(hadron shower)</a:t>
            </a:r>
            <a:endParaRPr lang="en-US" altLang="ja-JP" sz="2400"/>
          </a:p>
        </p:txBody>
      </p:sp>
      <p:sp>
        <p:nvSpPr>
          <p:cNvPr id="14352" name="Text Box 61"/>
          <p:cNvSpPr txBox="1">
            <a:spLocks noChangeArrowheads="1"/>
          </p:cNvSpPr>
          <p:nvPr/>
        </p:nvSpPr>
        <p:spPr bwMode="auto">
          <a:xfrm>
            <a:off x="1571625" y="1270248"/>
            <a:ext cx="1304925" cy="346075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600" b="1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altLang="ja-JP" sz="1200" b="1" baseline="-22000" dirty="0" err="1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altLang="ja-JP" sz="1400" dirty="0" err="1">
                <a:solidFill>
                  <a:schemeClr val="bg1"/>
                </a:solidFill>
              </a:rPr>
              <a:t>N</a:t>
            </a:r>
            <a:r>
              <a:rPr lang="en-US" altLang="ja-JP" sz="1400" dirty="0">
                <a:solidFill>
                  <a:schemeClr val="bg1"/>
                </a:solidFill>
              </a:rPr>
              <a:t>  →   </a:t>
            </a:r>
            <a:r>
              <a:rPr lang="en-US" altLang="ja-JP" sz="14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altLang="ja-JP" sz="1400" baseline="32000" dirty="0">
                <a:solidFill>
                  <a:schemeClr val="bg1"/>
                </a:solidFill>
              </a:rPr>
              <a:t>-</a:t>
            </a:r>
            <a:r>
              <a:rPr lang="en-US" altLang="ja-JP" sz="1400" dirty="0">
                <a:solidFill>
                  <a:schemeClr val="bg1"/>
                </a:solidFill>
              </a:rPr>
              <a:t>X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4353" name="Text Box 32"/>
          <p:cNvSpPr txBox="1">
            <a:spLocks noChangeArrowheads="1"/>
          </p:cNvSpPr>
          <p:nvPr/>
        </p:nvSpPr>
        <p:spPr bwMode="auto">
          <a:xfrm>
            <a:off x="6499225" y="2870448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>
                <a:solidFill>
                  <a:srgbClr val="FF3300"/>
                </a:solidFill>
                <a:latin typeface="Symbol" pitchFamily="18" charset="2"/>
              </a:rPr>
              <a:t>p</a:t>
            </a:r>
            <a:r>
              <a:rPr lang="en-US" altLang="ja-JP" baseline="36000">
                <a:solidFill>
                  <a:srgbClr val="FF3300"/>
                </a:solidFill>
              </a:rPr>
              <a:t>-</a:t>
            </a:r>
            <a:endParaRPr lang="en-US" altLang="ja-JP" sz="2400" b="1"/>
          </a:p>
        </p:txBody>
      </p:sp>
      <p:sp>
        <p:nvSpPr>
          <p:cNvPr id="14354" name="Text Box 33"/>
          <p:cNvSpPr txBox="1">
            <a:spLocks noChangeArrowheads="1"/>
          </p:cNvSpPr>
          <p:nvPr/>
        </p:nvSpPr>
        <p:spPr bwMode="auto">
          <a:xfrm>
            <a:off x="6324600" y="3418136"/>
            <a:ext cx="384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>
                <a:latin typeface="Symbol" pitchFamily="18" charset="2"/>
              </a:rPr>
              <a:t>n</a:t>
            </a:r>
            <a:r>
              <a:rPr lang="en-US" altLang="ja-JP" sz="1600" b="1" baseline="-22000">
                <a:latin typeface="Symbol" pitchFamily="18" charset="2"/>
              </a:rPr>
              <a:t>m</a:t>
            </a:r>
            <a:endParaRPr lang="en-US" altLang="ja-JP" sz="2400"/>
          </a:p>
        </p:txBody>
      </p:sp>
      <p:sp>
        <p:nvSpPr>
          <p:cNvPr id="14355" name="Oval 34"/>
          <p:cNvSpPr>
            <a:spLocks noChangeArrowheads="1"/>
          </p:cNvSpPr>
          <p:nvPr/>
        </p:nvSpPr>
        <p:spPr bwMode="auto">
          <a:xfrm>
            <a:off x="5105400" y="1194048"/>
            <a:ext cx="914400" cy="457200"/>
          </a:xfrm>
          <a:prstGeom prst="ellipse">
            <a:avLst/>
          </a:pr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600">
                <a:latin typeface="Symbol" pitchFamily="18" charset="2"/>
                <a:sym typeface="Symbol" pitchFamily="18" charset="2"/>
              </a:rPr>
              <a:t></a:t>
            </a:r>
            <a:r>
              <a:rPr lang="en-US" altLang="ja-JP" sz="1600" baseline="-2500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400"/>
              <a:t>NC</a:t>
            </a:r>
            <a:r>
              <a:rPr lang="ja-JP" altLang="en-US" sz="1400"/>
              <a:t>反応</a:t>
            </a:r>
            <a:endParaRPr lang="ja-JP" altLang="en-US" sz="1400">
              <a:latin typeface="Symbol" pitchFamily="18" charset="2"/>
              <a:sym typeface="Symbol" pitchFamily="18" charset="2"/>
            </a:endParaRPr>
          </a:p>
        </p:txBody>
      </p:sp>
      <p:sp>
        <p:nvSpPr>
          <p:cNvPr id="14356" name="Text Box 38"/>
          <p:cNvSpPr txBox="1">
            <a:spLocks noChangeArrowheads="1"/>
          </p:cNvSpPr>
          <p:nvPr/>
        </p:nvSpPr>
        <p:spPr bwMode="auto">
          <a:xfrm>
            <a:off x="6132513" y="1270248"/>
            <a:ext cx="1411287" cy="314325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4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altLang="ja-JP" sz="1200" b="1" baseline="-22000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1400" dirty="0" err="1">
                <a:solidFill>
                  <a:schemeClr val="bg1"/>
                </a:solidFill>
              </a:rPr>
              <a:t>N</a:t>
            </a:r>
            <a:r>
              <a:rPr lang="en-US" altLang="ja-JP" sz="1400" dirty="0">
                <a:solidFill>
                  <a:schemeClr val="bg1"/>
                </a:solidFill>
              </a:rPr>
              <a:t>  →  </a:t>
            </a:r>
            <a:r>
              <a:rPr lang="en-US" altLang="ja-JP" sz="14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altLang="ja-JP" sz="1200" b="1" baseline="-22000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1400" dirty="0" err="1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altLang="ja-JP" sz="1400" baseline="32000" dirty="0">
                <a:solidFill>
                  <a:schemeClr val="bg1"/>
                </a:solidFill>
              </a:rPr>
              <a:t>-</a:t>
            </a:r>
            <a:r>
              <a:rPr lang="en-US" altLang="ja-JP" sz="1400" dirty="0">
                <a:solidFill>
                  <a:schemeClr val="bg1"/>
                </a:solidFill>
              </a:rPr>
              <a:t>X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4357" name="Text Box 40"/>
          <p:cNvSpPr txBox="1">
            <a:spLocks noChangeArrowheads="1"/>
          </p:cNvSpPr>
          <p:nvPr/>
        </p:nvSpPr>
        <p:spPr bwMode="auto">
          <a:xfrm>
            <a:off x="6954838" y="2989511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>
                <a:solidFill>
                  <a:schemeClr val="bg2"/>
                </a:solidFill>
                <a:latin typeface="Symbol" pitchFamily="18" charset="2"/>
              </a:rPr>
              <a:t>p</a:t>
            </a:r>
            <a:r>
              <a:rPr lang="en-US" altLang="ja-JP" baseline="36000">
                <a:solidFill>
                  <a:schemeClr val="bg2"/>
                </a:solidFill>
              </a:rPr>
              <a:t>-</a:t>
            </a:r>
            <a:endParaRPr lang="en-US" altLang="ja-JP" sz="2400" b="1">
              <a:solidFill>
                <a:schemeClr val="bg2"/>
              </a:solidFill>
            </a:endParaRPr>
          </a:p>
        </p:txBody>
      </p:sp>
      <p:sp>
        <p:nvSpPr>
          <p:cNvPr id="14358" name="Text Box 41"/>
          <p:cNvSpPr txBox="1">
            <a:spLocks noChangeArrowheads="1"/>
          </p:cNvSpPr>
          <p:nvPr/>
        </p:nvSpPr>
        <p:spPr bwMode="auto">
          <a:xfrm>
            <a:off x="6553200" y="2579936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>
                <a:latin typeface="Symbol" pitchFamily="18" charset="2"/>
              </a:rPr>
              <a:t>f</a:t>
            </a:r>
            <a:endParaRPr lang="en-US" altLang="ja-JP" sz="2400"/>
          </a:p>
        </p:txBody>
      </p:sp>
      <p:sp>
        <p:nvSpPr>
          <p:cNvPr id="14359" name="Text Box 42"/>
          <p:cNvSpPr txBox="1">
            <a:spLocks noChangeArrowheads="1"/>
          </p:cNvSpPr>
          <p:nvPr/>
        </p:nvSpPr>
        <p:spPr bwMode="auto">
          <a:xfrm>
            <a:off x="6623050" y="187984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 b="1"/>
              <a:t>x</a:t>
            </a:r>
            <a:endParaRPr lang="en-US" altLang="ja-JP" sz="2400"/>
          </a:p>
        </p:txBody>
      </p:sp>
      <p:grpSp>
        <p:nvGrpSpPr>
          <p:cNvPr id="14360" name="Group 28"/>
          <p:cNvGrpSpPr>
            <a:grpSpLocks/>
          </p:cNvGrpSpPr>
          <p:nvPr/>
        </p:nvGrpSpPr>
        <p:grpSpPr bwMode="auto">
          <a:xfrm rot="57862">
            <a:off x="6526213" y="2075111"/>
            <a:ext cx="147637" cy="900112"/>
            <a:chOff x="2571" y="1359"/>
            <a:chExt cx="282" cy="1477"/>
          </a:xfrm>
        </p:grpSpPr>
        <p:sp>
          <p:nvSpPr>
            <p:cNvPr id="14384" name="AutoShape 29"/>
            <p:cNvSpPr>
              <a:spLocks noChangeArrowheads="1"/>
            </p:cNvSpPr>
            <p:nvPr/>
          </p:nvSpPr>
          <p:spPr bwMode="auto">
            <a:xfrm rot="5400000">
              <a:off x="2160" y="2208"/>
              <a:ext cx="1095" cy="162"/>
            </a:xfrm>
            <a:prstGeom prst="homePlate">
              <a:avLst>
                <a:gd name="adj" fmla="val 675926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spcAft>
                  <a:spcPct val="0"/>
                </a:spcAft>
                <a:buFontTx/>
                <a:buNone/>
              </a:pPr>
              <a:endParaRPr lang="ja-JP" altLang="ja-JP" sz="2400"/>
            </a:p>
          </p:txBody>
        </p:sp>
        <p:sp>
          <p:nvSpPr>
            <p:cNvPr id="14385" name="AutoShape 30"/>
            <p:cNvSpPr>
              <a:spLocks noChangeArrowheads="1"/>
            </p:cNvSpPr>
            <p:nvPr/>
          </p:nvSpPr>
          <p:spPr bwMode="auto">
            <a:xfrm>
              <a:off x="2571" y="1359"/>
              <a:ext cx="282" cy="384"/>
            </a:xfrm>
            <a:prstGeom prst="triangle">
              <a:avLst>
                <a:gd name="adj" fmla="val 49097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Aft>
                  <a:spcPct val="0"/>
                </a:spcAft>
                <a:buFontTx/>
                <a:buNone/>
              </a:pPr>
              <a:endParaRPr lang="ja-JP" altLang="ja-JP" sz="2400"/>
            </a:p>
          </p:txBody>
        </p:sp>
      </p:grpSp>
      <p:sp>
        <p:nvSpPr>
          <p:cNvPr id="14361" name="AutoShape 31"/>
          <p:cNvSpPr>
            <a:spLocks noChangeArrowheads="1"/>
          </p:cNvSpPr>
          <p:nvPr/>
        </p:nvSpPr>
        <p:spPr bwMode="auto">
          <a:xfrm rot="-990180">
            <a:off x="6802438" y="2891086"/>
            <a:ext cx="69850" cy="436562"/>
          </a:xfrm>
          <a:prstGeom prst="downArrow">
            <a:avLst>
              <a:gd name="adj1" fmla="val 17333"/>
              <a:gd name="adj2" fmla="val 127922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Aft>
                <a:spcPct val="0"/>
              </a:spcAft>
              <a:buFontTx/>
              <a:buNone/>
            </a:pPr>
            <a:endParaRPr lang="ja-JP" altLang="ja-JP" sz="2400"/>
          </a:p>
        </p:txBody>
      </p:sp>
      <p:sp>
        <p:nvSpPr>
          <p:cNvPr id="14362" name="Line 36"/>
          <p:cNvSpPr>
            <a:spLocks noChangeShapeType="1"/>
          </p:cNvSpPr>
          <p:nvPr/>
        </p:nvSpPr>
        <p:spPr bwMode="auto">
          <a:xfrm rot="1376315" flipV="1">
            <a:off x="6594475" y="2859336"/>
            <a:ext cx="192088" cy="149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3" name="Line 37"/>
          <p:cNvSpPr>
            <a:spLocks noChangeShapeType="1"/>
          </p:cNvSpPr>
          <p:nvPr/>
        </p:nvSpPr>
        <p:spPr bwMode="auto">
          <a:xfrm rot="1376315" flipH="1">
            <a:off x="6402388" y="2960936"/>
            <a:ext cx="41275" cy="6540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4" name="Arc 60"/>
          <p:cNvSpPr>
            <a:spLocks/>
          </p:cNvSpPr>
          <p:nvPr/>
        </p:nvSpPr>
        <p:spPr bwMode="auto">
          <a:xfrm rot="1376315">
            <a:off x="6562725" y="2837111"/>
            <a:ext cx="150813" cy="88900"/>
          </a:xfrm>
          <a:custGeom>
            <a:avLst/>
            <a:gdLst>
              <a:gd name="T0" fmla="*/ 0 w 22212"/>
              <a:gd name="T1" fmla="*/ 2147483647 h 21600"/>
              <a:gd name="T2" fmla="*/ 2147483647 w 22212"/>
              <a:gd name="T3" fmla="*/ 2147483647 h 21600"/>
              <a:gd name="T4" fmla="*/ 2147483647 w 22212"/>
              <a:gd name="T5" fmla="*/ 2147483647 h 21600"/>
              <a:gd name="T6" fmla="*/ 0 60000 65536"/>
              <a:gd name="T7" fmla="*/ 0 60000 65536"/>
              <a:gd name="T8" fmla="*/ 0 60000 65536"/>
              <a:gd name="T9" fmla="*/ 0 w 22212"/>
              <a:gd name="T10" fmla="*/ 0 h 21600"/>
              <a:gd name="T11" fmla="*/ 22212 w 222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2" h="21600" fill="none" extrusionOk="0">
                <a:moveTo>
                  <a:pt x="0" y="94"/>
                </a:moveTo>
                <a:cubicBezTo>
                  <a:pt x="670" y="31"/>
                  <a:pt x="1342" y="-1"/>
                  <a:pt x="2016" y="-1"/>
                </a:cubicBezTo>
                <a:cubicBezTo>
                  <a:pt x="10990" y="-1"/>
                  <a:pt x="19029" y="5549"/>
                  <a:pt x="22212" y="13939"/>
                </a:cubicBezTo>
              </a:path>
              <a:path w="22212" h="21600" stroke="0" extrusionOk="0">
                <a:moveTo>
                  <a:pt x="0" y="94"/>
                </a:moveTo>
                <a:cubicBezTo>
                  <a:pt x="670" y="31"/>
                  <a:pt x="1342" y="-1"/>
                  <a:pt x="2016" y="-1"/>
                </a:cubicBezTo>
                <a:cubicBezTo>
                  <a:pt x="10990" y="-1"/>
                  <a:pt x="19029" y="5549"/>
                  <a:pt x="22212" y="13939"/>
                </a:cubicBezTo>
                <a:lnTo>
                  <a:pt x="2016" y="21600"/>
                </a:lnTo>
                <a:lnTo>
                  <a:pt x="0" y="9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5" name="AutoShape 64"/>
          <p:cNvSpPr>
            <a:spLocks noChangeArrowheads="1"/>
          </p:cNvSpPr>
          <p:nvPr/>
        </p:nvSpPr>
        <p:spPr bwMode="auto">
          <a:xfrm>
            <a:off x="7010400" y="2489448"/>
            <a:ext cx="1447800" cy="427038"/>
          </a:xfrm>
          <a:prstGeom prst="flowChartAlternateProcess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Aft>
                <a:spcPct val="0"/>
              </a:spcAft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</a:rPr>
              <a:t> BG : small </a:t>
            </a:r>
            <a:r>
              <a:rPr lang="en-US" altLang="ja-JP" sz="2000" b="1" dirty="0">
                <a:solidFill>
                  <a:schemeClr val="bg1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14366" name="Text Box 41"/>
          <p:cNvSpPr txBox="1">
            <a:spLocks noChangeArrowheads="1"/>
          </p:cNvSpPr>
          <p:nvPr/>
        </p:nvSpPr>
        <p:spPr bwMode="auto">
          <a:xfrm>
            <a:off x="2317750" y="2413248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ja-JP">
                <a:latin typeface="Symbol" pitchFamily="18" charset="2"/>
              </a:rPr>
              <a:t>f</a:t>
            </a:r>
            <a:endParaRPr lang="en-US" altLang="ja-JP" sz="2400"/>
          </a:p>
        </p:txBody>
      </p:sp>
      <p:grpSp>
        <p:nvGrpSpPr>
          <p:cNvPr id="14367" name="Group 74"/>
          <p:cNvGrpSpPr>
            <a:grpSpLocks/>
          </p:cNvGrpSpPr>
          <p:nvPr/>
        </p:nvGrpSpPr>
        <p:grpSpPr bwMode="auto">
          <a:xfrm>
            <a:off x="3886200" y="4077072"/>
            <a:ext cx="4934272" cy="2788866"/>
            <a:chOff x="2448" y="2227"/>
            <a:chExt cx="3312" cy="2098"/>
          </a:xfrm>
        </p:grpSpPr>
        <p:grpSp>
          <p:nvGrpSpPr>
            <p:cNvPr id="14372" name="Group 88"/>
            <p:cNvGrpSpPr>
              <a:grpSpLocks/>
            </p:cNvGrpSpPr>
            <p:nvPr/>
          </p:nvGrpSpPr>
          <p:grpSpPr bwMode="auto">
            <a:xfrm>
              <a:off x="2448" y="2227"/>
              <a:ext cx="3312" cy="2098"/>
              <a:chOff x="3581400" y="3352800"/>
              <a:chExt cx="5562600" cy="3523048"/>
            </a:xfrm>
          </p:grpSpPr>
          <p:pic>
            <p:nvPicPr>
              <p:cNvPr id="14380" name="Picture 5" descr="Ph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1400" y="3352800"/>
                <a:ext cx="5562600" cy="3514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81" name="Rectangle 4"/>
              <p:cNvSpPr>
                <a:spLocks noChangeArrowheads="1"/>
              </p:cNvSpPr>
              <p:nvPr/>
            </p:nvSpPr>
            <p:spPr bwMode="auto">
              <a:xfrm>
                <a:off x="7933176" y="3758624"/>
                <a:ext cx="30637" cy="2758852"/>
              </a:xfrm>
              <a:prstGeom prst="rect">
                <a:avLst/>
              </a:prstGeom>
              <a:solidFill>
                <a:srgbClr val="FF0000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spcAft>
                    <a:spcPct val="0"/>
                  </a:spcAft>
                  <a:buFontTx/>
                  <a:buNone/>
                </a:pPr>
                <a:endParaRPr lang="ja-JP" altLang="ja-JP" sz="2400"/>
              </a:p>
            </p:txBody>
          </p:sp>
          <p:sp>
            <p:nvSpPr>
              <p:cNvPr id="14382" name="Text Box 6"/>
              <p:cNvSpPr txBox="1">
                <a:spLocks noChangeArrowheads="1"/>
              </p:cNvSpPr>
              <p:nvPr/>
            </p:nvSpPr>
            <p:spPr bwMode="auto">
              <a:xfrm>
                <a:off x="4165876" y="4223801"/>
                <a:ext cx="1713119" cy="894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ja-JP" sz="1600" dirty="0">
                    <a:solidFill>
                      <a:srgbClr val="0000FF"/>
                    </a:solidFill>
                  </a:rPr>
                  <a:t>Blue: MC - NC</a:t>
                </a:r>
              </a:p>
              <a:p>
                <a:pPr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ja-JP" sz="1600" dirty="0">
                    <a:solidFill>
                      <a:schemeClr val="bg1"/>
                    </a:solidFill>
                  </a:rPr>
                  <a:t>Black: MC - </a:t>
                </a:r>
                <a:r>
                  <a:rPr lang="it-IT" altLang="ja-JP" sz="1600" dirty="0">
                    <a:solidFill>
                      <a:schemeClr val="bg1"/>
                    </a:solidFill>
                    <a:latin typeface="Symbol" pitchFamily="18" charset="2"/>
                  </a:rPr>
                  <a:t>t</a:t>
                </a:r>
              </a:p>
            </p:txBody>
          </p:sp>
          <p:sp>
            <p:nvSpPr>
              <p:cNvPr id="14383" name="Rectangle 85"/>
              <p:cNvSpPr>
                <a:spLocks noChangeArrowheads="1"/>
              </p:cNvSpPr>
              <p:nvPr/>
            </p:nvSpPr>
            <p:spPr bwMode="auto">
              <a:xfrm>
                <a:off x="8153078" y="6553434"/>
                <a:ext cx="534090" cy="32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Aft>
                    <a:spcPct val="0"/>
                  </a:spcAft>
                  <a:buFontTx/>
                  <a:buNone/>
                </a:pPr>
                <a:r>
                  <a:rPr lang="en-US" altLang="ja-JP" sz="1400"/>
                  <a:t>rad</a:t>
                </a:r>
              </a:p>
            </p:txBody>
          </p:sp>
        </p:grpSp>
        <p:cxnSp>
          <p:nvCxnSpPr>
            <p:cNvPr id="58" name="Straight Connector 57"/>
            <p:cNvCxnSpPr>
              <a:cxnSpLocks noChangeShapeType="1"/>
            </p:cNvCxnSpPr>
            <p:nvPr/>
          </p:nvCxnSpPr>
          <p:spPr bwMode="auto">
            <a:xfrm rot="5400000" flipH="1" flipV="1">
              <a:off x="3245" y="3373"/>
              <a:ext cx="1452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74" name="Rectangle 87"/>
            <p:cNvSpPr>
              <a:spLocks noChangeArrowheads="1"/>
            </p:cNvSpPr>
            <p:nvPr/>
          </p:nvSpPr>
          <p:spPr bwMode="auto">
            <a:xfrm>
              <a:off x="3576" y="3168"/>
              <a:ext cx="3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FontTx/>
                <a:buNone/>
              </a:pPr>
              <a:r>
                <a:rPr lang="en-US" altLang="ja-JP" sz="2000">
                  <a:solidFill>
                    <a:srgbClr val="FF00FF"/>
                  </a:solidFill>
                </a:rPr>
                <a:t>cut</a:t>
              </a:r>
              <a:endParaRPr lang="en-US" altLang="ja-JP" sz="2000"/>
            </a:p>
          </p:txBody>
        </p:sp>
        <p:grpSp>
          <p:nvGrpSpPr>
            <p:cNvPr id="14375" name="Group 62"/>
            <p:cNvGrpSpPr>
              <a:grpSpLocks/>
            </p:cNvGrpSpPr>
            <p:nvPr/>
          </p:nvGrpSpPr>
          <p:grpSpPr bwMode="auto">
            <a:xfrm>
              <a:off x="3816" y="3408"/>
              <a:ext cx="144" cy="336"/>
              <a:chOff x="384" y="3504"/>
              <a:chExt cx="144" cy="336"/>
            </a:xfrm>
          </p:grpSpPr>
          <p:cxnSp>
            <p:nvCxnSpPr>
              <p:cNvPr id="14376" name="Straight Connector 30"/>
              <p:cNvCxnSpPr>
                <a:cxnSpLocks noChangeShapeType="1"/>
              </p:cNvCxnSpPr>
              <p:nvPr/>
            </p:nvCxnSpPr>
            <p:spPr bwMode="auto">
              <a:xfrm rot="10800000" flipV="1">
                <a:off x="384" y="350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77" name="Straight Connector 31"/>
              <p:cNvCxnSpPr>
                <a:cxnSpLocks noChangeShapeType="1"/>
              </p:cNvCxnSpPr>
              <p:nvPr/>
            </p:nvCxnSpPr>
            <p:spPr bwMode="auto">
              <a:xfrm rot="10800000" flipV="1">
                <a:off x="384" y="3600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78" name="Straight Connector 32"/>
              <p:cNvCxnSpPr>
                <a:cxnSpLocks noChangeShapeType="1"/>
              </p:cNvCxnSpPr>
              <p:nvPr/>
            </p:nvCxnSpPr>
            <p:spPr bwMode="auto">
              <a:xfrm rot="10800000" flipV="1">
                <a:off x="384" y="3696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79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384" y="3792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368" name="Oval 27"/>
          <p:cNvSpPr>
            <a:spLocks noChangeArrowheads="1"/>
          </p:cNvSpPr>
          <p:nvPr/>
        </p:nvSpPr>
        <p:spPr bwMode="auto">
          <a:xfrm rot="1376315">
            <a:off x="6578600" y="2933948"/>
            <a:ext cx="36513" cy="460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Aft>
                <a:spcPct val="0"/>
              </a:spcAft>
              <a:buFontTx/>
              <a:buNone/>
            </a:pPr>
            <a:endParaRPr lang="ja-JP" altLang="ja-JP" sz="2400"/>
          </a:p>
        </p:txBody>
      </p:sp>
      <p:sp>
        <p:nvSpPr>
          <p:cNvPr id="14369" name="AutoShape 70"/>
          <p:cNvSpPr>
            <a:spLocks noChangeArrowheads="1"/>
          </p:cNvSpPr>
          <p:nvPr/>
        </p:nvSpPr>
        <p:spPr bwMode="auto">
          <a:xfrm>
            <a:off x="533400" y="1117848"/>
            <a:ext cx="3886200" cy="2743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4370" name="AutoShape 71"/>
          <p:cNvSpPr>
            <a:spLocks noChangeArrowheads="1"/>
          </p:cNvSpPr>
          <p:nvPr/>
        </p:nvSpPr>
        <p:spPr bwMode="auto">
          <a:xfrm>
            <a:off x="4953000" y="1117848"/>
            <a:ext cx="3733800" cy="2743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4371" name="Rectangle 80"/>
          <p:cNvSpPr>
            <a:spLocks noChangeArrowheads="1"/>
          </p:cNvSpPr>
          <p:nvPr/>
        </p:nvSpPr>
        <p:spPr bwMode="auto">
          <a:xfrm>
            <a:off x="2590800" y="4987050"/>
            <a:ext cx="8581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en-US" altLang="ja-JP">
                <a:solidFill>
                  <a:srgbClr val="FF0000"/>
                </a:solidFill>
              </a:rPr>
              <a:t>171.5</a:t>
            </a:r>
            <a:r>
              <a:rPr lang="ja-JP" altLang="en-US">
                <a:solidFill>
                  <a:srgbClr val="FF0000"/>
                </a:solidFill>
                <a:latin typeface="Apple Symbols" pitchFamily="-64" charset="2"/>
              </a:rPr>
              <a:t>゜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252"/>
            <a:ext cx="8435122" cy="1076325"/>
          </a:xfrm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altLang="ja-JP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kumimoji="1" lang="en-US" altLang="ja-JP" sz="24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kumimoji="1"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バックグラウンド</a:t>
            </a:r>
            <a:endParaRPr kumimoji="1"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279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altLang="ja-JP" dirty="0" smtClean="0"/>
              <a:t>Short flight</a:t>
            </a:r>
            <a:endParaRPr lang="en-US" altLang="ja-JP" dirty="0"/>
          </a:p>
          <a:p>
            <a:pPr lvl="1"/>
            <a:r>
              <a:rPr lang="en-US" altLang="ja-JP" dirty="0"/>
              <a:t>IP</a:t>
            </a:r>
            <a:r>
              <a:rPr lang="ja-JP" altLang="en-US" dirty="0"/>
              <a:t>の</a:t>
            </a:r>
            <a:r>
              <a:rPr lang="ja-JP" altLang="en-US" dirty="0" smtClean="0"/>
              <a:t>大きさ</a:t>
            </a:r>
            <a:endParaRPr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2800" dirty="0" smtClean="0"/>
              <a:t>Long flight</a:t>
            </a:r>
          </a:p>
          <a:p>
            <a:pPr lvl="1"/>
            <a:r>
              <a:rPr lang="ja-JP" altLang="en-US" dirty="0">
                <a:latin typeface="Symbol" pitchFamily="18" charset="2"/>
                <a:sym typeface="Symbol" pitchFamily="18" charset="2"/>
              </a:rPr>
              <a:t>粒子</a:t>
            </a:r>
            <a:r>
              <a:rPr lang="ja-JP" altLang="en-US" dirty="0"/>
              <a:t>の飛跡</a:t>
            </a:r>
            <a:r>
              <a:rPr lang="en-US" altLang="ja-JP" dirty="0"/>
              <a:t>,</a:t>
            </a:r>
            <a:r>
              <a:rPr lang="ja-JP" altLang="en-US" dirty="0"/>
              <a:t>及び</a:t>
            </a:r>
            <a:r>
              <a:rPr lang="en-US" altLang="ja-JP" dirty="0"/>
              <a:t>IP</a:t>
            </a:r>
            <a:r>
              <a:rPr lang="ja-JP" altLang="en-US" dirty="0"/>
              <a:t>の大きさ</a:t>
            </a:r>
          </a:p>
          <a:p>
            <a:endParaRPr lang="ja-JP" altLang="en-US" sz="2800" dirty="0"/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80" y="3721636"/>
            <a:ext cx="3348478" cy="20309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66652"/>
            <a:ext cx="3372803" cy="20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2628800" y="1585576"/>
            <a:ext cx="184731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>
              <a:spcAft>
                <a:spcPct val="0"/>
              </a:spcAft>
              <a:buFontTx/>
              <a:buNone/>
            </a:pPr>
            <a:endParaRPr kumimoji="1" lang="ja-JP" altLang="en-US" sz="2400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555032" y="1246808"/>
            <a:ext cx="3602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Aft>
                <a:spcPct val="0"/>
              </a:spcAft>
              <a:buFontTx/>
              <a:buNone/>
            </a:pPr>
            <a:r>
              <a:rPr kumimoji="1" lang="en-US" altLang="ja-JP"/>
              <a:t>MC</a:t>
            </a:r>
            <a:r>
              <a:rPr kumimoji="1" lang="ja-JP" altLang="en-US"/>
              <a:t>による</a:t>
            </a:r>
            <a:r>
              <a:rPr kumimoji="1" lang="ja-JP" altLang="en-US">
                <a:latin typeface="Symbol" pitchFamily="18" charset="2"/>
                <a:sym typeface="Symbol" pitchFamily="18" charset="2"/>
              </a:rPr>
              <a:t>ニュートリノ反応の</a:t>
            </a:r>
            <a:r>
              <a:rPr kumimoji="1" lang="en-US" altLang="ja-JP"/>
              <a:t>IP</a:t>
            </a:r>
            <a:r>
              <a:rPr kumimoji="1" lang="ja-JP" altLang="en-US"/>
              <a:t>分布</a:t>
            </a:r>
          </a:p>
        </p:txBody>
      </p:sp>
      <p:sp>
        <p:nvSpPr>
          <p:cNvPr id="4100" name="Rectangle 17"/>
          <p:cNvSpPr>
            <a:spLocks noChangeArrowheads="1"/>
          </p:cNvSpPr>
          <p:nvPr/>
        </p:nvSpPr>
        <p:spPr bwMode="auto">
          <a:xfrm>
            <a:off x="1561257" y="4581128"/>
            <a:ext cx="48577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ja-JP" altLang="en-US" sz="1600" dirty="0"/>
              <a:t>（</a:t>
            </a:r>
            <a:r>
              <a:rPr lang="en-US" altLang="ja-JP" sz="1600" dirty="0"/>
              <a:t>ⅰ</a:t>
            </a:r>
            <a:r>
              <a:rPr lang="ja-JP" altLang="en-US" sz="1600" dirty="0"/>
              <a:t>） </a:t>
            </a:r>
            <a:r>
              <a:rPr lang="en-US" altLang="ja-JP" sz="1600" dirty="0"/>
              <a:t>10 &lt; IP &lt; 500 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[</a:t>
            </a:r>
            <a:r>
              <a:rPr lang="en-US" altLang="ja-JP" sz="1600" dirty="0"/>
              <a:t>m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]</a:t>
            </a:r>
            <a:r>
              <a:rPr lang="ja-JP" altLang="en-US" sz="1600" dirty="0">
                <a:latin typeface="Symbol" pitchFamily="18" charset="2"/>
                <a:sym typeface="Symbol" pitchFamily="18" charset="2"/>
              </a:rPr>
              <a:t>の</a:t>
            </a:r>
            <a:r>
              <a:rPr lang="ja-JP" altLang="en-US" sz="1600" dirty="0"/>
              <a:t>飛跡を候補として選別する</a:t>
            </a:r>
          </a:p>
          <a:p>
            <a:pPr>
              <a:buFont typeface="Arial" charset="0"/>
              <a:buNone/>
            </a:pPr>
            <a:r>
              <a:rPr lang="ja-JP" altLang="en-US" sz="1600" dirty="0"/>
              <a:t>（</a:t>
            </a:r>
            <a:r>
              <a:rPr lang="en-US" altLang="ja-JP" sz="1600" dirty="0"/>
              <a:t>ⅱ</a:t>
            </a:r>
            <a:r>
              <a:rPr lang="ja-JP" altLang="en-US" sz="1600" dirty="0"/>
              <a:t>） </a:t>
            </a:r>
            <a:r>
              <a:rPr lang="en-US" altLang="ja-JP" sz="1600" dirty="0"/>
              <a:t>IP</a:t>
            </a:r>
            <a:r>
              <a:rPr lang="ja-JP" altLang="en-US" sz="1600" dirty="0"/>
              <a:t>が大きい理由を特定する</a:t>
            </a:r>
          </a:p>
          <a:p>
            <a:pPr>
              <a:buFont typeface="Arial" charset="0"/>
              <a:buNone/>
            </a:pPr>
            <a:r>
              <a:rPr lang="ja-JP" altLang="en-US" sz="1600" dirty="0"/>
              <a:t>	</a:t>
            </a:r>
            <a:r>
              <a:rPr lang="en-US" altLang="ja-JP" sz="1600" dirty="0"/>
              <a:t>[ IP</a:t>
            </a:r>
            <a:r>
              <a:rPr lang="ja-JP" altLang="en-US" sz="1600" dirty="0"/>
              <a:t>が大きくなる理由 </a:t>
            </a:r>
            <a:r>
              <a:rPr lang="en-US" altLang="ja-JP" sz="1600" dirty="0"/>
              <a:t>]</a:t>
            </a:r>
          </a:p>
          <a:p>
            <a:pPr>
              <a:buFont typeface="Arial" charset="0"/>
              <a:buNone/>
            </a:pPr>
            <a:r>
              <a:rPr lang="en-US" altLang="ja-JP" sz="1600" dirty="0"/>
              <a:t>	</a:t>
            </a:r>
            <a:r>
              <a:rPr lang="ja-JP" altLang="en-US" sz="1600" dirty="0"/>
              <a:t>　　・実際に崩壊様式</a:t>
            </a:r>
          </a:p>
          <a:p>
            <a:pPr>
              <a:buFont typeface="Arial" charset="0"/>
              <a:buNone/>
            </a:pPr>
            <a:r>
              <a:rPr lang="ja-JP" altLang="en-US" sz="1600" dirty="0"/>
              <a:t>	　　・鉛による多重電磁散乱</a:t>
            </a:r>
          </a:p>
          <a:p>
            <a:pPr>
              <a:buFont typeface="Arial" charset="0"/>
              <a:buNone/>
            </a:pPr>
            <a:r>
              <a:rPr lang="ja-JP" altLang="en-US" sz="1600" dirty="0"/>
              <a:t>（</a:t>
            </a:r>
            <a:r>
              <a:rPr lang="en-US" altLang="ja-JP" sz="1600" dirty="0"/>
              <a:t>ⅲ</a:t>
            </a:r>
            <a:r>
              <a:rPr lang="ja-JP" altLang="en-US" sz="1600" dirty="0"/>
              <a:t>） 運動力学的カット</a:t>
            </a:r>
          </a:p>
        </p:txBody>
      </p:sp>
      <p:grpSp>
        <p:nvGrpSpPr>
          <p:cNvPr id="4101" name="Group 34"/>
          <p:cNvGrpSpPr>
            <a:grpSpLocks/>
          </p:cNvGrpSpPr>
          <p:nvPr/>
        </p:nvGrpSpPr>
        <p:grpSpPr bwMode="auto">
          <a:xfrm>
            <a:off x="1259632" y="1621458"/>
            <a:ext cx="6248400" cy="2887662"/>
            <a:chOff x="1584" y="629"/>
            <a:chExt cx="3936" cy="1819"/>
          </a:xfrm>
        </p:grpSpPr>
        <p:pic>
          <p:nvPicPr>
            <p:cNvPr id="4102" name="Picture 5" descr="tau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632"/>
              <a:ext cx="1929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6" descr="IP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" y="635"/>
              <a:ext cx="2001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1916" y="964"/>
              <a:ext cx="10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200" b="1">
                  <a:solidFill>
                    <a:srgbClr val="008000"/>
                  </a:solidFill>
                </a:rPr>
                <a:t>IP distribution for:</a:t>
              </a:r>
              <a:endParaRPr lang="en-GB" altLang="ja-JP" sz="1200" b="1">
                <a:solidFill>
                  <a:srgbClr val="000090"/>
                </a:solidFill>
              </a:endParaRPr>
            </a:p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200" b="1">
                  <a:solidFill>
                    <a:srgbClr val="000090"/>
                  </a:solidFill>
                  <a:latin typeface="Symbol" pitchFamily="18" charset="2"/>
                </a:rPr>
                <a:t>n</a:t>
              </a:r>
              <a:r>
                <a:rPr lang="en-GB" altLang="ja-JP" sz="1200" b="1" baseline="-25000">
                  <a:solidFill>
                    <a:srgbClr val="000090"/>
                  </a:solidFill>
                  <a:latin typeface="Symbol" pitchFamily="18" charset="2"/>
                </a:rPr>
                <a:t>t</a:t>
              </a:r>
              <a:r>
                <a:rPr lang="en-GB" altLang="ja-JP" sz="1200" b="1">
                  <a:solidFill>
                    <a:srgbClr val="000090"/>
                  </a:solidFill>
                  <a:latin typeface="Symbol" pitchFamily="18" charset="2"/>
                </a:rPr>
                <a:t> </a:t>
              </a:r>
              <a:r>
                <a:rPr lang="en-GB" altLang="ja-JP" sz="1200" b="1">
                  <a:solidFill>
                    <a:srgbClr val="000090"/>
                  </a:solidFill>
                </a:rPr>
                <a:t>events (MC)</a:t>
              </a:r>
              <a:endParaRPr lang="en-US" altLang="ja-JP" b="1">
                <a:solidFill>
                  <a:srgbClr val="000090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727" y="853"/>
              <a:ext cx="1682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200" b="1">
                  <a:solidFill>
                    <a:srgbClr val="008000"/>
                  </a:solidFill>
                </a:rPr>
                <a:t>IP distribution for:</a:t>
              </a:r>
            </a:p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200" b="1">
                  <a:solidFill>
                    <a:srgbClr val="000090"/>
                  </a:solidFill>
                </a:rPr>
                <a:t>        </a:t>
              </a:r>
              <a:r>
                <a:rPr lang="en-GB" altLang="ja-JP" sz="1200" b="1">
                  <a:solidFill>
                    <a:srgbClr val="000090"/>
                  </a:solidFill>
                  <a:latin typeface="Symbol" pitchFamily="18" charset="2"/>
                </a:rPr>
                <a:t>n</a:t>
              </a:r>
              <a:r>
                <a:rPr lang="en-GB" altLang="ja-JP" sz="1200" b="1" baseline="-25000">
                  <a:solidFill>
                    <a:srgbClr val="000090"/>
                  </a:solidFill>
                  <a:latin typeface="Symbol" pitchFamily="18" charset="2"/>
                </a:rPr>
                <a:t>t</a:t>
              </a:r>
              <a:r>
                <a:rPr lang="en-GB" altLang="ja-JP" sz="1200" b="1">
                  <a:solidFill>
                    <a:srgbClr val="000090"/>
                  </a:solidFill>
                  <a:latin typeface="Symbol" pitchFamily="18" charset="2"/>
                </a:rPr>
                <a:t> </a:t>
              </a:r>
              <a:r>
                <a:rPr lang="en-GB" altLang="ja-JP" sz="1200" b="1">
                  <a:solidFill>
                    <a:srgbClr val="000090"/>
                  </a:solidFill>
                </a:rPr>
                <a:t>events (MC)</a:t>
              </a:r>
            </a:p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200" b="1">
                  <a:solidFill>
                    <a:srgbClr val="000090"/>
                  </a:solidFill>
                </a:rPr>
                <a:t>       </a:t>
              </a:r>
              <a:r>
                <a:rPr lang="en-GB" altLang="ja-JP" sz="1200" b="1">
                  <a:solidFill>
                    <a:srgbClr val="FF0000"/>
                  </a:solidFill>
                </a:rPr>
                <a:t> NC+CC </a:t>
              </a:r>
              <a:r>
                <a:rPr lang="en-GB" altLang="ja-JP" sz="1200" b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GB" altLang="ja-JP" sz="1200" b="1" baseline="-250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GB" altLang="ja-JP" sz="1200" b="1">
                  <a:solidFill>
                    <a:srgbClr val="FF0000"/>
                  </a:solidFill>
                </a:rPr>
                <a:t> events (MC)</a:t>
              </a:r>
              <a:endParaRPr lang="ja-JP" altLang="ja-JP" sz="1200" b="1">
                <a:solidFill>
                  <a:srgbClr val="FF0000"/>
                </a:solidFill>
              </a:endParaRPr>
            </a:p>
            <a:p>
              <a:pPr>
                <a:buFontTx/>
                <a:buNone/>
              </a:pPr>
              <a:r>
                <a:rPr lang="ja-JP" altLang="ja-JP" sz="1200" b="1">
                  <a:solidFill>
                    <a:srgbClr val="FF0000"/>
                  </a:solidFill>
                </a:rPr>
                <a:t>        </a:t>
              </a:r>
              <a:r>
                <a:rPr lang="en-GB" altLang="ja-JP" sz="1200" b="1"/>
                <a:t>NC+CC </a:t>
              </a:r>
              <a:r>
                <a:rPr lang="en-GB" altLang="ja-JP" sz="1200" b="1">
                  <a:latin typeface="Symbol" pitchFamily="18" charset="2"/>
                </a:rPr>
                <a:t>n</a:t>
              </a:r>
              <a:r>
                <a:rPr lang="en-GB" altLang="ja-JP" sz="1200" b="1" baseline="-25000">
                  <a:latin typeface="Symbol" pitchFamily="18" charset="2"/>
                </a:rPr>
                <a:t>m</a:t>
              </a:r>
              <a:r>
                <a:rPr lang="en-GB" altLang="ja-JP" sz="1200" b="1"/>
                <a:t> events (Data)</a:t>
              </a:r>
              <a:endParaRPr lang="en-US" altLang="ja-JP" b="1"/>
            </a:p>
          </p:txBody>
        </p:sp>
        <p:sp>
          <p:nvSpPr>
            <p:cNvPr id="4106" name="Rectangle 8"/>
            <p:cNvSpPr>
              <a:spLocks noChangeArrowheads="1"/>
            </p:cNvSpPr>
            <p:nvPr/>
          </p:nvSpPr>
          <p:spPr bwMode="auto">
            <a:xfrm>
              <a:off x="4106" y="1664"/>
              <a:ext cx="7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FontTx/>
                <a:buNone/>
              </a:pPr>
              <a:r>
                <a:rPr lang="en-GB" altLang="ja-JP" sz="1000" b="1">
                  <a:solidFill>
                    <a:srgbClr val="000090"/>
                  </a:solidFill>
                </a:rPr>
                <a:t>expanded scale</a:t>
              </a:r>
              <a:endParaRPr lang="en-US" altLang="ja-JP" sz="1400"/>
            </a:p>
          </p:txBody>
        </p:sp>
        <p:cxnSp>
          <p:nvCxnSpPr>
            <p:cNvPr id="4107" name="Straight Arrow Connector 10"/>
            <p:cNvCxnSpPr>
              <a:cxnSpLocks noChangeShapeType="1"/>
            </p:cNvCxnSpPr>
            <p:nvPr/>
          </p:nvCxnSpPr>
          <p:spPr bwMode="auto">
            <a:xfrm rot="5400000">
              <a:off x="4189" y="1834"/>
              <a:ext cx="197" cy="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8" name="Rectangle 31"/>
            <p:cNvSpPr>
              <a:spLocks noChangeArrowheads="1"/>
            </p:cNvSpPr>
            <p:nvPr/>
          </p:nvSpPr>
          <p:spPr bwMode="auto">
            <a:xfrm>
              <a:off x="2682" y="629"/>
              <a:ext cx="822" cy="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kumimoji="1" lang="en-US" altLang="ja-JP" sz="1200"/>
                <a:t>Mean 104.3 </a:t>
              </a:r>
              <a:r>
                <a:rPr kumimoji="1" lang="en-US" altLang="ja-JP" sz="1200">
                  <a:latin typeface="Symbol" pitchFamily="18" charset="2"/>
                  <a:sym typeface="Symbol" pitchFamily="18" charset="2"/>
                </a:rPr>
                <a:t></a:t>
              </a:r>
              <a:r>
                <a:rPr kumimoji="1" lang="en-US" altLang="ja-JP" sz="1200"/>
                <a:t>m</a:t>
              </a:r>
            </a:p>
          </p:txBody>
        </p:sp>
      </p:grpSp>
      <p:sp>
        <p:nvSpPr>
          <p:cNvPr id="13" name="タイトル 3"/>
          <p:cNvSpPr txBox="1">
            <a:spLocks/>
          </p:cNvSpPr>
          <p:nvPr/>
        </p:nvSpPr>
        <p:spPr>
          <a:xfrm>
            <a:off x="395536" y="19201"/>
            <a:ext cx="8229600" cy="1219200"/>
          </a:xfrm>
          <a:prstGeom prst="rect">
            <a:avLst/>
          </a:prstGeom>
          <a:solidFill>
            <a:srgbClr val="00FFFF">
              <a:alpha val="50196"/>
            </a:srgbClr>
          </a:solidFill>
          <a:ln w="6350" cap="rnd">
            <a:noFill/>
          </a:ln>
        </p:spPr>
        <p:txBody>
          <a:bodyPr vert="horz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崩壊探索</a:t>
            </a:r>
            <a:r>
              <a:rPr lang="ja-JP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方法</a:t>
            </a:r>
            <a:endParaRPr lang="ja-JP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41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53340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→μ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+ν</a:t>
            </a:r>
            <a:r>
              <a:rPr lang="en-US" altLang="ja-JP" sz="1600" b="1" baseline="-25000"/>
              <a:t>μ</a:t>
            </a:r>
            <a:r>
              <a:rPr lang="en-US" altLang="ja-JP" sz="1600" b="1"/>
              <a:t>+ν</a:t>
            </a:r>
            <a:r>
              <a:rPr lang="en-US" altLang="ja-JP" sz="1600" b="1" baseline="-25000"/>
              <a:t>τ		</a:t>
            </a:r>
            <a:r>
              <a:rPr lang="en-US" altLang="ja-JP" sz="1600" b="1"/>
              <a:t>17.4%</a:t>
            </a:r>
            <a:endParaRPr lang="en-US" altLang="ja-JP" sz="1600" b="1" baseline="-25000"/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→e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+ν</a:t>
            </a:r>
            <a:r>
              <a:rPr lang="en-US" altLang="ja-JP" sz="1600" b="1" baseline="-25000"/>
              <a:t>μ</a:t>
            </a:r>
            <a:r>
              <a:rPr lang="en-US" altLang="ja-JP" sz="1600" b="1"/>
              <a:t>+ν</a:t>
            </a:r>
            <a:r>
              <a:rPr lang="en-US" altLang="ja-JP" sz="1600" b="1" baseline="-25000"/>
              <a:t>τ		</a:t>
            </a:r>
            <a:r>
              <a:rPr lang="en-US" altLang="ja-JP" sz="1600" b="1"/>
              <a:t>17.8% ○</a:t>
            </a:r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→h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+ν</a:t>
            </a:r>
            <a:r>
              <a:rPr lang="en-US" altLang="ja-JP" sz="1600" b="1" baseline="-25000"/>
              <a:t>τ		</a:t>
            </a:r>
            <a:r>
              <a:rPr lang="en-US" altLang="ja-JP" sz="1600" b="1"/>
              <a:t>11.8%</a:t>
            </a:r>
            <a:endParaRPr lang="en-US" altLang="ja-JP" sz="1600" b="1" baseline="-25000"/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→h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+1</a:t>
            </a:r>
            <a:r>
              <a:rPr lang="en-US" altLang="ja-JP" sz="1600" b="1">
                <a:cs typeface="Times New Roman" pitchFamily="18" charset="0"/>
              </a:rPr>
              <a:t>π</a:t>
            </a:r>
            <a:r>
              <a:rPr lang="en-US" altLang="ja-JP" sz="1600" b="1" baseline="30000">
                <a:cs typeface="Times New Roman" pitchFamily="18" charset="0"/>
              </a:rPr>
              <a:t>0</a:t>
            </a:r>
            <a:r>
              <a:rPr lang="en-US" altLang="ja-JP" sz="1600" b="1">
                <a:cs typeface="Times New Roman" pitchFamily="18" charset="0"/>
              </a:rPr>
              <a:t>+</a:t>
            </a:r>
            <a:r>
              <a:rPr lang="en-US" altLang="ja-JP" sz="1600" b="1"/>
              <a:t>ν</a:t>
            </a:r>
            <a:r>
              <a:rPr lang="en-US" altLang="ja-JP" sz="1600" b="1" baseline="-25000"/>
              <a:t>τ</a:t>
            </a:r>
            <a:r>
              <a:rPr lang="en-US" altLang="ja-JP" sz="1600" b="1"/>
              <a:t>		25.9% ○</a:t>
            </a:r>
            <a:endParaRPr lang="en-US" altLang="ja-JP" sz="1600" b="1" baseline="-25000"/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→h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&gt;=2π</a:t>
            </a:r>
            <a:r>
              <a:rPr lang="en-US" altLang="ja-JP" sz="1600" b="1" baseline="30000"/>
              <a:t>0</a:t>
            </a:r>
            <a:r>
              <a:rPr lang="en-US" altLang="ja-JP" sz="1600" b="1">
                <a:cs typeface="Times New Roman" pitchFamily="18" charset="0"/>
              </a:rPr>
              <a:t>+</a:t>
            </a:r>
            <a:r>
              <a:rPr lang="en-US" altLang="ja-JP" sz="1600" b="1"/>
              <a:t>ν</a:t>
            </a:r>
            <a:r>
              <a:rPr lang="en-US" altLang="ja-JP" sz="1600" b="1" baseline="-25000"/>
              <a:t>τ		</a:t>
            </a:r>
            <a:r>
              <a:rPr lang="en-US" altLang="ja-JP" sz="1600" b="1"/>
              <a:t>10.8% ○</a:t>
            </a:r>
            <a:endParaRPr lang="en-US" altLang="ja-JP" sz="1600" b="1" baseline="-25000"/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→h</a:t>
            </a:r>
            <a:r>
              <a:rPr lang="en-US" altLang="ja-JP" sz="1600" b="1" baseline="30000"/>
              <a:t>- </a:t>
            </a:r>
            <a:r>
              <a:rPr lang="en-US" altLang="ja-JP" sz="1600" b="1"/>
              <a:t>h</a:t>
            </a:r>
            <a:r>
              <a:rPr lang="en-US" altLang="ja-JP" sz="1600" b="1" baseline="30000"/>
              <a:t>- </a:t>
            </a:r>
            <a:r>
              <a:rPr lang="en-US" altLang="ja-JP" sz="1600" b="1"/>
              <a:t>h</a:t>
            </a:r>
            <a:r>
              <a:rPr lang="en-US" altLang="ja-JP" sz="1600" b="1" baseline="30000"/>
              <a:t>+ </a:t>
            </a:r>
            <a:r>
              <a:rPr lang="en-US" altLang="ja-JP" sz="1600" b="1">
                <a:cs typeface="Times New Roman" pitchFamily="18" charset="0"/>
              </a:rPr>
              <a:t>+</a:t>
            </a:r>
            <a:r>
              <a:rPr lang="en-US" altLang="ja-JP" sz="1600" b="1"/>
              <a:t>ν</a:t>
            </a:r>
            <a:r>
              <a:rPr lang="en-US" altLang="ja-JP" sz="1600" b="1" baseline="-25000"/>
              <a:t>τ		</a:t>
            </a:r>
            <a:r>
              <a:rPr lang="en-US" altLang="ja-JP" sz="1600" b="1"/>
              <a:t>10.0%</a:t>
            </a:r>
            <a:endParaRPr lang="en-US" altLang="ja-JP" sz="1600" b="1" baseline="-25000"/>
          </a:p>
          <a:p>
            <a:pPr>
              <a:spcBef>
                <a:spcPct val="50000"/>
              </a:spcBef>
            </a:pPr>
            <a:r>
              <a:rPr lang="en-US" altLang="ja-JP" sz="1600" b="1">
                <a:cs typeface="Times New Roman" pitchFamily="18" charset="0"/>
              </a:rPr>
              <a:t>τ</a:t>
            </a:r>
            <a:r>
              <a:rPr lang="en-US" altLang="ja-JP" sz="1600" b="1"/>
              <a:t> </a:t>
            </a:r>
            <a:r>
              <a:rPr lang="en-US" altLang="ja-JP" sz="1600" b="1" baseline="30000"/>
              <a:t>-</a:t>
            </a:r>
            <a:r>
              <a:rPr lang="en-US" altLang="ja-JP" sz="1600" b="1"/>
              <a:t>→h</a:t>
            </a:r>
            <a:r>
              <a:rPr lang="en-US" altLang="ja-JP" sz="1600" b="1" baseline="30000"/>
              <a:t>- </a:t>
            </a:r>
            <a:r>
              <a:rPr lang="en-US" altLang="ja-JP" sz="1600" b="1"/>
              <a:t>h</a:t>
            </a:r>
            <a:r>
              <a:rPr lang="en-US" altLang="ja-JP" sz="1600" b="1" baseline="30000"/>
              <a:t>- </a:t>
            </a:r>
            <a:r>
              <a:rPr lang="en-US" altLang="ja-JP" sz="1600" b="1"/>
              <a:t>h</a:t>
            </a:r>
            <a:r>
              <a:rPr lang="en-US" altLang="ja-JP" sz="1600" b="1" baseline="30000"/>
              <a:t>+ </a:t>
            </a:r>
            <a:r>
              <a:rPr lang="en-US" altLang="ja-JP" sz="1600" b="1"/>
              <a:t>&gt;=1π</a:t>
            </a:r>
            <a:r>
              <a:rPr lang="en-US" altLang="ja-JP" sz="1600" b="1" baseline="30000"/>
              <a:t>0</a:t>
            </a:r>
            <a:r>
              <a:rPr lang="en-US" altLang="ja-JP" sz="1600" b="1">
                <a:cs typeface="Times New Roman" pitchFamily="18" charset="0"/>
              </a:rPr>
              <a:t>+</a:t>
            </a:r>
            <a:r>
              <a:rPr lang="en-US" altLang="ja-JP" sz="1600" b="1"/>
              <a:t>ν</a:t>
            </a:r>
            <a:r>
              <a:rPr lang="en-US" altLang="ja-JP" sz="1600" b="1" baseline="-25000"/>
              <a:t>τ	</a:t>
            </a:r>
            <a:r>
              <a:rPr lang="en-US" altLang="ja-JP" sz="1600" b="1"/>
              <a:t>4.9%   ○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048000" cy="4572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ja-JP" sz="4000" b="1"/>
              <a:t>Refresh</a:t>
            </a:r>
            <a:r>
              <a:rPr lang="ja-JP" altLang="en-US" sz="4000" b="1"/>
              <a:t>処理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323850" y="908050"/>
            <a:ext cx="821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2"/>
                </a:solidFill>
              </a:rPr>
              <a:t>τ</a:t>
            </a:r>
            <a:r>
              <a:rPr lang="ja-JP" altLang="en-US">
                <a:solidFill>
                  <a:schemeClr val="tx2"/>
                </a:solidFill>
              </a:rPr>
              <a:t>の崩壊様式は、</a:t>
            </a:r>
            <a:r>
              <a:rPr lang="en-US" altLang="ja-JP">
                <a:solidFill>
                  <a:schemeClr val="tx2"/>
                </a:solidFill>
              </a:rPr>
              <a:t>59.4%</a:t>
            </a:r>
            <a:r>
              <a:rPr lang="ja-JP" altLang="en-US">
                <a:solidFill>
                  <a:schemeClr val="tx2"/>
                </a:solidFill>
              </a:rPr>
              <a:t>が終状態に電磁成分を含む</a:t>
            </a:r>
            <a:r>
              <a:rPr lang="en-US" altLang="ja-JP">
                <a:solidFill>
                  <a:schemeClr val="tx2"/>
                </a:solidFill>
              </a:rPr>
              <a:t>(</a:t>
            </a:r>
            <a:r>
              <a:rPr lang="en-US" altLang="ja-JP" sz="1800" b="1"/>
              <a:t>π</a:t>
            </a:r>
            <a:r>
              <a:rPr lang="en-US" altLang="ja-JP" sz="1800" b="1" baseline="30000"/>
              <a:t>0</a:t>
            </a:r>
            <a:r>
              <a:rPr lang="en-US" altLang="ja-JP" sz="1800" b="1"/>
              <a:t> →γ γ</a:t>
            </a:r>
            <a:r>
              <a:rPr lang="en-US" altLang="ja-JP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4243388" y="2514600"/>
            <a:ext cx="490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ν</a:t>
            </a:r>
            <a:r>
              <a:rPr lang="en-US" altLang="ja-JP" baseline="-20000"/>
              <a:t>τ</a:t>
            </a:r>
            <a:r>
              <a:rPr lang="ja-JP" altLang="en-US"/>
              <a:t>の検出効率が飛躍的に上がる！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4267200" y="1447800"/>
            <a:ext cx="3997325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ja-JP" altLang="en-US" sz="1800" b="1"/>
              <a:t>電磁カスケードシャワーによる電子同定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ja-JP" altLang="en-US" sz="1800" b="1"/>
              <a:t> および エネルギー測定精度の向上</a:t>
            </a: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5867400" y="2133600"/>
            <a:ext cx="485775" cy="366713"/>
          </a:xfrm>
          <a:prstGeom prst="downArrow">
            <a:avLst>
              <a:gd name="adj1" fmla="val 49676"/>
              <a:gd name="adj2" fmla="val 675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4343400" y="3429000"/>
            <a:ext cx="4259263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ja-JP" sz="1800" b="1"/>
              <a:t>Fuji film</a:t>
            </a:r>
            <a:r>
              <a:rPr lang="ja-JP" altLang="en-US" sz="1800" b="1"/>
              <a:t>社での製造から使用までの間に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ja-JP" altLang="en-US" sz="1800" b="1"/>
              <a:t>蓄積する宇宙線などの</a:t>
            </a:r>
            <a:r>
              <a:rPr lang="en-US" altLang="ja-JP" sz="1800" b="1"/>
              <a:t>Background</a:t>
            </a:r>
            <a:r>
              <a:rPr lang="ja-JP" altLang="en-US" sz="1800" b="1"/>
              <a:t>飛跡を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ja-JP" altLang="en-US" sz="1800" b="1"/>
              <a:t>消去</a:t>
            </a:r>
            <a:r>
              <a:rPr lang="en-US" altLang="ja-JP" sz="1800" b="1"/>
              <a:t>(Refresh)</a:t>
            </a:r>
            <a:r>
              <a:rPr lang="ja-JP" altLang="en-US" sz="1800" b="1"/>
              <a:t>せねばならない。</a:t>
            </a:r>
          </a:p>
        </p:txBody>
      </p:sp>
      <p:sp>
        <p:nvSpPr>
          <p:cNvPr id="93197" name="AutoShape 13"/>
          <p:cNvSpPr>
            <a:spLocks noChangeArrowheads="1"/>
          </p:cNvSpPr>
          <p:nvPr/>
        </p:nvSpPr>
        <p:spPr bwMode="auto">
          <a:xfrm>
            <a:off x="5867400" y="3048000"/>
            <a:ext cx="485775" cy="366713"/>
          </a:xfrm>
          <a:prstGeom prst="downArrow">
            <a:avLst>
              <a:gd name="adj1" fmla="val 49676"/>
              <a:gd name="adj2" fmla="val 675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93199" name="Picture 15" descr="trace2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76775"/>
            <a:ext cx="3352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0" name="Picture 16" descr="trace033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99000"/>
            <a:ext cx="3352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582613" y="6413500"/>
            <a:ext cx="326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2GeV </a:t>
            </a:r>
            <a:r>
              <a:rPr lang="ja-JP" altLang="en-US" sz="1800" b="1"/>
              <a:t>電磁カスケードシャワー</a:t>
            </a:r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4932363" y="6396038"/>
            <a:ext cx="326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4GeV </a:t>
            </a:r>
            <a:r>
              <a:rPr lang="ja-JP" altLang="en-US" sz="1800" b="1"/>
              <a:t>電磁カスケードシャワー</a:t>
            </a: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406400" y="1447800"/>
            <a:ext cx="36576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1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lnSpc>
                <a:spcPct val="80000"/>
              </a:lnSpc>
            </a:pP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pPr algn="l" eaLnBrk="1" hangingPunct="1"/>
            <a:r>
              <a:rPr lang="en-US" altLang="ja-JP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τ</a:t>
            </a:r>
            <a:r>
              <a:rPr lang="ja-JP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明朝" charset="-128"/>
                <a:ea typeface="ＭＳ Ｐ明朝" charset="-128"/>
              </a:rPr>
              <a:t>ニュートリノ候補イベント</a:t>
            </a:r>
            <a:endParaRPr lang="en-US" altLang="ja-JP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明朝" charset="-128"/>
              <a:ea typeface="ＭＳ Ｐ明朝" charset="-128"/>
            </a:endParaRPr>
          </a:p>
        </p:txBody>
      </p:sp>
      <p:pic>
        <p:nvPicPr>
          <p:cNvPr id="2053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3246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27822"/>
            <a:ext cx="3545830" cy="95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sellaDiTesto 3"/>
          <p:cNvSpPr txBox="1">
            <a:spLocks noChangeArrowheads="1"/>
          </p:cNvSpPr>
          <p:nvPr/>
        </p:nvSpPr>
        <p:spPr bwMode="auto">
          <a:xfrm>
            <a:off x="251520" y="1277920"/>
            <a:ext cx="874808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kumimoji="0" lang="ja-JP" altLang="en-US" dirty="0" smtClean="0">
                <a:solidFill>
                  <a:schemeClr val="tx2"/>
                </a:solidFill>
              </a:rPr>
              <a:t>＜</a:t>
            </a:r>
            <a:r>
              <a:rPr kumimoji="0" lang="en-GB" altLang="ja-JP" dirty="0" smtClean="0">
                <a:solidFill>
                  <a:schemeClr val="tx2"/>
                </a:solidFill>
              </a:rPr>
              <a:t>1-prong </a:t>
            </a:r>
            <a:r>
              <a:rPr kumimoji="0" lang="en-GB" altLang="ja-JP" dirty="0">
                <a:solidFill>
                  <a:schemeClr val="tx2"/>
                </a:solidFill>
              </a:rPr>
              <a:t>hadron </a:t>
            </a:r>
            <a:r>
              <a:rPr kumimoji="0" lang="en-GB" altLang="ja-JP" dirty="0">
                <a:solidFill>
                  <a:schemeClr val="tx2"/>
                </a:solidFill>
                <a:latin typeface="Symbol" pitchFamily="18" charset="2"/>
              </a:rPr>
              <a:t>t</a:t>
            </a:r>
            <a:r>
              <a:rPr kumimoji="0" lang="en-GB" altLang="ja-JP" dirty="0">
                <a:solidFill>
                  <a:schemeClr val="tx2"/>
                </a:solidFill>
              </a:rPr>
              <a:t> </a:t>
            </a:r>
            <a:r>
              <a:rPr kumimoji="0" lang="ja-JP" altLang="en-US" dirty="0" smtClean="0">
                <a:solidFill>
                  <a:schemeClr val="tx2"/>
                </a:solidFill>
              </a:rPr>
              <a:t>崩壊で１イベント観測。＞</a:t>
            </a:r>
            <a:endParaRPr kumimoji="0" lang="en-US" altLang="ja-JP" dirty="0" smtClean="0">
              <a:solidFill>
                <a:schemeClr val="tx2"/>
              </a:solidFill>
            </a:endParaRPr>
          </a:p>
          <a:p>
            <a:pPr algn="l"/>
            <a:endParaRPr kumimoji="0" lang="en-GB" altLang="ja-JP" dirty="0">
              <a:solidFill>
                <a:schemeClr val="tx2"/>
              </a:solidFill>
            </a:endParaRPr>
          </a:p>
          <a:p>
            <a:pPr algn="l"/>
            <a:r>
              <a:rPr kumimoji="0" lang="en-GB" altLang="ja-JP" dirty="0" smtClean="0">
                <a:solidFill>
                  <a:schemeClr val="tx2"/>
                </a:solidFill>
              </a:rPr>
              <a:t>		</a:t>
            </a:r>
          </a:p>
          <a:p>
            <a:pPr algn="l"/>
            <a:endParaRPr kumimoji="0" lang="en-GB" altLang="ja-JP" dirty="0">
              <a:solidFill>
                <a:schemeClr val="tx2"/>
              </a:solidFill>
            </a:endParaRPr>
          </a:p>
          <a:p>
            <a:pPr algn="l"/>
            <a:endParaRPr kumimoji="0" lang="en-GB" altLang="ja-JP" dirty="0" smtClean="0">
              <a:solidFill>
                <a:schemeClr val="tx2"/>
              </a:solidFill>
            </a:endParaRPr>
          </a:p>
          <a:p>
            <a:pPr algn="l"/>
            <a:endParaRPr kumimoji="0" lang="en-GB" altLang="ja-JP" dirty="0">
              <a:solidFill>
                <a:schemeClr val="tx2"/>
              </a:solidFill>
            </a:endParaRPr>
          </a:p>
          <a:p>
            <a:pPr algn="l"/>
            <a:endParaRPr kumimoji="0" lang="en-GB" altLang="ja-JP" dirty="0" smtClean="0">
              <a:solidFill>
                <a:schemeClr val="tx2"/>
              </a:solidFill>
            </a:endParaRPr>
          </a:p>
          <a:p>
            <a:pPr algn="l"/>
            <a:endParaRPr kumimoji="0" lang="en-GB" altLang="ja-JP" dirty="0">
              <a:solidFill>
                <a:schemeClr val="tx2"/>
              </a:solidFill>
            </a:endParaRPr>
          </a:p>
          <a:p>
            <a:pPr algn="l"/>
            <a:r>
              <a:rPr kumimoji="0" lang="en-GB" altLang="ja-JP" dirty="0">
                <a:solidFill>
                  <a:schemeClr val="tx2"/>
                </a:solidFill>
              </a:rPr>
              <a:t>                    	</a:t>
            </a:r>
          </a:p>
          <a:p>
            <a:pPr marL="285750" indent="-285750" algn="l">
              <a:buFont typeface="Wingdings" pitchFamily="2" charset="2"/>
              <a:buChar char="n"/>
            </a:pPr>
            <a:r>
              <a:rPr kumimoji="0" lang="en-GB" altLang="ja-JP" dirty="0" smtClean="0">
                <a:solidFill>
                  <a:schemeClr val="tx2"/>
                </a:solidFill>
              </a:rPr>
              <a:t>1-prong </a:t>
            </a:r>
            <a:r>
              <a:rPr kumimoji="0" lang="en-GB" altLang="ja-JP" dirty="0">
                <a:solidFill>
                  <a:schemeClr val="tx2"/>
                </a:solidFill>
              </a:rPr>
              <a:t>hadron </a:t>
            </a:r>
            <a:r>
              <a:rPr kumimoji="0" lang="ja-JP" altLang="en-US" dirty="0" err="1" smtClean="0">
                <a:solidFill>
                  <a:schemeClr val="tx2"/>
                </a:solidFill>
              </a:rPr>
              <a:t>だけを</a:t>
            </a:r>
            <a:r>
              <a:rPr kumimoji="0" lang="ja-JP" altLang="en-US" dirty="0" smtClean="0">
                <a:solidFill>
                  <a:schemeClr val="tx2"/>
                </a:solidFill>
              </a:rPr>
              <a:t>考えた場合、観測した</a:t>
            </a:r>
            <a:r>
              <a:rPr kumimoji="0" lang="en-US" altLang="ja-JP" dirty="0" smtClean="0">
                <a:solidFill>
                  <a:schemeClr val="tx2"/>
                </a:solidFill>
              </a:rPr>
              <a:t>1</a:t>
            </a:r>
            <a:r>
              <a:rPr kumimoji="0" lang="ja-JP" altLang="en-US" dirty="0" smtClean="0">
                <a:solidFill>
                  <a:schemeClr val="tx2"/>
                </a:solidFill>
              </a:rPr>
              <a:t>イベントが背景事象のふらつきである確率は</a:t>
            </a:r>
            <a:r>
              <a:rPr kumimoji="0" lang="en-GB" altLang="ja-JP" dirty="0" smtClean="0">
                <a:solidFill>
                  <a:schemeClr val="tx2"/>
                </a:solidFill>
              </a:rPr>
              <a:t>1.8</a:t>
            </a:r>
            <a:r>
              <a:rPr kumimoji="0" lang="en-GB" altLang="ja-JP" dirty="0">
                <a:solidFill>
                  <a:schemeClr val="tx2"/>
                </a:solidFill>
              </a:rPr>
              <a:t>%, </a:t>
            </a:r>
            <a:r>
              <a:rPr kumimoji="0" lang="ja-JP" altLang="en-US" dirty="0" smtClean="0">
                <a:solidFill>
                  <a:schemeClr val="tx2"/>
                </a:solidFill>
              </a:rPr>
              <a:t>統計有為性は</a:t>
            </a:r>
            <a:r>
              <a:rPr kumimoji="0" lang="en-GB" altLang="ja-JP" dirty="0" smtClean="0">
                <a:solidFill>
                  <a:schemeClr val="tx2"/>
                </a:solidFill>
              </a:rPr>
              <a:t> </a:t>
            </a:r>
            <a:r>
              <a:rPr kumimoji="0" lang="en-GB" altLang="ja-JP" dirty="0">
                <a:solidFill>
                  <a:schemeClr val="tx2"/>
                </a:solidFill>
              </a:rPr>
              <a:t>2.36 </a:t>
            </a:r>
            <a:r>
              <a:rPr kumimoji="0" lang="en-GB" altLang="ja-JP" dirty="0" smtClean="0">
                <a:solidFill>
                  <a:schemeClr val="tx2"/>
                </a:solidFill>
                <a:latin typeface="Symbol" pitchFamily="18" charset="2"/>
              </a:rPr>
              <a:t>s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kumimoji="0" lang="ja-JP" altLang="en-US" dirty="0" smtClean="0">
                <a:solidFill>
                  <a:schemeClr val="tx2"/>
                </a:solidFill>
                <a:latin typeface="Symbol" pitchFamily="18" charset="2"/>
              </a:rPr>
              <a:t>全崩壊過程を考えたとき、</a:t>
            </a:r>
            <a:r>
              <a:rPr kumimoji="0" lang="ja-JP" altLang="en-US" dirty="0">
                <a:solidFill>
                  <a:schemeClr val="tx2"/>
                </a:solidFill>
              </a:rPr>
              <a:t>観測した</a:t>
            </a:r>
            <a:r>
              <a:rPr kumimoji="0" lang="en-US" altLang="ja-JP" dirty="0">
                <a:solidFill>
                  <a:schemeClr val="tx2"/>
                </a:solidFill>
              </a:rPr>
              <a:t>1</a:t>
            </a:r>
            <a:r>
              <a:rPr kumimoji="0" lang="ja-JP" altLang="en-US" dirty="0">
                <a:solidFill>
                  <a:schemeClr val="tx2"/>
                </a:solidFill>
              </a:rPr>
              <a:t>イベントが背景事象のふらつきである確率</a:t>
            </a:r>
            <a:r>
              <a:rPr kumimoji="0" lang="ja-JP" altLang="en-US" dirty="0" smtClean="0">
                <a:solidFill>
                  <a:schemeClr val="tx2"/>
                </a:solidFill>
              </a:rPr>
              <a:t>は</a:t>
            </a:r>
            <a:r>
              <a:rPr kumimoji="0" lang="en-US" altLang="ja-JP" dirty="0" smtClean="0">
                <a:solidFill>
                  <a:schemeClr val="tx2"/>
                </a:solidFill>
              </a:rPr>
              <a:t>4.5%</a:t>
            </a:r>
          </a:p>
          <a:p>
            <a:r>
              <a:rPr kumimoji="0" lang="ja-JP" altLang="en-US" dirty="0" smtClean="0">
                <a:solidFill>
                  <a:schemeClr val="tx2"/>
                </a:solidFill>
              </a:rPr>
              <a:t>で統計有為性は</a:t>
            </a:r>
            <a:r>
              <a:rPr kumimoji="0" lang="en-GB" altLang="ja-JP" dirty="0" smtClean="0">
                <a:solidFill>
                  <a:schemeClr val="tx2"/>
                </a:solidFill>
              </a:rPr>
              <a:t>2.01 </a:t>
            </a:r>
            <a:r>
              <a:rPr kumimoji="0" lang="en-GB" altLang="ja-JP" dirty="0">
                <a:solidFill>
                  <a:schemeClr val="tx2"/>
                </a:solidFill>
                <a:latin typeface="Symbol" pitchFamily="18" charset="2"/>
              </a:rPr>
              <a:t>s</a:t>
            </a:r>
            <a:r>
              <a:rPr kumimoji="0" lang="en-GB" altLang="ja-JP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9699" name="Down Arrow 4"/>
          <p:cNvSpPr>
            <a:spLocks noChangeArrowheads="1"/>
          </p:cNvSpPr>
          <p:nvPr/>
        </p:nvSpPr>
        <p:spPr bwMode="auto">
          <a:xfrm rot="16200000">
            <a:off x="3689992" y="2339369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0" hangingPunct="0"/>
            <a:endParaRPr kumimoji="0" lang="ja-JP" altLang="ja-JP" sz="24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87841" y="116632"/>
            <a:ext cx="7772400" cy="920869"/>
          </a:xfrm>
          <a:prstGeom prst="rect">
            <a:avLst/>
          </a:prstGeom>
          <a:solidFill>
            <a:srgbClr val="00FFFF">
              <a:alpha val="50196"/>
            </a:srgbClr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tatistical significance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050" y="1903944"/>
            <a:ext cx="3824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dirty="0"/>
              <a:t>このとき予想される背景</a:t>
            </a:r>
            <a:r>
              <a:rPr kumimoji="0" lang="ja-JP" altLang="en-US" dirty="0" smtClean="0"/>
              <a:t>事象</a:t>
            </a:r>
            <a:endParaRPr kumimoji="0" lang="en-GB" altLang="ja-JP" dirty="0" smtClean="0"/>
          </a:p>
          <a:p>
            <a:r>
              <a:rPr kumimoji="0" lang="ja-JP" altLang="en-US" dirty="0"/>
              <a:t>　</a:t>
            </a:r>
            <a:r>
              <a:rPr kumimoji="0" lang="ja-JP" altLang="en-US" dirty="0" smtClean="0"/>
              <a:t>　　　</a:t>
            </a:r>
            <a:r>
              <a:rPr kumimoji="0" lang="en-GB" altLang="ja-JP" dirty="0" smtClean="0"/>
              <a:t>0.011  </a:t>
            </a:r>
            <a:r>
              <a:rPr kumimoji="0" lang="en-GB" altLang="ja-JP" dirty="0"/>
              <a:t>events (</a:t>
            </a:r>
            <a:r>
              <a:rPr kumimoji="0" lang="en-GB" altLang="ja-JP" dirty="0" err="1"/>
              <a:t>reinteraction</a:t>
            </a:r>
            <a:r>
              <a:rPr kumimoji="0" lang="en-GB" altLang="ja-JP" dirty="0"/>
              <a:t>)</a:t>
            </a:r>
          </a:p>
          <a:p>
            <a:r>
              <a:rPr kumimoji="0" lang="en-GB" altLang="ja-JP" dirty="0"/>
              <a:t>	0.007  events (</a:t>
            </a:r>
            <a:r>
              <a:rPr kumimoji="0" lang="ja-JP" altLang="en-US" dirty="0"/>
              <a:t>チャーム</a:t>
            </a:r>
            <a:r>
              <a:rPr kumimoji="0" lang="en-GB" altLang="ja-JP" dirty="0"/>
              <a:t>)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32893" y="1772816"/>
            <a:ext cx="51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altLang="ja-JP" dirty="0"/>
              <a:t>1-prong </a:t>
            </a:r>
            <a:r>
              <a:rPr kumimoji="0" lang="en-GB" altLang="ja-JP" dirty="0" smtClean="0"/>
              <a:t>hadron</a:t>
            </a:r>
            <a:r>
              <a:rPr kumimoji="0" lang="ja-JP" altLang="en-US" dirty="0" err="1" smtClean="0"/>
              <a:t>には</a:t>
            </a:r>
            <a:r>
              <a:rPr kumimoji="0" lang="en-GB" altLang="ja-JP" dirty="0" smtClean="0"/>
              <a:t>0.018 </a:t>
            </a:r>
            <a:r>
              <a:rPr kumimoji="0" lang="en-GB" altLang="ja-JP" dirty="0"/>
              <a:t>± 0.007 (</a:t>
            </a:r>
            <a:r>
              <a:rPr kumimoji="0" lang="en-GB" altLang="ja-JP" dirty="0" err="1"/>
              <a:t>syst</a:t>
            </a:r>
            <a:r>
              <a:rPr kumimoji="0" lang="en-GB" altLang="ja-JP" dirty="0"/>
              <a:t>) </a:t>
            </a:r>
            <a:r>
              <a:rPr kumimoji="0" lang="ja-JP" altLang="en-US" dirty="0" smtClean="0"/>
              <a:t>イベント</a:t>
            </a:r>
            <a:endParaRPr kumimoji="0" lang="en-GB" altLang="ja-JP" i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89620" y="2433531"/>
            <a:ext cx="4531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dirty="0"/>
              <a:t>全崩壊過程</a:t>
            </a:r>
            <a:r>
              <a:rPr kumimoji="0" lang="en-GB" altLang="ja-JP" dirty="0"/>
              <a:t>: </a:t>
            </a:r>
            <a:r>
              <a:rPr kumimoji="0" lang="en-GB" altLang="ja-JP" dirty="0" smtClean="0"/>
              <a:t> 1-prong </a:t>
            </a:r>
            <a:r>
              <a:rPr kumimoji="0" lang="en-GB" altLang="ja-JP" dirty="0"/>
              <a:t>hadron, 3-prongs </a:t>
            </a:r>
            <a:endParaRPr kumimoji="0" lang="en-GB" altLang="ja-JP" dirty="0" smtClean="0"/>
          </a:p>
          <a:p>
            <a:r>
              <a:rPr kumimoji="0" lang="ja-JP" altLang="en-US" dirty="0"/>
              <a:t>　</a:t>
            </a:r>
            <a:r>
              <a:rPr kumimoji="0" lang="ja-JP" altLang="en-US" dirty="0" smtClean="0"/>
              <a:t>　　　　　     </a:t>
            </a:r>
            <a:r>
              <a:rPr kumimoji="0" lang="en-GB" altLang="ja-JP" dirty="0" smtClean="0"/>
              <a:t>+ </a:t>
            </a:r>
            <a:r>
              <a:rPr kumimoji="0" lang="en-GB" altLang="ja-JP" dirty="0"/>
              <a:t>1-prong μ + 1-prong </a:t>
            </a:r>
            <a:r>
              <a:rPr kumimoji="0" lang="en-GB" altLang="ja-JP" i="1" dirty="0"/>
              <a:t>e </a:t>
            </a:r>
            <a:r>
              <a:rPr kumimoji="0" lang="en-GB" altLang="ja-JP" i="1" dirty="0" smtClean="0"/>
              <a:t>:</a:t>
            </a:r>
            <a:endParaRPr kumimoji="0" lang="en-GB" altLang="ja-JP" dirty="0"/>
          </a:p>
          <a:p>
            <a:r>
              <a:rPr kumimoji="0" lang="ja-JP" altLang="en-US" dirty="0" smtClean="0"/>
              <a:t>　　　全</a:t>
            </a:r>
            <a:r>
              <a:rPr kumimoji="0" lang="en-US" altLang="ja-JP" dirty="0" smtClean="0"/>
              <a:t>BG: </a:t>
            </a:r>
            <a:r>
              <a:rPr kumimoji="0" lang="en-GB" altLang="ja-JP" dirty="0" smtClean="0"/>
              <a:t>0.045 </a:t>
            </a:r>
            <a:r>
              <a:rPr kumimoji="0" lang="en-GB" altLang="ja-JP" dirty="0"/>
              <a:t>± 0.020 (</a:t>
            </a:r>
            <a:r>
              <a:rPr kumimoji="0" lang="en-GB" altLang="ja-JP" dirty="0" err="1"/>
              <a:t>syst</a:t>
            </a:r>
            <a:r>
              <a:rPr kumimoji="0" lang="en-GB" altLang="ja-JP" dirty="0"/>
              <a:t>) </a:t>
            </a:r>
            <a:r>
              <a:rPr kumimoji="0" lang="ja-JP" altLang="en-US" dirty="0"/>
              <a:t>イベント</a:t>
            </a:r>
            <a:endParaRPr kumimoji="1" lang="ja-JP" altLang="en-US" dirty="0"/>
          </a:p>
        </p:txBody>
      </p:sp>
      <p:sp>
        <p:nvSpPr>
          <p:cNvPr id="7" name="左中かっこ 6"/>
          <p:cNvSpPr/>
          <p:nvPr/>
        </p:nvSpPr>
        <p:spPr>
          <a:xfrm>
            <a:off x="3990220" y="1695960"/>
            <a:ext cx="155448" cy="16678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63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τ</a:t>
            </a:r>
            <a:r>
              <a:rPr lang="ja-JP" altLang="en-US" dirty="0" smtClean="0"/>
              <a:t>候補がひとつ見えた。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h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(π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)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τ</a:t>
            </a:r>
            <a:r>
              <a:rPr lang="ja-JP" altLang="en-US" dirty="0" smtClean="0"/>
              <a:t>がバックグラウンド</a:t>
            </a:r>
            <a:r>
              <a:rPr lang="en-US" altLang="ja-JP" dirty="0" smtClean="0"/>
              <a:t>fluctuation</a:t>
            </a:r>
            <a:r>
              <a:rPr lang="ja-JP" altLang="en-US" dirty="0" smtClean="0"/>
              <a:t>でない有為性</a:t>
            </a:r>
            <a:r>
              <a:rPr lang="en-US" altLang="ja-JP" dirty="0" smtClean="0"/>
              <a:t>:</a:t>
            </a:r>
          </a:p>
          <a:p>
            <a:pPr lvl="1"/>
            <a:r>
              <a:rPr kumimoji="1" lang="en-US" altLang="ja-JP" dirty="0" smtClean="0"/>
              <a:t>2.36σ</a:t>
            </a:r>
          </a:p>
          <a:p>
            <a:r>
              <a:rPr lang="ja-JP" altLang="en-US" dirty="0" smtClean="0"/>
              <a:t>まだ</a:t>
            </a:r>
            <a:r>
              <a:rPr lang="en-US" altLang="ja-JP" dirty="0" err="1"/>
              <a:t>ν</a:t>
            </a:r>
            <a:r>
              <a:rPr lang="en-US" altLang="ja-JP" baseline="-25000" dirty="0" err="1"/>
              <a:t>μ</a:t>
            </a:r>
            <a:r>
              <a:rPr lang="en-US" altLang="ja-JP" dirty="0"/>
              <a:t> </a:t>
            </a:r>
            <a:r>
              <a:rPr lang="ja-JP" altLang="en-US" dirty="0"/>
              <a:t>→ 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τ</a:t>
            </a:r>
            <a:r>
              <a:rPr lang="ja-JP" altLang="en-US" dirty="0" smtClean="0"/>
              <a:t>が見えたことにはならない。</a:t>
            </a:r>
            <a:endParaRPr lang="en-US" altLang="ja-JP" dirty="0" smtClean="0"/>
          </a:p>
          <a:p>
            <a:r>
              <a:rPr kumimoji="1" lang="ja-JP" altLang="en-US" dirty="0" smtClean="0"/>
              <a:t>あと数個の検出が必要。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ja-JP" altLang="en-US" dirty="0" smtClean="0"/>
              <a:t>結果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59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956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Super </a:t>
            </a:r>
            <a:r>
              <a:rPr lang="en-US" altLang="ja-JP" dirty="0" err="1" smtClean="0"/>
              <a:t>K</a:t>
            </a:r>
            <a:r>
              <a:rPr kumimoji="1" lang="en-US" altLang="ja-JP" dirty="0" err="1" smtClean="0"/>
              <a:t>amiokande</a:t>
            </a:r>
            <a:endParaRPr lang="en-US" altLang="ja-JP" dirty="0" smtClean="0"/>
          </a:p>
          <a:p>
            <a:r>
              <a:rPr lang="ja-JP" altLang="en-US" dirty="0"/>
              <a:t>どこ</a:t>
            </a:r>
            <a:r>
              <a:rPr lang="ja-JP" altLang="en-US" dirty="0" smtClean="0"/>
              <a:t>のパラメータ領域から来るかわかる。</a:t>
            </a:r>
            <a:r>
              <a:rPr lang="en-US" altLang="ja-JP" dirty="0" smtClean="0"/>
              <a:t>(chorus</a:t>
            </a:r>
            <a:r>
              <a:rPr lang="ja-JP" altLang="en-US" dirty="0" smtClean="0"/>
              <a:t>実験短基線は失敗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err="1" smtClean="0"/>
              <a:t>DoNUT</a:t>
            </a:r>
            <a:r>
              <a:rPr kumimoji="1" lang="ja-JP" altLang="en-US" dirty="0" smtClean="0"/>
              <a:t>実験によって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tau</a:t>
            </a:r>
            <a:r>
              <a:rPr lang="ja-JP" altLang="en-US" dirty="0" smtClean="0"/>
              <a:t>の発見。</a:t>
            </a:r>
            <a:endParaRPr lang="en-US" altLang="ja-JP" dirty="0" smtClean="0"/>
          </a:p>
          <a:p>
            <a:r>
              <a:rPr kumimoji="1" lang="en-US" altLang="ja-JP" dirty="0" smtClean="0"/>
              <a:t>SK</a:t>
            </a:r>
            <a:r>
              <a:rPr kumimoji="1" lang="ja-JP" altLang="en-US" dirty="0" smtClean="0"/>
              <a:t>で示されたパラメータ領域での</a:t>
            </a:r>
            <a:r>
              <a:rPr lang="ja-JP" altLang="en-US" dirty="0" smtClean="0"/>
              <a:t>ニュートリノ振動</a:t>
            </a:r>
            <a:endParaRPr lang="en-US" altLang="ja-JP" dirty="0" smtClean="0"/>
          </a:p>
          <a:p>
            <a:r>
              <a:rPr kumimoji="1" lang="ja-JP" altLang="en-US" dirty="0" smtClean="0"/>
              <a:t>長基線ニュートリノ振動で</a:t>
            </a:r>
            <a:r>
              <a:rPr kumimoji="1" lang="en-US" altLang="ja-JP" dirty="0" err="1" smtClean="0"/>
              <a:t>ν</a:t>
            </a:r>
            <a:r>
              <a:rPr kumimoji="1" lang="en-US" altLang="ja-JP" baseline="-25000" dirty="0" err="1" smtClean="0"/>
              <a:t>tau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appearance</a:t>
            </a:r>
            <a:r>
              <a:rPr kumimoji="1" lang="ja-JP" altLang="en-US" dirty="0" smtClean="0"/>
              <a:t>をとらえる。 </a:t>
            </a:r>
            <a:r>
              <a:rPr kumimoji="1" lang="en-US" altLang="ja-JP" dirty="0" smtClean="0"/>
              <a:t>OPERA</a:t>
            </a:r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今まで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のニュートリノ物理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17" y="4348063"/>
            <a:ext cx="3311363" cy="239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72000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大気ニュートリノ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US" altLang="ja-JP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disappearance)1998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>
          <a:xfrm>
            <a:off x="8388424" y="6212160"/>
            <a:ext cx="609600" cy="457200"/>
          </a:xfrm>
        </p:spPr>
        <p:txBody>
          <a:bodyPr/>
          <a:lstStyle/>
          <a:p>
            <a:fld id="{702D5D73-DF58-4F8F-B447-A7A256C5CD9D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</a:t>
            </a:r>
            <a:r>
              <a:rPr kumimoji="1" lang="en-US" altLang="ja-JP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Kamiokande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72" y="7668468"/>
            <a:ext cx="3129929" cy="61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05464"/>
            <a:ext cx="2473326" cy="174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2745354" cy="139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46" y="4194224"/>
            <a:ext cx="238988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9" y="4149080"/>
            <a:ext cx="2219285" cy="85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0" y="3183893"/>
            <a:ext cx="3969500" cy="38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80" y="3564099"/>
            <a:ext cx="3607669" cy="3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3568" y="1844824"/>
            <a:ext cx="688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Super </a:t>
            </a:r>
            <a:r>
              <a:rPr lang="en-US" altLang="ja-JP" dirty="0" err="1" smtClean="0"/>
              <a:t>Kamiokande</a:t>
            </a:r>
            <a:r>
              <a:rPr lang="ja-JP" altLang="en-US" dirty="0" smtClean="0"/>
              <a:t>は、</a:t>
            </a:r>
            <a:r>
              <a:rPr lang="en-US" altLang="ja-JP" dirty="0" smtClean="0"/>
              <a:t> </a:t>
            </a:r>
            <a:r>
              <a:rPr lang="en-US" altLang="ja-JP" dirty="0" err="1"/>
              <a:t>ν</a:t>
            </a:r>
            <a:r>
              <a:rPr lang="en-US" altLang="ja-JP" baseline="-25000" dirty="0" err="1"/>
              <a:t>μ</a:t>
            </a:r>
            <a:r>
              <a:rPr lang="en-US" altLang="ja-JP" dirty="0"/>
              <a:t> </a:t>
            </a:r>
            <a:r>
              <a:rPr lang="en-US" altLang="ja-JP" dirty="0" smtClean="0"/>
              <a:t>,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e</a:t>
            </a:r>
            <a:r>
              <a:rPr lang="en-US" altLang="ja-JP" baseline="-25000" dirty="0" smtClean="0"/>
              <a:t> </a:t>
            </a:r>
            <a:r>
              <a:rPr lang="ja-JP" altLang="en-US" dirty="0" smtClean="0"/>
              <a:t>測定可能。</a:t>
            </a:r>
            <a:endParaRPr lang="en-US" altLang="ja-JP" dirty="0" smtClean="0"/>
          </a:p>
          <a:p>
            <a:r>
              <a:rPr lang="ja-JP" altLang="en-US" dirty="0" smtClean="0"/>
              <a:t>太陽ニュートリノ、加速器ビーム実験で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μ</a:t>
            </a:r>
            <a:r>
              <a:rPr lang="en-US" altLang="ja-JP" dirty="0" smtClean="0"/>
              <a:t> </a:t>
            </a:r>
            <a:r>
              <a:rPr lang="ja-JP" altLang="en-US" dirty="0" smtClean="0"/>
              <a:t>→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e</a:t>
            </a:r>
            <a:r>
              <a:rPr lang="ja-JP" altLang="en-US" dirty="0" smtClean="0"/>
              <a:t>がより理解され</a:t>
            </a:r>
            <a:endParaRPr lang="en-US" altLang="ja-JP" dirty="0" smtClean="0"/>
          </a:p>
          <a:p>
            <a:r>
              <a:rPr lang="en-US" altLang="ja-JP" dirty="0" err="1"/>
              <a:t>ν</a:t>
            </a:r>
            <a:r>
              <a:rPr lang="en-US" altLang="ja-JP" baseline="-25000" dirty="0" err="1"/>
              <a:t>μ</a:t>
            </a:r>
            <a:r>
              <a:rPr lang="en-US" altLang="ja-JP" dirty="0"/>
              <a:t> </a:t>
            </a:r>
            <a:r>
              <a:rPr lang="ja-JP" altLang="en-US" dirty="0"/>
              <a:t>→ </a:t>
            </a:r>
            <a:r>
              <a:rPr lang="en-US" altLang="ja-JP" dirty="0" err="1"/>
              <a:t>ν</a:t>
            </a:r>
            <a:r>
              <a:rPr lang="en-US" altLang="ja-JP" baseline="-25000" dirty="0" err="1"/>
              <a:t>τ</a:t>
            </a:r>
            <a:r>
              <a:rPr lang="ja-JP" altLang="en-US" dirty="0" smtClean="0"/>
              <a:t>ニュートリノ振動が</a:t>
            </a:r>
            <a:r>
              <a:rPr lang="en-US" altLang="ja-JP" dirty="0" smtClean="0"/>
              <a:t>dominant mode</a:t>
            </a:r>
            <a:r>
              <a:rPr lang="ja-JP" altLang="en-US" dirty="0" smtClean="0"/>
              <a:t>としての存在を示唆。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4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88D-82EA-4A1A-95D4-A5A5D4E97D94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42963" y="457200"/>
            <a:ext cx="5253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簡単のために</a:t>
            </a:r>
            <a:r>
              <a:rPr lang="en-US" altLang="ja-JP"/>
              <a:t>2</a:t>
            </a:r>
            <a:r>
              <a:rPr lang="ja-JP" altLang="en-US"/>
              <a:t>世代間の混合を考える。</a:t>
            </a:r>
          </a:p>
        </p:txBody>
      </p:sp>
      <p:pic>
        <p:nvPicPr>
          <p:cNvPr id="10245" name="Picture 5" descr="latex-image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8768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atex-image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449580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229100" y="2667000"/>
            <a:ext cx="6858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5029200" y="26670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時間発展</a:t>
            </a:r>
          </a:p>
        </p:txBody>
      </p:sp>
      <p:pic>
        <p:nvPicPr>
          <p:cNvPr id="10251" name="Picture 11" descr="latex-image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624840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914400" y="4191000"/>
            <a:ext cx="785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エネルギー</a:t>
            </a:r>
            <a:r>
              <a:rPr lang="en-US" altLang="ja-JP"/>
              <a:t>E(GeV)</a:t>
            </a:r>
            <a:r>
              <a:rPr lang="ja-JP" altLang="en-US">
                <a:latin typeface="ＭＳ Ｐゴシック" charset="-128"/>
              </a:rPr>
              <a:t>の</a:t>
            </a:r>
            <a:r>
              <a:rPr lang="en-US" altLang="ja-JP"/>
              <a:t>ν</a:t>
            </a:r>
            <a:r>
              <a:rPr lang="en-US" altLang="ja-JP" baseline="-9000"/>
              <a:t>α</a:t>
            </a:r>
            <a:r>
              <a:rPr lang="ja-JP" altLang="en-US"/>
              <a:t>が距離</a:t>
            </a:r>
            <a:r>
              <a:rPr lang="en-US" altLang="ja-JP"/>
              <a:t>L(km)</a:t>
            </a:r>
            <a:r>
              <a:rPr lang="ja-JP" altLang="en-US"/>
              <a:t>飛んだ時の生存確率は</a:t>
            </a:r>
          </a:p>
        </p:txBody>
      </p:sp>
      <p:pic>
        <p:nvPicPr>
          <p:cNvPr id="10253" name="Picture 13" descr="latex-image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914900"/>
            <a:ext cx="6019800" cy="10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1295400" y="4724400"/>
            <a:ext cx="6629400" cy="1447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51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原理</a:t>
            </a:r>
            <a:r>
              <a:rPr lang="en-US" altLang="ja-JP" dirty="0" smtClean="0"/>
              <a:t>(</a:t>
            </a:r>
            <a:r>
              <a:rPr lang="ja-JP" altLang="en-US" dirty="0" smtClean="0"/>
              <a:t>写真と同じ</a:t>
            </a:r>
            <a:r>
              <a:rPr lang="en-US" altLang="ja-JP" dirty="0" smtClean="0"/>
              <a:t>)</a:t>
            </a:r>
            <a:r>
              <a:rPr lang="ja-JP" altLang="en-US" dirty="0" smtClean="0"/>
              <a:t>潜像→現像→定着</a:t>
            </a:r>
            <a:endParaRPr lang="en-US" altLang="ja-JP" dirty="0" smtClean="0"/>
          </a:p>
          <a:p>
            <a:r>
              <a:rPr kumimoji="1" lang="en-US" altLang="ja-JP" dirty="0" err="1" smtClean="0"/>
              <a:t>AgBr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grain</a:t>
            </a:r>
            <a:r>
              <a:rPr kumimoji="1" lang="ja-JP" altLang="en-US" dirty="0" smtClean="0"/>
              <a:t>がゼラチン中で浮遊している。</a:t>
            </a:r>
            <a:endParaRPr kumimoji="1" lang="en-US" altLang="ja-JP" dirty="0" smtClean="0"/>
          </a:p>
          <a:p>
            <a:r>
              <a:rPr lang="ja-JP" altLang="en-US" dirty="0" smtClean="0"/>
              <a:t>荷電粒子反応</a:t>
            </a:r>
            <a:r>
              <a:rPr lang="en-US" altLang="ja-JP" dirty="0" smtClean="0"/>
              <a:t>:</a:t>
            </a:r>
            <a:r>
              <a:rPr lang="ja-JP" altLang="en-US" dirty="0" smtClean="0"/>
              <a:t>原子核とのクーロン散乱によってイオン化。</a:t>
            </a:r>
            <a:endParaRPr lang="en-US" altLang="ja-JP" dirty="0" smtClean="0"/>
          </a:p>
          <a:p>
            <a:r>
              <a:rPr lang="ja-JP" altLang="en-US" dirty="0" smtClean="0"/>
              <a:t>光子反応</a:t>
            </a:r>
            <a:r>
              <a:rPr lang="en-US" altLang="ja-JP" dirty="0" smtClean="0"/>
              <a:t>:</a:t>
            </a:r>
            <a:r>
              <a:rPr lang="ja-JP" altLang="en-US" dirty="0" smtClean="0"/>
              <a:t>光電効果で飛び出す電子によってイオン化。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荷電粒子の</a:t>
            </a:r>
            <a:r>
              <a:rPr kumimoji="1" lang="en-US" altLang="ja-JP" dirty="0" smtClean="0"/>
              <a:t>ionization</a:t>
            </a:r>
            <a:r>
              <a:rPr lang="ja-JP" altLang="en-US" dirty="0" smtClean="0"/>
              <a:t>現象。</a:t>
            </a:r>
            <a:endParaRPr lang="en-US" altLang="ja-JP" dirty="0"/>
          </a:p>
          <a:p>
            <a:r>
              <a:rPr kumimoji="1" lang="ja-JP" altLang="en-US" dirty="0" smtClean="0"/>
              <a:t>まず</a:t>
            </a:r>
            <a:r>
              <a:rPr kumimoji="1" lang="en-US" altLang="ja-JP" dirty="0" smtClean="0"/>
              <a:t>photo sensitive grain</a:t>
            </a:r>
            <a:r>
              <a:rPr kumimoji="1" lang="ja-JP" altLang="en-US" dirty="0" smtClean="0"/>
              <a:t>は取り除く。</a:t>
            </a:r>
            <a:r>
              <a:rPr kumimoji="1" lang="en-US" altLang="ja-JP" dirty="0" smtClean="0"/>
              <a:t>(back ground</a:t>
            </a:r>
            <a:r>
              <a:rPr kumimoji="1" lang="ja-JP" altLang="en-US" dirty="0" smtClean="0"/>
              <a:t>になる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Track</a:t>
            </a:r>
            <a:r>
              <a:rPr lang="ja-JP" altLang="en-US" dirty="0" smtClean="0"/>
              <a:t>は</a:t>
            </a:r>
            <a:r>
              <a:rPr lang="en-US" altLang="ja-JP" dirty="0" smtClean="0"/>
              <a:t>Incident particle</a:t>
            </a:r>
            <a:r>
              <a:rPr lang="ja-JP" altLang="en-US" dirty="0" err="1" smtClean="0"/>
              <a:t>だけで</a:t>
            </a:r>
            <a:r>
              <a:rPr lang="ja-JP" altLang="en-US" dirty="0" smtClean="0"/>
              <a:t>なく</a:t>
            </a:r>
            <a:r>
              <a:rPr lang="en-US" altLang="ja-JP" dirty="0" smtClean="0"/>
              <a:t>,grain(</a:t>
            </a:r>
            <a:r>
              <a:rPr lang="en-US" altLang="ja-JP" dirty="0" err="1" smtClean="0"/>
              <a:t>AgBr</a:t>
            </a:r>
            <a:r>
              <a:rPr lang="ja-JP" altLang="en-US" dirty="0" smtClean="0"/>
              <a:t>が</a:t>
            </a:r>
            <a:r>
              <a:rPr lang="en-US" altLang="ja-JP" dirty="0" smtClean="0"/>
              <a:t>common)</a:t>
            </a:r>
            <a:r>
              <a:rPr lang="ja-JP" altLang="en-US" dirty="0" smtClean="0"/>
              <a:t>の濃度</a:t>
            </a:r>
            <a:r>
              <a:rPr lang="en-US" altLang="ja-JP" dirty="0" smtClean="0"/>
              <a:t>,</a:t>
            </a:r>
            <a:r>
              <a:rPr lang="ja-JP" altLang="en-US" dirty="0" smtClean="0"/>
              <a:t>大きさにも依存。→</a:t>
            </a:r>
            <a:r>
              <a:rPr lang="en-US" altLang="ja-JP" dirty="0" smtClean="0"/>
              <a:t>small grain size and spacing </a:t>
            </a:r>
            <a:r>
              <a:rPr lang="ja-JP" altLang="en-US" dirty="0" smtClean="0"/>
              <a:t>が</a:t>
            </a:r>
            <a:r>
              <a:rPr lang="en-US" altLang="ja-JP" dirty="0" smtClean="0"/>
              <a:t>effective.</a:t>
            </a:r>
            <a:r>
              <a:rPr lang="ja-JP" altLang="en-US" dirty="0" smtClean="0"/>
              <a:t>現在</a:t>
            </a:r>
            <a:r>
              <a:rPr lang="en-US" altLang="ja-JP" dirty="0" err="1" smtClean="0"/>
              <a:t>μm</a:t>
            </a:r>
            <a:r>
              <a:rPr lang="en-US" altLang="ja-JP" dirty="0" smtClean="0"/>
              <a:t> order</a:t>
            </a:r>
            <a:r>
              <a:rPr lang="ja-JP" altLang="en-US" dirty="0" smtClean="0"/>
              <a:t>分解能</a:t>
            </a:r>
            <a:endParaRPr lang="en-US" altLang="ja-JP" dirty="0" smtClean="0"/>
          </a:p>
          <a:p>
            <a:r>
              <a:rPr lang="ja-JP" altLang="en-US" dirty="0" smtClean="0"/>
              <a:t>潜像</a:t>
            </a:r>
            <a:endParaRPr lang="en-US" altLang="ja-JP" dirty="0" smtClean="0"/>
          </a:p>
          <a:p>
            <a:r>
              <a:rPr lang="ja-JP" altLang="en-US" dirty="0" smtClean="0"/>
              <a:t>潜像の破壊　</a:t>
            </a:r>
            <a:r>
              <a:rPr lang="en-US" altLang="ja-JP" dirty="0" smtClean="0"/>
              <a:t>fading</a:t>
            </a:r>
            <a:r>
              <a:rPr lang="ja-JP" altLang="en-US" dirty="0" smtClean="0"/>
              <a:t>∝</a:t>
            </a:r>
            <a:r>
              <a:rPr lang="en-US" altLang="ja-JP" dirty="0" smtClean="0"/>
              <a:t>expo(</a:t>
            </a:r>
            <a:r>
              <a:rPr lang="ja-JP" altLang="en-US" dirty="0" smtClean="0"/>
              <a:t>温度</a:t>
            </a:r>
            <a:r>
              <a:rPr lang="en-US" altLang="ja-JP" dirty="0" smtClean="0"/>
              <a:t>,</a:t>
            </a:r>
            <a:r>
              <a:rPr lang="ja-JP" altLang="en-US" dirty="0" smtClean="0"/>
              <a:t>湿度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媒介粒子、</a:t>
            </a:r>
            <a:r>
              <a:rPr lang="en-US" altLang="ja-JP" dirty="0" smtClean="0"/>
              <a:t>grain size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高エネトラックは</a:t>
            </a:r>
            <a:r>
              <a:rPr lang="en-US" altLang="ja-JP" dirty="0" smtClean="0"/>
              <a:t>grain</a:t>
            </a:r>
            <a:r>
              <a:rPr lang="ja-JP" altLang="en-US" dirty="0" smtClean="0"/>
              <a:t>に残す</a:t>
            </a:r>
            <a:r>
              <a:rPr lang="en-US" altLang="ja-JP" dirty="0" smtClean="0"/>
              <a:t>smaller size track</a:t>
            </a:r>
            <a:r>
              <a:rPr lang="ja-JP" altLang="en-US" dirty="0" smtClean="0"/>
              <a:t>により</a:t>
            </a:r>
            <a:r>
              <a:rPr lang="en-US" altLang="ja-JP" dirty="0" smtClean="0"/>
              <a:t>fade</a:t>
            </a:r>
            <a:r>
              <a:rPr lang="ja-JP" altLang="en-US" dirty="0" smtClean="0"/>
              <a:t>しやすい。</a:t>
            </a:r>
            <a:endParaRPr lang="en-US" altLang="ja-JP" dirty="0"/>
          </a:p>
          <a:p>
            <a:r>
              <a:rPr lang="ja-JP" altLang="en-US" dirty="0" smtClean="0"/>
              <a:t>現像：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イオン化した粒子は現像液に反応するようになっている。</a:t>
            </a:r>
            <a:endParaRPr lang="en-US" altLang="ja-JP" dirty="0" smtClean="0"/>
          </a:p>
          <a:p>
            <a:pPr lvl="1"/>
            <a:r>
              <a:rPr lang="ja-JP" altLang="en-US" dirty="0"/>
              <a:t>銀がイオン化点で蓄積。これ</a:t>
            </a:r>
            <a:r>
              <a:rPr lang="ja-JP" altLang="en-US" dirty="0" smtClean="0"/>
              <a:t>は</a:t>
            </a:r>
            <a:r>
              <a:rPr lang="ja-JP" altLang="en-US" dirty="0"/>
              <a:t>イオン化は</a:t>
            </a:r>
            <a:r>
              <a:rPr lang="ja-JP" altLang="en-US" dirty="0" smtClean="0"/>
              <a:t>起きるとき電子</a:t>
            </a:r>
            <a:r>
              <a:rPr lang="ja-JP" altLang="en-US" dirty="0"/>
              <a:t>が</a:t>
            </a:r>
            <a:r>
              <a:rPr lang="ja-JP" altLang="en-US" dirty="0" smtClean="0"/>
              <a:t>伝導帯に移動して結晶配列中を移動するから。すると電子トラップが電子を捕獲して負電荷獲得。</a:t>
            </a:r>
            <a:r>
              <a:rPr lang="en-US" altLang="ja-JP" dirty="0" smtClean="0"/>
              <a:t>Ag+</a:t>
            </a:r>
            <a:r>
              <a:rPr lang="ja-JP" altLang="en-US" dirty="0" smtClean="0"/>
              <a:t>イオンはこういう電子トラップにひきつけられる。電子によって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Emulsion(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原子核乾板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検出器原理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8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反応点探索の自動化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57205" y="1160849"/>
            <a:ext cx="53843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chemeClr val="accent2"/>
                </a:solidFill>
              </a:rPr>
              <a:t>Plate Changer System </a:t>
            </a:r>
            <a:r>
              <a:rPr lang="ja-JP" altLang="en-US" b="1" dirty="0">
                <a:solidFill>
                  <a:schemeClr val="accent2"/>
                </a:solidFill>
              </a:rPr>
              <a:t>の開発</a:t>
            </a:r>
          </a:p>
          <a:p>
            <a:r>
              <a:rPr lang="en-US" altLang="ja-JP" sz="2000" b="1" dirty="0" smtClean="0"/>
              <a:t>film </a:t>
            </a:r>
            <a:r>
              <a:rPr lang="ja-JP" altLang="en-US" sz="1800" b="1" dirty="0"/>
              <a:t>を</a:t>
            </a:r>
            <a:r>
              <a:rPr lang="en-US" altLang="ja-JP" sz="2000" b="1" dirty="0"/>
              <a:t>Sheet </a:t>
            </a:r>
            <a:r>
              <a:rPr lang="ja-JP" altLang="en-US" sz="1800" b="1" dirty="0"/>
              <a:t>に貼り付け、自動で </a:t>
            </a:r>
            <a:r>
              <a:rPr lang="en-US" altLang="ja-JP" sz="2000" b="1" dirty="0"/>
              <a:t>slide </a:t>
            </a:r>
            <a:r>
              <a:rPr lang="ja-JP" altLang="en-US" sz="1800" b="1" dirty="0"/>
              <a:t>させ、</a:t>
            </a:r>
          </a:p>
          <a:p>
            <a:r>
              <a:rPr lang="en-US" altLang="ja-JP" sz="2000" b="1" dirty="0" smtClean="0"/>
              <a:t>film </a:t>
            </a:r>
            <a:r>
              <a:rPr lang="ja-JP" altLang="en-US" sz="1800" b="1" dirty="0"/>
              <a:t>の </a:t>
            </a:r>
            <a:r>
              <a:rPr lang="en-US" altLang="ja-JP" sz="2000" b="1" dirty="0"/>
              <a:t>edge </a:t>
            </a:r>
            <a:r>
              <a:rPr lang="ja-JP" altLang="en-US" sz="1800" b="1" dirty="0"/>
              <a:t>にある</a:t>
            </a:r>
            <a:r>
              <a:rPr lang="en-US" altLang="ja-JP" sz="1800" b="1" dirty="0"/>
              <a:t>X</a:t>
            </a:r>
            <a:r>
              <a:rPr lang="ja-JP" altLang="en-US" sz="1800" b="1" dirty="0"/>
              <a:t>線マークを読みとること</a:t>
            </a:r>
          </a:p>
          <a:p>
            <a:r>
              <a:rPr lang="ja-JP" altLang="en-US" sz="1800" b="1" dirty="0" smtClean="0"/>
              <a:t>に</a:t>
            </a:r>
            <a:r>
              <a:rPr lang="ja-JP" altLang="en-US" sz="1800" b="1" dirty="0"/>
              <a:t>より</a:t>
            </a:r>
            <a:r>
              <a:rPr lang="ja-JP" altLang="en-US" sz="2000" b="1" dirty="0"/>
              <a:t>、</a:t>
            </a:r>
            <a:r>
              <a:rPr lang="en-US" altLang="ja-JP" sz="2000" b="1" dirty="0"/>
              <a:t>film</a:t>
            </a:r>
            <a:r>
              <a:rPr lang="en-US" altLang="ja-JP" sz="1800" b="1" dirty="0"/>
              <a:t> </a:t>
            </a:r>
            <a:r>
              <a:rPr lang="ja-JP" altLang="en-US" sz="1800" b="1" dirty="0"/>
              <a:t>交換の時間短縮を達成</a:t>
            </a:r>
            <a:r>
              <a:rPr lang="en-US" altLang="ja-JP" sz="1800" b="1" dirty="0"/>
              <a:t>( 5</a:t>
            </a:r>
            <a:r>
              <a:rPr lang="ja-JP" altLang="en-US" sz="1800" b="1" dirty="0"/>
              <a:t>分 → </a:t>
            </a:r>
          </a:p>
          <a:p>
            <a:r>
              <a:rPr lang="en-US" altLang="ja-JP" sz="1800" b="1" dirty="0" smtClean="0"/>
              <a:t>4</a:t>
            </a:r>
            <a:r>
              <a:rPr lang="ja-JP" altLang="en-US" sz="1800" b="1" dirty="0"/>
              <a:t>秒 </a:t>
            </a:r>
            <a:r>
              <a:rPr lang="en-US" altLang="ja-JP" sz="1800" b="1" dirty="0"/>
              <a:t>)</a:t>
            </a:r>
            <a:r>
              <a:rPr lang="ja-JP" altLang="en-US" sz="1800" b="1" dirty="0" err="1"/>
              <a:t>。</a:t>
            </a:r>
            <a:r>
              <a:rPr lang="ja-JP" altLang="en-US" sz="1800" b="1" dirty="0"/>
              <a:t>また、</a:t>
            </a:r>
            <a:r>
              <a:rPr lang="en-US" altLang="ja-JP" sz="2000" b="1" dirty="0"/>
              <a:t>Online scan back program</a:t>
            </a:r>
            <a:r>
              <a:rPr lang="en-US" altLang="ja-JP" sz="1800" b="1" dirty="0"/>
              <a:t> </a:t>
            </a:r>
            <a:r>
              <a:rPr lang="ja-JP" altLang="en-US" sz="1800" b="1" dirty="0"/>
              <a:t>を</a:t>
            </a:r>
          </a:p>
          <a:p>
            <a:r>
              <a:rPr lang="ja-JP" altLang="en-US" sz="1800" b="1" dirty="0" smtClean="0"/>
              <a:t>開発</a:t>
            </a:r>
            <a:r>
              <a:rPr lang="ja-JP" altLang="en-US" sz="1800" b="1" dirty="0"/>
              <a:t>した。これにより、反応点まで自動で到達</a:t>
            </a:r>
          </a:p>
          <a:p>
            <a:r>
              <a:rPr lang="ja-JP" altLang="en-US" sz="1800" b="1" dirty="0" smtClean="0"/>
              <a:t>する</a:t>
            </a:r>
            <a:r>
              <a:rPr lang="ja-JP" altLang="en-US" sz="1800" b="1" dirty="0"/>
              <a:t>ことが可能となる。現在テスト中。</a:t>
            </a:r>
            <a:endParaRPr lang="ja-JP" altLang="en-US" sz="2000" b="1" dirty="0"/>
          </a:p>
        </p:txBody>
      </p:sp>
      <p:grpSp>
        <p:nvGrpSpPr>
          <p:cNvPr id="99383" name="Group 55"/>
          <p:cNvGrpSpPr>
            <a:grpSpLocks/>
          </p:cNvGrpSpPr>
          <p:nvPr/>
        </p:nvGrpSpPr>
        <p:grpSpPr bwMode="auto">
          <a:xfrm>
            <a:off x="-838200" y="3608388"/>
            <a:ext cx="8382000" cy="3097212"/>
            <a:chOff x="-250" y="1109"/>
            <a:chExt cx="6621" cy="2858"/>
          </a:xfrm>
        </p:grpSpPr>
        <p:sp>
          <p:nvSpPr>
            <p:cNvPr id="99384" name="Line 56"/>
            <p:cNvSpPr>
              <a:spLocks noChangeShapeType="1"/>
            </p:cNvSpPr>
            <p:nvPr/>
          </p:nvSpPr>
          <p:spPr bwMode="auto">
            <a:xfrm>
              <a:off x="-159" y="3785"/>
              <a:ext cx="6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385" name="Line 57"/>
            <p:cNvSpPr>
              <a:spLocks noChangeShapeType="1"/>
            </p:cNvSpPr>
            <p:nvPr/>
          </p:nvSpPr>
          <p:spPr bwMode="auto">
            <a:xfrm>
              <a:off x="-204" y="3967"/>
              <a:ext cx="6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386" name="AutoShape 58"/>
            <p:cNvSpPr>
              <a:spLocks noChangeArrowheads="1"/>
            </p:cNvSpPr>
            <p:nvPr/>
          </p:nvSpPr>
          <p:spPr bwMode="auto">
            <a:xfrm>
              <a:off x="-250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99387" name="Group 59"/>
            <p:cNvGrpSpPr>
              <a:grpSpLocks/>
            </p:cNvGrpSpPr>
            <p:nvPr/>
          </p:nvGrpSpPr>
          <p:grpSpPr bwMode="auto">
            <a:xfrm>
              <a:off x="476" y="1109"/>
              <a:ext cx="2155" cy="2537"/>
              <a:chOff x="295" y="1298"/>
              <a:chExt cx="2585" cy="3044"/>
            </a:xfrm>
          </p:grpSpPr>
          <p:sp>
            <p:nvSpPr>
              <p:cNvPr id="99388" name="AutoShape 60"/>
              <p:cNvSpPr>
                <a:spLocks noChangeArrowheads="1"/>
              </p:cNvSpPr>
              <p:nvPr/>
            </p:nvSpPr>
            <p:spPr bwMode="auto">
              <a:xfrm>
                <a:off x="295" y="1706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89" name="AutoShape 61"/>
              <p:cNvSpPr>
                <a:spLocks noChangeArrowheads="1"/>
              </p:cNvSpPr>
              <p:nvPr/>
            </p:nvSpPr>
            <p:spPr bwMode="auto">
              <a:xfrm>
                <a:off x="295" y="1298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0" name="AutoShape 62"/>
              <p:cNvSpPr>
                <a:spLocks noChangeArrowheads="1"/>
              </p:cNvSpPr>
              <p:nvPr/>
            </p:nvSpPr>
            <p:spPr bwMode="auto">
              <a:xfrm>
                <a:off x="295" y="2115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1" name="AutoShape 63"/>
              <p:cNvSpPr>
                <a:spLocks noChangeArrowheads="1"/>
              </p:cNvSpPr>
              <p:nvPr/>
            </p:nvSpPr>
            <p:spPr bwMode="auto">
              <a:xfrm>
                <a:off x="295" y="2523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2" name="AutoShape 64"/>
              <p:cNvSpPr>
                <a:spLocks noChangeArrowheads="1"/>
              </p:cNvSpPr>
              <p:nvPr/>
            </p:nvSpPr>
            <p:spPr bwMode="auto">
              <a:xfrm>
                <a:off x="295" y="2931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3" name="AutoShape 65"/>
              <p:cNvSpPr>
                <a:spLocks noChangeArrowheads="1"/>
              </p:cNvSpPr>
              <p:nvPr/>
            </p:nvSpPr>
            <p:spPr bwMode="auto">
              <a:xfrm>
                <a:off x="295" y="3339"/>
                <a:ext cx="2585" cy="363"/>
              </a:xfrm>
              <a:prstGeom prst="parallelogram">
                <a:avLst>
                  <a:gd name="adj" fmla="val 1780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4" name="Line 66"/>
              <p:cNvSpPr>
                <a:spLocks noChangeShapeType="1"/>
              </p:cNvSpPr>
              <p:nvPr/>
            </p:nvSpPr>
            <p:spPr bwMode="auto">
              <a:xfrm flipH="1">
                <a:off x="835" y="1797"/>
                <a:ext cx="820" cy="2132"/>
              </a:xfrm>
              <a:prstGeom prst="lin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395" name="Line 67"/>
              <p:cNvSpPr>
                <a:spLocks noChangeShapeType="1"/>
              </p:cNvSpPr>
              <p:nvPr/>
            </p:nvSpPr>
            <p:spPr bwMode="auto">
              <a:xfrm>
                <a:off x="1655" y="1797"/>
                <a:ext cx="201" cy="2132"/>
              </a:xfrm>
              <a:prstGeom prst="lin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396" name="Line 68"/>
              <p:cNvSpPr>
                <a:spLocks noChangeShapeType="1"/>
              </p:cNvSpPr>
              <p:nvPr/>
            </p:nvSpPr>
            <p:spPr bwMode="auto">
              <a:xfrm>
                <a:off x="1655" y="1797"/>
                <a:ext cx="1180" cy="983"/>
              </a:xfrm>
              <a:prstGeom prst="lin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397" name="AutoShape 69"/>
              <p:cNvSpPr>
                <a:spLocks noChangeArrowheads="1"/>
              </p:cNvSpPr>
              <p:nvPr/>
            </p:nvSpPr>
            <p:spPr bwMode="auto">
              <a:xfrm>
                <a:off x="1330" y="2318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8" name="AutoShape 70"/>
              <p:cNvSpPr>
                <a:spLocks noChangeArrowheads="1"/>
              </p:cNvSpPr>
              <p:nvPr/>
            </p:nvSpPr>
            <p:spPr bwMode="auto">
              <a:xfrm>
                <a:off x="1162" y="2758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399" name="AutoShape 71"/>
              <p:cNvSpPr>
                <a:spLocks noChangeArrowheads="1"/>
              </p:cNvSpPr>
              <p:nvPr/>
            </p:nvSpPr>
            <p:spPr bwMode="auto">
              <a:xfrm>
                <a:off x="994" y="3198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0" name="AutoShape 72"/>
              <p:cNvSpPr>
                <a:spLocks noChangeArrowheads="1"/>
              </p:cNvSpPr>
              <p:nvPr/>
            </p:nvSpPr>
            <p:spPr bwMode="auto">
              <a:xfrm>
                <a:off x="834" y="3628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1" name="AutoShape 73"/>
              <p:cNvSpPr>
                <a:spLocks noChangeArrowheads="1"/>
              </p:cNvSpPr>
              <p:nvPr/>
            </p:nvSpPr>
            <p:spPr bwMode="auto">
              <a:xfrm>
                <a:off x="1573" y="2237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2" name="AutoShape 74"/>
              <p:cNvSpPr>
                <a:spLocks noChangeArrowheads="1"/>
              </p:cNvSpPr>
              <p:nvPr/>
            </p:nvSpPr>
            <p:spPr bwMode="auto">
              <a:xfrm>
                <a:off x="1626" y="2630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3" name="AutoShape 75"/>
              <p:cNvSpPr>
                <a:spLocks noChangeArrowheads="1"/>
              </p:cNvSpPr>
              <p:nvPr/>
            </p:nvSpPr>
            <p:spPr bwMode="auto">
              <a:xfrm>
                <a:off x="1658" y="3014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4" name="AutoShape 76"/>
              <p:cNvSpPr>
                <a:spLocks noChangeArrowheads="1"/>
              </p:cNvSpPr>
              <p:nvPr/>
            </p:nvSpPr>
            <p:spPr bwMode="auto">
              <a:xfrm>
                <a:off x="1701" y="3393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5" name="AutoShape 77"/>
              <p:cNvSpPr>
                <a:spLocks noChangeArrowheads="1"/>
              </p:cNvSpPr>
              <p:nvPr/>
            </p:nvSpPr>
            <p:spPr bwMode="auto">
              <a:xfrm>
                <a:off x="1466" y="1917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6" name="AutoShape 78"/>
              <p:cNvSpPr>
                <a:spLocks noChangeArrowheads="1"/>
              </p:cNvSpPr>
              <p:nvPr/>
            </p:nvSpPr>
            <p:spPr bwMode="auto">
              <a:xfrm>
                <a:off x="2062" y="2208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7" name="AutoShape 79"/>
              <p:cNvSpPr>
                <a:spLocks noChangeArrowheads="1"/>
              </p:cNvSpPr>
              <p:nvPr/>
            </p:nvSpPr>
            <p:spPr bwMode="auto">
              <a:xfrm>
                <a:off x="2453" y="2569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8" name="AutoShape 80"/>
              <p:cNvSpPr>
                <a:spLocks noChangeArrowheads="1"/>
              </p:cNvSpPr>
              <p:nvPr/>
            </p:nvSpPr>
            <p:spPr bwMode="auto">
              <a:xfrm>
                <a:off x="1573" y="1859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09" name="AutoShape 81"/>
              <p:cNvSpPr>
                <a:spLocks noChangeArrowheads="1"/>
              </p:cNvSpPr>
              <p:nvPr/>
            </p:nvSpPr>
            <p:spPr bwMode="auto">
              <a:xfrm>
                <a:off x="1647" y="1845"/>
                <a:ext cx="226" cy="45"/>
              </a:xfrm>
              <a:prstGeom prst="parallelogram">
                <a:avLst>
                  <a:gd name="adj" fmla="val 125556"/>
                </a:avLst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410" name="Line 82"/>
              <p:cNvSpPr>
                <a:spLocks noChangeShapeType="1"/>
              </p:cNvSpPr>
              <p:nvPr/>
            </p:nvSpPr>
            <p:spPr bwMode="auto">
              <a:xfrm flipV="1">
                <a:off x="736" y="3748"/>
                <a:ext cx="103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411" name="Text Box 83"/>
              <p:cNvSpPr txBox="1">
                <a:spLocks noChangeArrowheads="1"/>
              </p:cNvSpPr>
              <p:nvPr/>
            </p:nvSpPr>
            <p:spPr bwMode="auto">
              <a:xfrm>
                <a:off x="342" y="4038"/>
                <a:ext cx="1174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ja-JP" altLang="en-US" sz="1200">
                    <a:latin typeface="Comic Sans MS" pitchFamily="66" charset="0"/>
                  </a:rPr>
                  <a:t>追い上げトラック</a:t>
                </a:r>
              </a:p>
            </p:txBody>
          </p:sp>
        </p:grpSp>
        <p:sp>
          <p:nvSpPr>
            <p:cNvPr id="99412" name="AutoShape 84"/>
            <p:cNvSpPr>
              <a:spLocks noChangeArrowheads="1"/>
            </p:cNvSpPr>
            <p:nvPr/>
          </p:nvSpPr>
          <p:spPr bwMode="auto">
            <a:xfrm>
              <a:off x="1383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3" name="AutoShape 85"/>
            <p:cNvSpPr>
              <a:spLocks noChangeArrowheads="1"/>
            </p:cNvSpPr>
            <p:nvPr/>
          </p:nvSpPr>
          <p:spPr bwMode="auto">
            <a:xfrm>
              <a:off x="1927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4" name="AutoShape 86"/>
            <p:cNvSpPr>
              <a:spLocks noChangeArrowheads="1"/>
            </p:cNvSpPr>
            <p:nvPr/>
          </p:nvSpPr>
          <p:spPr bwMode="auto">
            <a:xfrm>
              <a:off x="2471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5" name="AutoShape 87"/>
            <p:cNvSpPr>
              <a:spLocks noChangeArrowheads="1"/>
            </p:cNvSpPr>
            <p:nvPr/>
          </p:nvSpPr>
          <p:spPr bwMode="auto">
            <a:xfrm>
              <a:off x="3016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6" name="AutoShape 88"/>
            <p:cNvSpPr>
              <a:spLocks noChangeArrowheads="1"/>
            </p:cNvSpPr>
            <p:nvPr/>
          </p:nvSpPr>
          <p:spPr bwMode="auto">
            <a:xfrm>
              <a:off x="3560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7" name="AutoShape 89"/>
            <p:cNvSpPr>
              <a:spLocks noChangeArrowheads="1"/>
            </p:cNvSpPr>
            <p:nvPr/>
          </p:nvSpPr>
          <p:spPr bwMode="auto">
            <a:xfrm>
              <a:off x="4104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8" name="AutoShape 90"/>
            <p:cNvSpPr>
              <a:spLocks noChangeArrowheads="1"/>
            </p:cNvSpPr>
            <p:nvPr/>
          </p:nvSpPr>
          <p:spPr bwMode="auto">
            <a:xfrm>
              <a:off x="4648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19" name="AutoShape 91"/>
            <p:cNvSpPr>
              <a:spLocks noChangeArrowheads="1"/>
            </p:cNvSpPr>
            <p:nvPr/>
          </p:nvSpPr>
          <p:spPr bwMode="auto">
            <a:xfrm>
              <a:off x="5193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20" name="AutoShape 92"/>
            <p:cNvSpPr>
              <a:spLocks noChangeArrowheads="1"/>
            </p:cNvSpPr>
            <p:nvPr/>
          </p:nvSpPr>
          <p:spPr bwMode="auto">
            <a:xfrm>
              <a:off x="5737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21" name="AutoShape 93"/>
            <p:cNvSpPr>
              <a:spLocks noChangeArrowheads="1"/>
            </p:cNvSpPr>
            <p:nvPr/>
          </p:nvSpPr>
          <p:spPr bwMode="auto">
            <a:xfrm>
              <a:off x="293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22" name="AutoShape 94"/>
            <p:cNvSpPr>
              <a:spLocks noChangeArrowheads="1"/>
            </p:cNvSpPr>
            <p:nvPr/>
          </p:nvSpPr>
          <p:spPr bwMode="auto">
            <a:xfrm>
              <a:off x="838" y="3831"/>
              <a:ext cx="590" cy="91"/>
            </a:xfrm>
            <a:prstGeom prst="parallelogram">
              <a:avLst>
                <a:gd name="adj" fmla="val 16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423" name="Line 95"/>
            <p:cNvSpPr>
              <a:spLocks noChangeShapeType="1"/>
            </p:cNvSpPr>
            <p:nvPr/>
          </p:nvSpPr>
          <p:spPr bwMode="auto">
            <a:xfrm flipH="1">
              <a:off x="2245" y="2817"/>
              <a:ext cx="371" cy="105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424" name="Line 96"/>
            <p:cNvSpPr>
              <a:spLocks noChangeShapeType="1"/>
            </p:cNvSpPr>
            <p:nvPr/>
          </p:nvSpPr>
          <p:spPr bwMode="auto">
            <a:xfrm>
              <a:off x="2623" y="2462"/>
              <a:ext cx="166" cy="141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425" name="Line 97"/>
            <p:cNvSpPr>
              <a:spLocks noChangeShapeType="1"/>
            </p:cNvSpPr>
            <p:nvPr/>
          </p:nvSpPr>
          <p:spPr bwMode="auto">
            <a:xfrm>
              <a:off x="2637" y="2128"/>
              <a:ext cx="651" cy="174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426" name="Line 98"/>
            <p:cNvSpPr>
              <a:spLocks noChangeShapeType="1"/>
            </p:cNvSpPr>
            <p:nvPr/>
          </p:nvSpPr>
          <p:spPr bwMode="auto">
            <a:xfrm>
              <a:off x="2624" y="1797"/>
              <a:ext cx="1253" cy="207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427" name="Line 99"/>
            <p:cNvSpPr>
              <a:spLocks noChangeShapeType="1"/>
            </p:cNvSpPr>
            <p:nvPr/>
          </p:nvSpPr>
          <p:spPr bwMode="auto">
            <a:xfrm>
              <a:off x="2616" y="1448"/>
              <a:ext cx="1806" cy="241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428" name="Line 100"/>
            <p:cNvSpPr>
              <a:spLocks noChangeShapeType="1"/>
            </p:cNvSpPr>
            <p:nvPr/>
          </p:nvSpPr>
          <p:spPr bwMode="auto">
            <a:xfrm>
              <a:off x="2624" y="1109"/>
              <a:ext cx="2342" cy="276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99429" name="Group 101"/>
            <p:cNvGrpSpPr>
              <a:grpSpLocks/>
            </p:cNvGrpSpPr>
            <p:nvPr/>
          </p:nvGrpSpPr>
          <p:grpSpPr bwMode="auto">
            <a:xfrm>
              <a:off x="2789" y="1394"/>
              <a:ext cx="2858" cy="2051"/>
              <a:chOff x="2608" y="1298"/>
              <a:chExt cx="2945" cy="2113"/>
            </a:xfrm>
          </p:grpSpPr>
          <p:graphicFrame>
            <p:nvGraphicFramePr>
              <p:cNvPr id="99430" name="Object 102"/>
              <p:cNvGraphicFramePr>
                <a:graphicFrameLocks noChangeAspect="1"/>
              </p:cNvGraphicFramePr>
              <p:nvPr/>
            </p:nvGraphicFramePr>
            <p:xfrm>
              <a:off x="2608" y="1298"/>
              <a:ext cx="2945" cy="19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3" name="Photo Editor Photo" r:id="rId3" imgW="11723810" imgH="7849696" progId="MSPhotoEd.3">
                      <p:embed/>
                    </p:oleObj>
                  </mc:Choice>
                  <mc:Fallback>
                    <p:oleObj name="Photo Editor Photo" r:id="rId3" imgW="11723810" imgH="7849696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lum bright="2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08" y="1298"/>
                            <a:ext cx="2945" cy="19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9431" name="Text Box 103"/>
              <p:cNvSpPr txBox="1">
                <a:spLocks noChangeArrowheads="1"/>
              </p:cNvSpPr>
              <p:nvPr/>
            </p:nvSpPr>
            <p:spPr bwMode="auto">
              <a:xfrm>
                <a:off x="2651" y="2978"/>
                <a:ext cx="1155" cy="4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ja-JP" altLang="en-US">
                    <a:solidFill>
                      <a:srgbClr val="FF0000"/>
                    </a:solidFill>
                    <a:latin typeface="Comic Sans MS" pitchFamily="66" charset="0"/>
                  </a:rPr>
                  <a:t>全長　</a:t>
                </a:r>
                <a:r>
                  <a:rPr lang="en-US" altLang="ja-JP">
                    <a:solidFill>
                      <a:srgbClr val="FF0000"/>
                    </a:solidFill>
                    <a:latin typeface="Comic Sans MS" pitchFamily="66" charset="0"/>
                  </a:rPr>
                  <a:t>7m</a:t>
                </a:r>
              </a:p>
            </p:txBody>
          </p:sp>
        </p:grpSp>
        <p:sp>
          <p:nvSpPr>
            <p:cNvPr id="99432" name="Line 104"/>
            <p:cNvSpPr>
              <a:spLocks noChangeShapeType="1"/>
            </p:cNvSpPr>
            <p:nvPr/>
          </p:nvSpPr>
          <p:spPr bwMode="auto">
            <a:xfrm flipH="1" flipV="1">
              <a:off x="1721" y="3151"/>
              <a:ext cx="25" cy="22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99439" name="Picture 111" descr="c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56366" b="16158"/>
          <a:stretch>
            <a:fillRect/>
          </a:stretch>
        </p:blipFill>
        <p:spPr bwMode="auto">
          <a:xfrm>
            <a:off x="6781800" y="3906838"/>
            <a:ext cx="2286000" cy="28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440" name="Text Box 112"/>
          <p:cNvSpPr txBox="1">
            <a:spLocks noChangeArrowheads="1"/>
          </p:cNvSpPr>
          <p:nvPr/>
        </p:nvSpPr>
        <p:spPr bwMode="auto">
          <a:xfrm>
            <a:off x="7442200" y="6400800"/>
            <a:ext cx="1211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</a:rPr>
              <a:t>X</a:t>
            </a:r>
            <a:r>
              <a:rPr lang="ja-JP" altLang="en-US" sz="1800" b="1">
                <a:solidFill>
                  <a:schemeClr val="accent2"/>
                </a:solidFill>
              </a:rPr>
              <a:t>線マーク</a:t>
            </a:r>
          </a:p>
        </p:txBody>
      </p:sp>
      <p:sp>
        <p:nvSpPr>
          <p:cNvPr id="99441" name="Text Box 113"/>
          <p:cNvSpPr txBox="1">
            <a:spLocks noChangeArrowheads="1"/>
          </p:cNvSpPr>
          <p:nvPr/>
        </p:nvSpPr>
        <p:spPr bwMode="auto">
          <a:xfrm>
            <a:off x="6743700" y="4165600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rgbClr val="FF3300"/>
                </a:solidFill>
                <a:latin typeface="Arial" charset="0"/>
              </a:rPr>
              <a:t>Reference Point</a:t>
            </a:r>
          </a:p>
        </p:txBody>
      </p:sp>
      <p:sp>
        <p:nvSpPr>
          <p:cNvPr id="99442" name="Line 114"/>
          <p:cNvSpPr>
            <a:spLocks noChangeShapeType="1"/>
          </p:cNvSpPr>
          <p:nvPr/>
        </p:nvSpPr>
        <p:spPr bwMode="auto">
          <a:xfrm>
            <a:off x="8154988" y="4335463"/>
            <a:ext cx="481012" cy="1984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99443" name="Picture 115" descr="DSCF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176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06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27161" y="4861091"/>
            <a:ext cx="4258816" cy="1749061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ja-JP" sz="2800" b="1" dirty="0" err="1"/>
              <a:t>ν</a:t>
            </a:r>
            <a:r>
              <a:rPr lang="en-US" altLang="ja-JP" sz="2800" b="1" baseline="-20000" dirty="0" err="1"/>
              <a:t>τ</a:t>
            </a:r>
            <a:r>
              <a:rPr lang="ja-JP" altLang="en-US" sz="2800" b="1" dirty="0"/>
              <a:t>反応の最大の</a:t>
            </a:r>
            <a:r>
              <a:rPr lang="en-US" altLang="ja-JP" sz="2800" b="1" dirty="0"/>
              <a:t>BG</a:t>
            </a:r>
          </a:p>
          <a:p>
            <a:pPr lvl="1"/>
            <a:r>
              <a:rPr lang="ja-JP" altLang="en-US" b="1" dirty="0"/>
              <a:t>低運動量</a:t>
            </a:r>
            <a:r>
              <a:rPr lang="en-US" altLang="ja-JP" b="1" dirty="0"/>
              <a:t> μ</a:t>
            </a:r>
            <a:r>
              <a:rPr lang="ja-JP" altLang="en-US" b="1" dirty="0" err="1"/>
              <a:t>、</a:t>
            </a:r>
            <a:r>
              <a:rPr lang="en-US" altLang="ja-JP" b="1" dirty="0"/>
              <a:t>charm</a:t>
            </a:r>
            <a:r>
              <a:rPr lang="ja-JP" altLang="en-US" b="1" dirty="0"/>
              <a:t>粒子生成事象。</a:t>
            </a:r>
            <a:endParaRPr lang="en-US" altLang="ja-JP" b="1" dirty="0"/>
          </a:p>
          <a:p>
            <a:pPr lvl="1"/>
            <a:r>
              <a:rPr lang="ja-JP" altLang="en-US" b="1" dirty="0"/>
              <a:t>これを</a:t>
            </a:r>
            <a:r>
              <a:rPr lang="en-US" altLang="ja-JP" b="1" dirty="0"/>
              <a:t>ECC</a:t>
            </a:r>
            <a:r>
              <a:rPr lang="ja-JP" altLang="en-US" b="1" dirty="0"/>
              <a:t>中で</a:t>
            </a:r>
            <a:r>
              <a:rPr lang="en-US" altLang="ja-JP" b="1" dirty="0" err="1"/>
              <a:t>dE</a:t>
            </a:r>
            <a:r>
              <a:rPr lang="en-US" altLang="ja-JP" b="1" dirty="0"/>
              <a:t>/</a:t>
            </a:r>
            <a:r>
              <a:rPr lang="en-US" altLang="ja-JP" b="1" dirty="0" err="1"/>
              <a:t>dX</a:t>
            </a:r>
            <a:r>
              <a:rPr lang="ja-JP" altLang="en-US" b="1" dirty="0"/>
              <a:t>から</a:t>
            </a:r>
            <a:r>
              <a:rPr lang="en-US" altLang="ja-JP" b="1" dirty="0"/>
              <a:t>β</a:t>
            </a:r>
            <a:r>
              <a:rPr lang="ja-JP" altLang="en-US" b="1" dirty="0"/>
              <a:t>を測定し、</a:t>
            </a:r>
            <a:r>
              <a:rPr lang="en-US" altLang="ja-JP" b="1" dirty="0"/>
              <a:t>Range-β</a:t>
            </a:r>
            <a:r>
              <a:rPr lang="ja-JP" altLang="en-US" b="1" dirty="0"/>
              <a:t>の関係から</a:t>
            </a:r>
          </a:p>
          <a:p>
            <a:pPr lvl="1"/>
            <a:r>
              <a:rPr lang="en-US" altLang="ja-JP" b="1" dirty="0"/>
              <a:t>π/μ</a:t>
            </a:r>
            <a:r>
              <a:rPr lang="ja-JP" altLang="en-US" b="1" dirty="0"/>
              <a:t>粒子識別を行い、</a:t>
            </a:r>
            <a:r>
              <a:rPr lang="en-US" altLang="ja-JP" b="1" dirty="0"/>
              <a:t>Background</a:t>
            </a:r>
            <a:r>
              <a:rPr lang="ja-JP" altLang="en-US" b="1" dirty="0"/>
              <a:t>を落とす！</a:t>
            </a:r>
          </a:p>
          <a:p>
            <a:endParaRPr kumimoji="1" lang="ja-JP" altLang="en-US" dirty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-161883" y="1580302"/>
            <a:ext cx="4814888" cy="2907060"/>
            <a:chOff x="2746" y="1175"/>
            <a:chExt cx="3042" cy="2136"/>
          </a:xfrm>
        </p:grpSpPr>
        <p:sp>
          <p:nvSpPr>
            <p:cNvPr id="109573" name="Rectangle 5"/>
            <p:cNvSpPr>
              <a:spLocks noChangeAspect="1" noChangeArrowheads="1"/>
            </p:cNvSpPr>
            <p:nvPr/>
          </p:nvSpPr>
          <p:spPr bwMode="auto">
            <a:xfrm>
              <a:off x="3467" y="1175"/>
              <a:ext cx="1952" cy="2136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9574" name="Line 6"/>
            <p:cNvSpPr>
              <a:spLocks noChangeAspect="1" noChangeShapeType="1"/>
            </p:cNvSpPr>
            <p:nvPr/>
          </p:nvSpPr>
          <p:spPr bwMode="auto">
            <a:xfrm>
              <a:off x="3272" y="2228"/>
              <a:ext cx="742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75" name="Line 7"/>
            <p:cNvSpPr>
              <a:spLocks noChangeAspect="1" noChangeShapeType="1"/>
            </p:cNvSpPr>
            <p:nvPr/>
          </p:nvSpPr>
          <p:spPr bwMode="auto">
            <a:xfrm>
              <a:off x="4014" y="2228"/>
              <a:ext cx="1366" cy="246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76" name="Line 8"/>
            <p:cNvSpPr>
              <a:spLocks noChangeAspect="1" noChangeShapeType="1"/>
            </p:cNvSpPr>
            <p:nvPr/>
          </p:nvSpPr>
          <p:spPr bwMode="auto">
            <a:xfrm>
              <a:off x="4037" y="2230"/>
              <a:ext cx="1343" cy="465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77" name="Line 9"/>
            <p:cNvSpPr>
              <a:spLocks noChangeAspect="1" noChangeShapeType="1"/>
            </p:cNvSpPr>
            <p:nvPr/>
          </p:nvSpPr>
          <p:spPr bwMode="auto">
            <a:xfrm>
              <a:off x="4154" y="2312"/>
              <a:ext cx="936" cy="974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78" name="Line 10"/>
            <p:cNvSpPr>
              <a:spLocks noChangeAspect="1" noChangeShapeType="1"/>
            </p:cNvSpPr>
            <p:nvPr/>
          </p:nvSpPr>
          <p:spPr bwMode="auto">
            <a:xfrm flipV="1">
              <a:off x="4038" y="1791"/>
              <a:ext cx="1335" cy="437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79" name="Freeform 11"/>
            <p:cNvSpPr>
              <a:spLocks noChangeAspect="1"/>
            </p:cNvSpPr>
            <p:nvPr/>
          </p:nvSpPr>
          <p:spPr bwMode="auto">
            <a:xfrm>
              <a:off x="4012" y="2181"/>
              <a:ext cx="33" cy="49"/>
            </a:xfrm>
            <a:custGeom>
              <a:avLst/>
              <a:gdLst>
                <a:gd name="T0" fmla="*/ 13 w 64"/>
                <a:gd name="T1" fmla="*/ 94 h 94"/>
                <a:gd name="T2" fmla="*/ 64 w 64"/>
                <a:gd name="T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" h="94">
                  <a:moveTo>
                    <a:pt x="13" y="94"/>
                  </a:moveTo>
                  <a:cubicBezTo>
                    <a:pt x="20" y="19"/>
                    <a:pt x="0" y="0"/>
                    <a:pt x="64" y="0"/>
                  </a:cubicBezTo>
                </a:path>
              </a:pathLst>
            </a:custGeom>
            <a:noFill/>
            <a:ln w="539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0" name="Freeform 12"/>
            <p:cNvSpPr>
              <a:spLocks noChangeAspect="1"/>
            </p:cNvSpPr>
            <p:nvPr/>
          </p:nvSpPr>
          <p:spPr bwMode="auto">
            <a:xfrm>
              <a:off x="4020" y="2234"/>
              <a:ext cx="23" cy="77"/>
            </a:xfrm>
            <a:custGeom>
              <a:avLst/>
              <a:gdLst>
                <a:gd name="T0" fmla="*/ 0 w 44"/>
                <a:gd name="T1" fmla="*/ 0 h 147"/>
                <a:gd name="T2" fmla="*/ 35 w 44"/>
                <a:gd name="T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" h="147">
                  <a:moveTo>
                    <a:pt x="0" y="0"/>
                  </a:moveTo>
                  <a:cubicBezTo>
                    <a:pt x="44" y="44"/>
                    <a:pt x="35" y="89"/>
                    <a:pt x="35" y="147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1" name="Rectangle 13"/>
            <p:cNvSpPr>
              <a:spLocks noChangeAspect="1" noChangeArrowheads="1"/>
            </p:cNvSpPr>
            <p:nvPr/>
          </p:nvSpPr>
          <p:spPr bwMode="auto">
            <a:xfrm>
              <a:off x="3635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2" name="Rectangle 14"/>
            <p:cNvSpPr>
              <a:spLocks noChangeAspect="1" noChangeArrowheads="1"/>
            </p:cNvSpPr>
            <p:nvPr/>
          </p:nvSpPr>
          <p:spPr bwMode="auto">
            <a:xfrm>
              <a:off x="3786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3" name="Rectangle 15"/>
            <p:cNvSpPr>
              <a:spLocks noChangeAspect="1" noChangeArrowheads="1"/>
            </p:cNvSpPr>
            <p:nvPr/>
          </p:nvSpPr>
          <p:spPr bwMode="auto">
            <a:xfrm>
              <a:off x="3937" y="1175"/>
              <a:ext cx="24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4" name="Rectangle 16"/>
            <p:cNvSpPr>
              <a:spLocks noChangeAspect="1" noChangeArrowheads="1"/>
            </p:cNvSpPr>
            <p:nvPr/>
          </p:nvSpPr>
          <p:spPr bwMode="auto">
            <a:xfrm>
              <a:off x="4087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5" name="Rectangle 17"/>
            <p:cNvSpPr>
              <a:spLocks noChangeAspect="1" noChangeArrowheads="1"/>
            </p:cNvSpPr>
            <p:nvPr/>
          </p:nvSpPr>
          <p:spPr bwMode="auto">
            <a:xfrm>
              <a:off x="3484" y="1175"/>
              <a:ext cx="24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6" name="Rectangle 18"/>
            <p:cNvSpPr>
              <a:spLocks noChangeAspect="1" noChangeArrowheads="1"/>
            </p:cNvSpPr>
            <p:nvPr/>
          </p:nvSpPr>
          <p:spPr bwMode="auto">
            <a:xfrm>
              <a:off x="4238" y="1175"/>
              <a:ext cx="25" cy="206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7" name="Rectangle 19"/>
            <p:cNvSpPr>
              <a:spLocks noChangeAspect="1" noChangeArrowheads="1"/>
            </p:cNvSpPr>
            <p:nvPr/>
          </p:nvSpPr>
          <p:spPr bwMode="auto">
            <a:xfrm>
              <a:off x="4389" y="1175"/>
              <a:ext cx="24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8" name="Rectangle 20"/>
            <p:cNvSpPr>
              <a:spLocks noChangeAspect="1" noChangeArrowheads="1"/>
            </p:cNvSpPr>
            <p:nvPr/>
          </p:nvSpPr>
          <p:spPr bwMode="auto">
            <a:xfrm>
              <a:off x="4540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89" name="Rectangle 21"/>
            <p:cNvSpPr>
              <a:spLocks noChangeAspect="1" noChangeArrowheads="1"/>
            </p:cNvSpPr>
            <p:nvPr/>
          </p:nvSpPr>
          <p:spPr bwMode="auto">
            <a:xfrm>
              <a:off x="4690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0" name="Rectangle 22"/>
            <p:cNvSpPr>
              <a:spLocks noChangeAspect="1" noChangeArrowheads="1"/>
            </p:cNvSpPr>
            <p:nvPr/>
          </p:nvSpPr>
          <p:spPr bwMode="auto">
            <a:xfrm>
              <a:off x="4842" y="1175"/>
              <a:ext cx="24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1" name="Rectangle 23"/>
            <p:cNvSpPr>
              <a:spLocks noChangeAspect="1" noChangeArrowheads="1"/>
            </p:cNvSpPr>
            <p:nvPr/>
          </p:nvSpPr>
          <p:spPr bwMode="auto">
            <a:xfrm>
              <a:off x="4992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2" name="Rectangle 24"/>
            <p:cNvSpPr>
              <a:spLocks noChangeAspect="1" noChangeArrowheads="1"/>
            </p:cNvSpPr>
            <p:nvPr/>
          </p:nvSpPr>
          <p:spPr bwMode="auto">
            <a:xfrm>
              <a:off x="5143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3" name="Rectangle 25"/>
            <p:cNvSpPr>
              <a:spLocks noChangeAspect="1" noChangeArrowheads="1"/>
            </p:cNvSpPr>
            <p:nvPr/>
          </p:nvSpPr>
          <p:spPr bwMode="auto">
            <a:xfrm>
              <a:off x="5294" y="1175"/>
              <a:ext cx="25" cy="21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4" name="Text Box 26"/>
            <p:cNvSpPr txBox="1">
              <a:spLocks noChangeAspect="1" noChangeArrowheads="1"/>
            </p:cNvSpPr>
            <p:nvPr/>
          </p:nvSpPr>
          <p:spPr bwMode="auto">
            <a:xfrm>
              <a:off x="5407" y="1608"/>
              <a:ext cx="3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/>
                <a:t>μ</a:t>
              </a:r>
              <a:r>
                <a:rPr lang="ja-JP" altLang="en-US" sz="2000" b="1" baseline="30000"/>
                <a:t>－</a:t>
              </a:r>
            </a:p>
          </p:txBody>
        </p:sp>
        <p:sp>
          <p:nvSpPr>
            <p:cNvPr id="109595" name="Text Box 27"/>
            <p:cNvSpPr txBox="1">
              <a:spLocks noChangeAspect="1" noChangeArrowheads="1"/>
            </p:cNvSpPr>
            <p:nvPr/>
          </p:nvSpPr>
          <p:spPr bwMode="auto">
            <a:xfrm>
              <a:off x="5398" y="2608"/>
              <a:ext cx="3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/>
                <a:t>π</a:t>
              </a:r>
              <a:r>
                <a:rPr lang="en-US" altLang="ja-JP" sz="2000" b="1" baseline="30000"/>
                <a:t>±</a:t>
              </a:r>
            </a:p>
          </p:txBody>
        </p:sp>
        <p:sp>
          <p:nvSpPr>
            <p:cNvPr id="109596" name="Text Box 28"/>
            <p:cNvSpPr txBox="1">
              <a:spLocks noChangeAspect="1" noChangeArrowheads="1"/>
            </p:cNvSpPr>
            <p:nvPr/>
          </p:nvSpPr>
          <p:spPr bwMode="auto">
            <a:xfrm>
              <a:off x="2746" y="2028"/>
              <a:ext cx="59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1600" b="1"/>
                <a:t>１７ＧｅＶ</a:t>
              </a:r>
            </a:p>
            <a:p>
              <a:r>
                <a:rPr lang="ja-JP" altLang="en-US" sz="2000" b="1"/>
                <a:t>　　</a:t>
              </a:r>
              <a:r>
                <a:rPr lang="en-US" altLang="ja-JP" sz="2000" b="1"/>
                <a:t>ν</a:t>
              </a:r>
              <a:r>
                <a:rPr lang="en-US" altLang="ja-JP" sz="2000" b="1" baseline="-25000"/>
                <a:t>μ</a:t>
              </a:r>
            </a:p>
          </p:txBody>
        </p:sp>
        <p:sp>
          <p:nvSpPr>
            <p:cNvPr id="109597" name="Line 29"/>
            <p:cNvSpPr>
              <a:spLocks noChangeAspect="1" noChangeShapeType="1"/>
            </p:cNvSpPr>
            <p:nvPr/>
          </p:nvSpPr>
          <p:spPr bwMode="auto">
            <a:xfrm rot="780000" flipV="1">
              <a:off x="4386" y="2300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8" name="Line 30"/>
            <p:cNvSpPr>
              <a:spLocks noChangeAspect="1" noChangeShapeType="1"/>
            </p:cNvSpPr>
            <p:nvPr/>
          </p:nvSpPr>
          <p:spPr bwMode="auto">
            <a:xfrm rot="780000" flipV="1">
              <a:off x="4235" y="2271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99" name="Line 31"/>
            <p:cNvSpPr>
              <a:spLocks noChangeAspect="1" noChangeShapeType="1"/>
            </p:cNvSpPr>
            <p:nvPr/>
          </p:nvSpPr>
          <p:spPr bwMode="auto">
            <a:xfrm rot="780000" flipV="1">
              <a:off x="4533" y="2325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0" name="Line 32"/>
            <p:cNvSpPr>
              <a:spLocks noChangeAspect="1" noChangeShapeType="1"/>
            </p:cNvSpPr>
            <p:nvPr/>
          </p:nvSpPr>
          <p:spPr bwMode="auto">
            <a:xfrm rot="780000" flipV="1">
              <a:off x="4687" y="235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1" name="Line 33"/>
            <p:cNvSpPr>
              <a:spLocks noChangeAspect="1" noChangeShapeType="1"/>
            </p:cNvSpPr>
            <p:nvPr/>
          </p:nvSpPr>
          <p:spPr bwMode="auto">
            <a:xfrm rot="780000" flipV="1">
              <a:off x="4834" y="2381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2" name="Line 34"/>
            <p:cNvSpPr>
              <a:spLocks noChangeAspect="1" noChangeShapeType="1"/>
            </p:cNvSpPr>
            <p:nvPr/>
          </p:nvSpPr>
          <p:spPr bwMode="auto">
            <a:xfrm rot="780000" flipV="1">
              <a:off x="4985" y="2409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3" name="Line 35"/>
            <p:cNvSpPr>
              <a:spLocks noChangeAspect="1" noChangeShapeType="1"/>
            </p:cNvSpPr>
            <p:nvPr/>
          </p:nvSpPr>
          <p:spPr bwMode="auto">
            <a:xfrm rot="780000" flipV="1">
              <a:off x="5136" y="2435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4" name="Line 36"/>
            <p:cNvSpPr>
              <a:spLocks noChangeAspect="1" noChangeShapeType="1"/>
            </p:cNvSpPr>
            <p:nvPr/>
          </p:nvSpPr>
          <p:spPr bwMode="auto">
            <a:xfrm rot="780000" flipV="1">
              <a:off x="5287" y="246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5" name="Line 37"/>
            <p:cNvSpPr>
              <a:spLocks noChangeAspect="1" noChangeShapeType="1"/>
            </p:cNvSpPr>
            <p:nvPr/>
          </p:nvSpPr>
          <p:spPr bwMode="auto">
            <a:xfrm rot="1080000" flipV="1">
              <a:off x="4386" y="2356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6" name="Line 38"/>
            <p:cNvSpPr>
              <a:spLocks noChangeAspect="1" noChangeShapeType="1"/>
            </p:cNvSpPr>
            <p:nvPr/>
          </p:nvSpPr>
          <p:spPr bwMode="auto">
            <a:xfrm rot="1080000" flipV="1">
              <a:off x="4533" y="2406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7" name="Line 39"/>
            <p:cNvSpPr>
              <a:spLocks noChangeAspect="1" noChangeShapeType="1"/>
            </p:cNvSpPr>
            <p:nvPr/>
          </p:nvSpPr>
          <p:spPr bwMode="auto">
            <a:xfrm rot="1080000" flipV="1">
              <a:off x="4684" y="2460"/>
              <a:ext cx="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8" name="Line 40"/>
            <p:cNvSpPr>
              <a:spLocks noChangeAspect="1" noChangeShapeType="1"/>
            </p:cNvSpPr>
            <p:nvPr/>
          </p:nvSpPr>
          <p:spPr bwMode="auto">
            <a:xfrm rot="1080000" flipV="1">
              <a:off x="4834" y="251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09" name="Line 41"/>
            <p:cNvSpPr>
              <a:spLocks noChangeAspect="1" noChangeShapeType="1"/>
            </p:cNvSpPr>
            <p:nvPr/>
          </p:nvSpPr>
          <p:spPr bwMode="auto">
            <a:xfrm rot="1080000" flipV="1">
              <a:off x="4985" y="256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0" name="Line 42"/>
            <p:cNvSpPr>
              <a:spLocks noChangeAspect="1" noChangeShapeType="1"/>
            </p:cNvSpPr>
            <p:nvPr/>
          </p:nvSpPr>
          <p:spPr bwMode="auto">
            <a:xfrm rot="1080000" flipV="1">
              <a:off x="5136" y="2617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1" name="Line 43"/>
            <p:cNvSpPr>
              <a:spLocks noChangeAspect="1" noChangeShapeType="1"/>
            </p:cNvSpPr>
            <p:nvPr/>
          </p:nvSpPr>
          <p:spPr bwMode="auto">
            <a:xfrm rot="1080000" flipV="1">
              <a:off x="5287" y="2667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2" name="Line 44"/>
            <p:cNvSpPr>
              <a:spLocks noChangeAspect="1" noChangeShapeType="1"/>
            </p:cNvSpPr>
            <p:nvPr/>
          </p:nvSpPr>
          <p:spPr bwMode="auto">
            <a:xfrm rot="1080000" flipV="1">
              <a:off x="4231" y="2306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3" name="Line 45"/>
            <p:cNvSpPr>
              <a:spLocks noChangeAspect="1" noChangeShapeType="1"/>
            </p:cNvSpPr>
            <p:nvPr/>
          </p:nvSpPr>
          <p:spPr bwMode="auto">
            <a:xfrm rot="1080000" flipV="1">
              <a:off x="4080" y="2252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4" name="Line 46"/>
            <p:cNvSpPr>
              <a:spLocks noChangeAspect="1" noChangeShapeType="1"/>
            </p:cNvSpPr>
            <p:nvPr/>
          </p:nvSpPr>
          <p:spPr bwMode="auto">
            <a:xfrm rot="780000" flipV="1">
              <a:off x="4084" y="2246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5" name="Line 47"/>
            <p:cNvSpPr>
              <a:spLocks noChangeAspect="1" noChangeShapeType="1"/>
            </p:cNvSpPr>
            <p:nvPr/>
          </p:nvSpPr>
          <p:spPr bwMode="auto">
            <a:xfrm rot="20400000" flipV="1">
              <a:off x="4382" y="2108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6" name="Line 48"/>
            <p:cNvSpPr>
              <a:spLocks noChangeAspect="1" noChangeShapeType="1"/>
            </p:cNvSpPr>
            <p:nvPr/>
          </p:nvSpPr>
          <p:spPr bwMode="auto">
            <a:xfrm rot="20400000" flipV="1">
              <a:off x="4533" y="2061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7" name="Line 49"/>
            <p:cNvSpPr>
              <a:spLocks noChangeAspect="1" noChangeShapeType="1"/>
            </p:cNvSpPr>
            <p:nvPr/>
          </p:nvSpPr>
          <p:spPr bwMode="auto">
            <a:xfrm rot="20400000" flipV="1">
              <a:off x="4684" y="2011"/>
              <a:ext cx="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8" name="Line 50"/>
            <p:cNvSpPr>
              <a:spLocks noChangeAspect="1" noChangeShapeType="1"/>
            </p:cNvSpPr>
            <p:nvPr/>
          </p:nvSpPr>
          <p:spPr bwMode="auto">
            <a:xfrm rot="20400000" flipV="1">
              <a:off x="4838" y="1960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19" name="Line 51"/>
            <p:cNvSpPr>
              <a:spLocks noChangeAspect="1" noChangeShapeType="1"/>
            </p:cNvSpPr>
            <p:nvPr/>
          </p:nvSpPr>
          <p:spPr bwMode="auto">
            <a:xfrm rot="20400000" flipV="1">
              <a:off x="4985" y="191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0" name="Line 52"/>
            <p:cNvSpPr>
              <a:spLocks noChangeAspect="1" noChangeShapeType="1"/>
            </p:cNvSpPr>
            <p:nvPr/>
          </p:nvSpPr>
          <p:spPr bwMode="auto">
            <a:xfrm rot="20400000" flipV="1">
              <a:off x="5139" y="186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1" name="Line 53"/>
            <p:cNvSpPr>
              <a:spLocks noChangeAspect="1" noChangeShapeType="1"/>
            </p:cNvSpPr>
            <p:nvPr/>
          </p:nvSpPr>
          <p:spPr bwMode="auto">
            <a:xfrm rot="20400000" flipV="1">
              <a:off x="5287" y="1816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2" name="Line 54"/>
            <p:cNvSpPr>
              <a:spLocks noChangeAspect="1" noChangeShapeType="1"/>
            </p:cNvSpPr>
            <p:nvPr/>
          </p:nvSpPr>
          <p:spPr bwMode="auto">
            <a:xfrm rot="20400000" flipV="1">
              <a:off x="4232" y="2158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3" name="Line 55"/>
            <p:cNvSpPr>
              <a:spLocks noChangeAspect="1" noChangeShapeType="1"/>
            </p:cNvSpPr>
            <p:nvPr/>
          </p:nvSpPr>
          <p:spPr bwMode="auto">
            <a:xfrm rot="20400000" flipV="1">
              <a:off x="4084" y="2205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4" name="AutoShape 56"/>
            <p:cNvSpPr>
              <a:spLocks noChangeAspect="1"/>
            </p:cNvSpPr>
            <p:nvPr/>
          </p:nvSpPr>
          <p:spPr bwMode="auto">
            <a:xfrm>
              <a:off x="5442" y="2457"/>
              <a:ext cx="31" cy="276"/>
            </a:xfrm>
            <a:prstGeom prst="rightBrace">
              <a:avLst>
                <a:gd name="adj1" fmla="val 7419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9625" name="Oval 57"/>
            <p:cNvSpPr>
              <a:spLocks noChangeAspect="1" noChangeArrowheads="1"/>
            </p:cNvSpPr>
            <p:nvPr/>
          </p:nvSpPr>
          <p:spPr bwMode="auto">
            <a:xfrm>
              <a:off x="5426" y="1603"/>
              <a:ext cx="302" cy="302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9626" name="Line 58"/>
            <p:cNvSpPr>
              <a:spLocks noChangeAspect="1" noChangeShapeType="1"/>
            </p:cNvSpPr>
            <p:nvPr/>
          </p:nvSpPr>
          <p:spPr bwMode="auto">
            <a:xfrm>
              <a:off x="4025" y="2237"/>
              <a:ext cx="125" cy="7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7" name="Line 59"/>
            <p:cNvSpPr>
              <a:spLocks noChangeAspect="1" noChangeShapeType="1"/>
            </p:cNvSpPr>
            <p:nvPr/>
          </p:nvSpPr>
          <p:spPr bwMode="auto">
            <a:xfrm rot="1680000" flipV="1">
              <a:off x="4084" y="2281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28" name="Text Box 60"/>
            <p:cNvSpPr txBox="1">
              <a:spLocks noChangeAspect="1" noChangeArrowheads="1"/>
            </p:cNvSpPr>
            <p:nvPr/>
          </p:nvSpPr>
          <p:spPr bwMode="auto">
            <a:xfrm>
              <a:off x="3158" y="2475"/>
              <a:ext cx="120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b="1"/>
                <a:t>チャーム粒子</a:t>
              </a:r>
              <a:r>
                <a:rPr lang="en-US" altLang="ja-JP" sz="2000" b="1"/>
                <a:t>(c)</a:t>
              </a:r>
            </a:p>
          </p:txBody>
        </p:sp>
        <p:sp>
          <p:nvSpPr>
            <p:cNvPr id="109629" name="Line 61"/>
            <p:cNvSpPr>
              <a:spLocks noChangeAspect="1" noChangeShapeType="1"/>
            </p:cNvSpPr>
            <p:nvPr/>
          </p:nvSpPr>
          <p:spPr bwMode="auto">
            <a:xfrm rot="2700000" flipV="1">
              <a:off x="4235" y="2413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0" name="Line 62"/>
            <p:cNvSpPr>
              <a:spLocks noChangeAspect="1" noChangeShapeType="1"/>
            </p:cNvSpPr>
            <p:nvPr/>
          </p:nvSpPr>
          <p:spPr bwMode="auto">
            <a:xfrm rot="2700000" flipV="1">
              <a:off x="4386" y="2570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1" name="Line 63"/>
            <p:cNvSpPr>
              <a:spLocks noChangeAspect="1" noChangeShapeType="1"/>
            </p:cNvSpPr>
            <p:nvPr/>
          </p:nvSpPr>
          <p:spPr bwMode="auto">
            <a:xfrm rot="2700000" flipV="1">
              <a:off x="4536" y="2727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2" name="Line 64"/>
            <p:cNvSpPr>
              <a:spLocks noChangeAspect="1" noChangeShapeType="1"/>
            </p:cNvSpPr>
            <p:nvPr/>
          </p:nvSpPr>
          <p:spPr bwMode="auto">
            <a:xfrm rot="2700000" flipV="1">
              <a:off x="4688" y="2884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3" name="Line 65"/>
            <p:cNvSpPr>
              <a:spLocks noChangeAspect="1" noChangeShapeType="1"/>
            </p:cNvSpPr>
            <p:nvPr/>
          </p:nvSpPr>
          <p:spPr bwMode="auto">
            <a:xfrm rot="2700000" flipV="1">
              <a:off x="4838" y="3038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4" name="Line 66"/>
            <p:cNvSpPr>
              <a:spLocks noChangeAspect="1" noChangeShapeType="1"/>
            </p:cNvSpPr>
            <p:nvPr/>
          </p:nvSpPr>
          <p:spPr bwMode="auto">
            <a:xfrm rot="2700000" flipV="1">
              <a:off x="4986" y="3198"/>
              <a:ext cx="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35" name="AutoShape 67"/>
            <p:cNvSpPr>
              <a:spLocks noChangeAspect="1" noChangeArrowheads="1"/>
            </p:cNvSpPr>
            <p:nvPr/>
          </p:nvSpPr>
          <p:spPr bwMode="auto">
            <a:xfrm rot="17400000">
              <a:off x="4008" y="2332"/>
              <a:ext cx="107" cy="106"/>
            </a:xfrm>
            <a:prstGeom prst="rightArrow">
              <a:avLst>
                <a:gd name="adj1" fmla="val 48954"/>
                <a:gd name="adj2" fmla="val 5320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ja-JP" sz="2000"/>
            </a:p>
            <a:p>
              <a:pPr algn="ctr"/>
              <a:endParaRPr lang="en-US" altLang="ja-JP" sz="2000"/>
            </a:p>
          </p:txBody>
        </p:sp>
      </p:grpSp>
      <p:sp>
        <p:nvSpPr>
          <p:cNvPr id="109640" name="Text Box 72"/>
          <p:cNvSpPr txBox="1">
            <a:spLocks noChangeArrowheads="1"/>
          </p:cNvSpPr>
          <p:nvPr/>
        </p:nvSpPr>
        <p:spPr bwMode="auto">
          <a:xfrm rot="16200000">
            <a:off x="9673058" y="529070"/>
            <a:ext cx="641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800" b="1" dirty="0"/>
              <a:t>G.D.</a:t>
            </a:r>
          </a:p>
        </p:txBody>
      </p:sp>
      <p:sp>
        <p:nvSpPr>
          <p:cNvPr id="109641" name="Text Box 73"/>
          <p:cNvSpPr txBox="1">
            <a:spLocks noChangeArrowheads="1"/>
          </p:cNvSpPr>
          <p:nvPr/>
        </p:nvSpPr>
        <p:spPr bwMode="auto">
          <a:xfrm>
            <a:off x="10188624" y="3603063"/>
            <a:ext cx="388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600" b="1" dirty="0"/>
              <a:t>β</a:t>
            </a:r>
          </a:p>
        </p:txBody>
      </p:sp>
      <p:grpSp>
        <p:nvGrpSpPr>
          <p:cNvPr id="109642" name="Group 74"/>
          <p:cNvGrpSpPr>
            <a:grpSpLocks noChangeAspect="1"/>
          </p:cNvGrpSpPr>
          <p:nvPr/>
        </p:nvGrpSpPr>
        <p:grpSpPr bwMode="auto">
          <a:xfrm>
            <a:off x="5591433" y="1425089"/>
            <a:ext cx="2228334" cy="1952203"/>
            <a:chOff x="3447" y="1034"/>
            <a:chExt cx="2507" cy="2203"/>
          </a:xfrm>
        </p:grpSpPr>
        <p:pic>
          <p:nvPicPr>
            <p:cNvPr id="109643" name="Picture 7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" t="22305" r="10527" b="18959"/>
            <a:stretch>
              <a:fillRect/>
            </a:stretch>
          </p:blipFill>
          <p:spPr bwMode="auto">
            <a:xfrm>
              <a:off x="3552" y="1034"/>
              <a:ext cx="2112" cy="2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9644" name="Line 76"/>
            <p:cNvSpPr>
              <a:spLocks noChangeAspect="1" noChangeShapeType="1"/>
            </p:cNvSpPr>
            <p:nvPr/>
          </p:nvSpPr>
          <p:spPr bwMode="auto">
            <a:xfrm>
              <a:off x="4874" y="1398"/>
              <a:ext cx="0" cy="1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45" name="Line 77"/>
            <p:cNvSpPr>
              <a:spLocks noChangeAspect="1" noChangeShapeType="1"/>
            </p:cNvSpPr>
            <p:nvPr/>
          </p:nvSpPr>
          <p:spPr bwMode="auto">
            <a:xfrm>
              <a:off x="4648" y="1407"/>
              <a:ext cx="0" cy="1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46" name="Text Box 78"/>
            <p:cNvSpPr txBox="1">
              <a:spLocks noChangeAspect="1" noChangeArrowheads="1"/>
            </p:cNvSpPr>
            <p:nvPr/>
          </p:nvSpPr>
          <p:spPr bwMode="auto">
            <a:xfrm>
              <a:off x="4263" y="1084"/>
              <a:ext cx="169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FF0000"/>
                  </a:solidFill>
                </a:rPr>
                <a:t>π: 906</a:t>
              </a:r>
              <a:r>
                <a:rPr lang="en-US" altLang="ja-JP" sz="1400" b="1"/>
                <a:t>,  </a:t>
              </a:r>
              <a:r>
                <a:rPr lang="en-US" altLang="ja-JP" sz="1400" b="1">
                  <a:solidFill>
                    <a:schemeClr val="accent2"/>
                  </a:solidFill>
                </a:rPr>
                <a:t>μ :1006</a:t>
              </a:r>
            </a:p>
          </p:txBody>
        </p:sp>
        <p:sp>
          <p:nvSpPr>
            <p:cNvPr id="109647" name="Text Box 79"/>
            <p:cNvSpPr txBox="1">
              <a:spLocks noChangeAspect="1" noChangeArrowheads="1"/>
            </p:cNvSpPr>
            <p:nvPr/>
          </p:nvSpPr>
          <p:spPr bwMode="auto">
            <a:xfrm>
              <a:off x="4438" y="2914"/>
              <a:ext cx="397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109648" name="Text Box 80"/>
            <p:cNvSpPr txBox="1">
              <a:spLocks noChangeAspect="1" noChangeArrowheads="1"/>
            </p:cNvSpPr>
            <p:nvPr/>
          </p:nvSpPr>
          <p:spPr bwMode="auto">
            <a:xfrm>
              <a:off x="4648" y="2924"/>
              <a:ext cx="505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43.5</a:t>
              </a:r>
            </a:p>
          </p:txBody>
        </p:sp>
        <p:sp>
          <p:nvSpPr>
            <p:cNvPr id="109649" name="Text Box 81"/>
            <p:cNvSpPr txBox="1">
              <a:spLocks noChangeAspect="1" noChangeArrowheads="1"/>
            </p:cNvSpPr>
            <p:nvPr/>
          </p:nvSpPr>
          <p:spPr bwMode="auto">
            <a:xfrm>
              <a:off x="3447" y="2893"/>
              <a:ext cx="378" cy="3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09650" name="Text Box 82"/>
            <p:cNvSpPr txBox="1">
              <a:spLocks noChangeAspect="1" noChangeArrowheads="1"/>
            </p:cNvSpPr>
            <p:nvPr/>
          </p:nvSpPr>
          <p:spPr bwMode="auto">
            <a:xfrm>
              <a:off x="5575" y="2908"/>
              <a:ext cx="379" cy="3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55</a:t>
              </a:r>
            </a:p>
          </p:txBody>
        </p:sp>
        <p:sp>
          <p:nvSpPr>
            <p:cNvPr id="109651" name="Line 83"/>
            <p:cNvSpPr>
              <a:spLocks noChangeAspect="1" noChangeShapeType="1"/>
            </p:cNvSpPr>
            <p:nvPr/>
          </p:nvSpPr>
          <p:spPr bwMode="auto">
            <a:xfrm>
              <a:off x="3684" y="2868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52" name="Line 84"/>
            <p:cNvSpPr>
              <a:spLocks noChangeAspect="1" noChangeShapeType="1"/>
            </p:cNvSpPr>
            <p:nvPr/>
          </p:nvSpPr>
          <p:spPr bwMode="auto">
            <a:xfrm>
              <a:off x="5610" y="287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9655" name="Text Box 87"/>
          <p:cNvSpPr txBox="1">
            <a:spLocks noChangeArrowheads="1"/>
          </p:cNvSpPr>
          <p:nvPr/>
        </p:nvSpPr>
        <p:spPr bwMode="auto">
          <a:xfrm>
            <a:off x="5768181" y="1213590"/>
            <a:ext cx="1774825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chemeClr val="accent2"/>
                </a:solidFill>
              </a:rPr>
              <a:t>π/</a:t>
            </a:r>
            <a:r>
              <a:rPr lang="en-US" altLang="ja-JP" sz="1800" b="1" dirty="0" err="1">
                <a:solidFill>
                  <a:schemeClr val="accent2"/>
                </a:solidFill>
              </a:rPr>
              <a:t>μSeparation</a:t>
            </a:r>
            <a:endParaRPr lang="en-US" altLang="ja-JP" sz="1800" b="1" dirty="0">
              <a:solidFill>
                <a:schemeClr val="accent2"/>
              </a:solidFill>
            </a:endParaRPr>
          </a:p>
        </p:txBody>
      </p:sp>
      <p:pic>
        <p:nvPicPr>
          <p:cNvPr id="109669" name="Picture 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0793" r="4958" b="15790"/>
          <a:stretch>
            <a:fillRect/>
          </a:stretch>
        </p:blipFill>
        <p:spPr bwMode="auto">
          <a:xfrm>
            <a:off x="6705600" y="4181475"/>
            <a:ext cx="242728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670" name="Text Box 102"/>
          <p:cNvSpPr txBox="1">
            <a:spLocks noChangeArrowheads="1"/>
          </p:cNvSpPr>
          <p:nvPr/>
        </p:nvSpPr>
        <p:spPr bwMode="auto">
          <a:xfrm rot="16200000">
            <a:off x="8330407" y="4293393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/>
              <a:t> vph</a:t>
            </a:r>
          </a:p>
        </p:txBody>
      </p:sp>
      <p:sp>
        <p:nvSpPr>
          <p:cNvPr id="109672" name="Text Box 104"/>
          <p:cNvSpPr txBox="1">
            <a:spLocks noChangeArrowheads="1"/>
          </p:cNvSpPr>
          <p:nvPr/>
        </p:nvSpPr>
        <p:spPr bwMode="auto">
          <a:xfrm>
            <a:off x="7451725" y="6302375"/>
            <a:ext cx="1832168" cy="307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</a:rPr>
              <a:t>Momentum(</a:t>
            </a:r>
            <a:r>
              <a:rPr lang="en-US" altLang="ja-JP" sz="1400" b="1" dirty="0" err="1">
                <a:solidFill>
                  <a:schemeClr val="bg1"/>
                </a:solidFill>
              </a:rPr>
              <a:t>GeV</a:t>
            </a:r>
            <a:r>
              <a:rPr lang="en-US" altLang="ja-JP" sz="1400" b="1" dirty="0">
                <a:solidFill>
                  <a:schemeClr val="bg1"/>
                </a:solidFill>
              </a:rPr>
              <a:t>/c)</a:t>
            </a:r>
          </a:p>
        </p:txBody>
      </p:sp>
      <p:sp>
        <p:nvSpPr>
          <p:cNvPr id="109673" name="Text Box 105"/>
          <p:cNvSpPr txBox="1">
            <a:spLocks noChangeArrowheads="1"/>
          </p:cNvSpPr>
          <p:nvPr/>
        </p:nvSpPr>
        <p:spPr bwMode="auto">
          <a:xfrm>
            <a:off x="7226300" y="3844925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800" b="1"/>
              <a:t>VPH-dE/dX</a:t>
            </a:r>
          </a:p>
        </p:txBody>
      </p:sp>
      <p:sp>
        <p:nvSpPr>
          <p:cNvPr id="109674" name="Text Box 106"/>
          <p:cNvSpPr txBox="1">
            <a:spLocks noChangeArrowheads="1"/>
          </p:cNvSpPr>
          <p:nvPr/>
        </p:nvSpPr>
        <p:spPr bwMode="auto">
          <a:xfrm>
            <a:off x="7380288" y="524351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09675" name="Text Box 107"/>
          <p:cNvSpPr txBox="1">
            <a:spLocks noChangeArrowheads="1"/>
          </p:cNvSpPr>
          <p:nvPr/>
        </p:nvSpPr>
        <p:spPr bwMode="auto">
          <a:xfrm>
            <a:off x="6973888" y="5702300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rgbClr val="FF0000"/>
                </a:solidFill>
              </a:rPr>
              <a:t>π</a:t>
            </a:r>
          </a:p>
        </p:txBody>
      </p:sp>
      <p:sp>
        <p:nvSpPr>
          <p:cNvPr id="109676" name="Text Box 108"/>
          <p:cNvSpPr txBox="1">
            <a:spLocks noChangeArrowheads="1"/>
          </p:cNvSpPr>
          <p:nvPr/>
        </p:nvSpPr>
        <p:spPr bwMode="auto">
          <a:xfrm>
            <a:off x="7453313" y="49498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600"/>
              <a:t>G.D &gt;100</a:t>
            </a:r>
          </a:p>
        </p:txBody>
      </p:sp>
      <p:sp>
        <p:nvSpPr>
          <p:cNvPr id="109677" name="Oval 109"/>
          <p:cNvSpPr>
            <a:spLocks noChangeArrowheads="1"/>
          </p:cNvSpPr>
          <p:nvPr/>
        </p:nvSpPr>
        <p:spPr bwMode="auto">
          <a:xfrm rot="1800000">
            <a:off x="7253288" y="5422900"/>
            <a:ext cx="261937" cy="17303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9678" name="Line 110"/>
          <p:cNvSpPr>
            <a:spLocks noChangeShapeType="1"/>
          </p:cNvSpPr>
          <p:nvPr/>
        </p:nvSpPr>
        <p:spPr bwMode="auto">
          <a:xfrm flipH="1">
            <a:off x="7405688" y="5200650"/>
            <a:ext cx="131762" cy="217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9679" name="Text Box 111"/>
          <p:cNvSpPr txBox="1">
            <a:spLocks noChangeArrowheads="1"/>
          </p:cNvSpPr>
          <p:nvPr/>
        </p:nvSpPr>
        <p:spPr bwMode="auto">
          <a:xfrm>
            <a:off x="5201444" y="3574659"/>
            <a:ext cx="291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 dirty="0"/>
              <a:t>Vertical </a:t>
            </a:r>
            <a:r>
              <a:rPr lang="en-US" altLang="ja-JP" sz="1800" b="1" dirty="0" err="1"/>
              <a:t>trk</a:t>
            </a:r>
            <a:r>
              <a:rPr lang="en-US" altLang="ja-JP" dirty="0"/>
              <a:t> </a:t>
            </a:r>
            <a:r>
              <a:rPr lang="ja-JP" altLang="en-US" sz="1600" b="1" dirty="0"/>
              <a:t>黒化度測定 </a:t>
            </a:r>
            <a:r>
              <a:rPr lang="en-US" altLang="ja-JP" sz="1800" b="1" dirty="0"/>
              <a:t>data</a:t>
            </a:r>
          </a:p>
        </p:txBody>
      </p:sp>
      <p:sp>
        <p:nvSpPr>
          <p:cNvPr id="109680" name="Text Box 112"/>
          <p:cNvSpPr txBox="1">
            <a:spLocks noChangeArrowheads="1"/>
          </p:cNvSpPr>
          <p:nvPr/>
        </p:nvSpPr>
        <p:spPr bwMode="auto">
          <a:xfrm>
            <a:off x="4427538" y="3289444"/>
            <a:ext cx="4797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 dirty="0"/>
              <a:t>銀粒子密度</a:t>
            </a:r>
            <a:r>
              <a:rPr lang="en-US" altLang="ja-JP" sz="1600" b="1" dirty="0"/>
              <a:t>(G.D.)</a:t>
            </a:r>
            <a:r>
              <a:rPr lang="ja-JP" altLang="en-US" sz="1600" b="1" dirty="0"/>
              <a:t>を測定することで</a:t>
            </a:r>
            <a:r>
              <a:rPr lang="en-US" altLang="ja-JP" sz="1600" b="1" dirty="0"/>
              <a:t>π/μ</a:t>
            </a:r>
            <a:r>
              <a:rPr lang="ja-JP" altLang="en-US" sz="1600" b="1" dirty="0"/>
              <a:t>を分離できる</a:t>
            </a:r>
          </a:p>
        </p:txBody>
      </p:sp>
      <p:pic>
        <p:nvPicPr>
          <p:cNvPr id="109682" name="Picture 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9" t="22006" r="9515" b="50623"/>
          <a:stretch>
            <a:fillRect/>
          </a:stretch>
        </p:blipFill>
        <p:spPr bwMode="auto">
          <a:xfrm>
            <a:off x="4503738" y="4221163"/>
            <a:ext cx="21558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683" name="Text Box 115"/>
          <p:cNvSpPr txBox="1">
            <a:spLocks noChangeArrowheads="1"/>
          </p:cNvSpPr>
          <p:nvPr/>
        </p:nvSpPr>
        <p:spPr bwMode="auto">
          <a:xfrm>
            <a:off x="5068888" y="4005263"/>
            <a:ext cx="11983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</a:rPr>
              <a:t>0.87 </a:t>
            </a:r>
            <a:r>
              <a:rPr lang="en-US" altLang="ja-JP" sz="1600" b="1" dirty="0" err="1">
                <a:solidFill>
                  <a:schemeClr val="bg1"/>
                </a:solidFill>
              </a:rPr>
              <a:t>GeV</a:t>
            </a:r>
            <a:r>
              <a:rPr lang="en-US" altLang="ja-JP" sz="1600" b="1" dirty="0">
                <a:solidFill>
                  <a:schemeClr val="bg1"/>
                </a:solidFill>
              </a:rPr>
              <a:t>/c</a:t>
            </a:r>
          </a:p>
        </p:txBody>
      </p:sp>
      <p:sp>
        <p:nvSpPr>
          <p:cNvPr id="109684" name="Text Box 116"/>
          <p:cNvSpPr txBox="1">
            <a:spLocks noChangeArrowheads="1"/>
          </p:cNvSpPr>
          <p:nvPr/>
        </p:nvSpPr>
        <p:spPr bwMode="auto">
          <a:xfrm>
            <a:off x="5457825" y="467518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66FF"/>
                </a:solidFill>
              </a:rPr>
              <a:t>P</a:t>
            </a:r>
          </a:p>
        </p:txBody>
      </p:sp>
      <p:sp>
        <p:nvSpPr>
          <p:cNvPr id="109685" name="Text Box 117"/>
          <p:cNvSpPr txBox="1">
            <a:spLocks noChangeArrowheads="1"/>
          </p:cNvSpPr>
          <p:nvPr/>
        </p:nvSpPr>
        <p:spPr bwMode="auto">
          <a:xfrm>
            <a:off x="5059363" y="4646613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π</a:t>
            </a:r>
          </a:p>
        </p:txBody>
      </p:sp>
      <p:sp>
        <p:nvSpPr>
          <p:cNvPr id="109686" name="Text Box 118"/>
          <p:cNvSpPr txBox="1">
            <a:spLocks noChangeArrowheads="1"/>
          </p:cNvSpPr>
          <p:nvPr/>
        </p:nvSpPr>
        <p:spPr bwMode="auto">
          <a:xfrm>
            <a:off x="5821363" y="5608638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996633"/>
                </a:solidFill>
              </a:rPr>
              <a:t>D</a:t>
            </a:r>
          </a:p>
        </p:txBody>
      </p:sp>
      <p:sp>
        <p:nvSpPr>
          <p:cNvPr id="109687" name="Text Box 119"/>
          <p:cNvSpPr txBox="1">
            <a:spLocks noChangeArrowheads="1"/>
          </p:cNvSpPr>
          <p:nvPr/>
        </p:nvSpPr>
        <p:spPr bwMode="auto">
          <a:xfrm>
            <a:off x="5092700" y="4389438"/>
            <a:ext cx="136207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Entry 1063 tracks</a:t>
            </a:r>
          </a:p>
        </p:txBody>
      </p:sp>
      <p:sp>
        <p:nvSpPr>
          <p:cNvPr id="109688" name="Text Box 120"/>
          <p:cNvSpPr txBox="1">
            <a:spLocks noChangeArrowheads="1"/>
          </p:cNvSpPr>
          <p:nvPr/>
        </p:nvSpPr>
        <p:spPr bwMode="auto">
          <a:xfrm>
            <a:off x="4575948" y="6165750"/>
            <a:ext cx="2093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 dirty="0"/>
              <a:t>垂直</a:t>
            </a:r>
            <a:r>
              <a:rPr lang="en-US" altLang="ja-JP" sz="1600" b="1" dirty="0" err="1"/>
              <a:t>trk</a:t>
            </a:r>
            <a:r>
              <a:rPr lang="ja-JP" altLang="en-US" sz="1600" b="1" dirty="0"/>
              <a:t>の黒化度測定</a:t>
            </a:r>
          </a:p>
          <a:p>
            <a:r>
              <a:rPr lang="ja-JP" altLang="en-US" sz="1600" b="1" dirty="0"/>
              <a:t>による </a:t>
            </a:r>
            <a:r>
              <a:rPr lang="en-US" altLang="ja-JP" sz="1600" b="1" dirty="0"/>
              <a:t>p/π</a:t>
            </a:r>
            <a:r>
              <a:rPr lang="ja-JP" altLang="en-US" sz="1600" b="1" dirty="0"/>
              <a:t>識別</a:t>
            </a:r>
          </a:p>
        </p:txBody>
      </p:sp>
      <p:sp>
        <p:nvSpPr>
          <p:cNvPr id="106" name="Text Box 3"/>
          <p:cNvSpPr txBox="1">
            <a:spLocks noChangeArrowheads="1"/>
          </p:cNvSpPr>
          <p:nvPr/>
        </p:nvSpPr>
        <p:spPr bwMode="auto">
          <a:xfrm>
            <a:off x="1266711" y="1258389"/>
            <a:ext cx="2365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/>
              <a:t>Charm Background</a:t>
            </a:r>
          </a:p>
        </p:txBody>
      </p:sp>
      <p:sp>
        <p:nvSpPr>
          <p:cNvPr id="107" name="Text Box 86"/>
          <p:cNvSpPr txBox="1">
            <a:spLocks noChangeArrowheads="1"/>
          </p:cNvSpPr>
          <p:nvPr/>
        </p:nvSpPr>
        <p:spPr bwMode="auto">
          <a:xfrm>
            <a:off x="9809583" y="3154197"/>
            <a:ext cx="1027113" cy="369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00FF"/>
                </a:solidFill>
              </a:rPr>
              <a:t>β</a:t>
            </a:r>
            <a:r>
              <a:rPr lang="ja-JP" altLang="en-US" sz="1800" b="1" dirty="0">
                <a:solidFill>
                  <a:srgbClr val="0000FF"/>
                </a:solidFill>
              </a:rPr>
              <a:t>－</a:t>
            </a:r>
            <a:r>
              <a:rPr lang="en-US" altLang="ja-JP" sz="1800" b="1" dirty="0">
                <a:solidFill>
                  <a:srgbClr val="0000FF"/>
                </a:solidFill>
              </a:rPr>
              <a:t>G.D.</a:t>
            </a:r>
          </a:p>
        </p:txBody>
      </p:sp>
      <p:sp>
        <p:nvSpPr>
          <p:cNvPr id="108" name="Text Box 103"/>
          <p:cNvSpPr txBox="1">
            <a:spLocks noChangeArrowheads="1"/>
          </p:cNvSpPr>
          <p:nvPr/>
        </p:nvSpPr>
        <p:spPr bwMode="auto">
          <a:xfrm rot="16200000">
            <a:off x="5853112" y="5041603"/>
            <a:ext cx="1771650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altLang="ja-JP" sz="1200" b="1" dirty="0" err="1">
                <a:solidFill>
                  <a:schemeClr val="bg1"/>
                </a:solidFill>
              </a:rPr>
              <a:t>dE</a:t>
            </a:r>
            <a:r>
              <a:rPr lang="en-US" altLang="ja-JP" sz="1200" b="1" dirty="0">
                <a:solidFill>
                  <a:schemeClr val="bg1"/>
                </a:solidFill>
              </a:rPr>
              <a:t>/</a:t>
            </a:r>
            <a:r>
              <a:rPr lang="en-US" altLang="ja-JP" sz="1200" b="1" dirty="0" err="1">
                <a:solidFill>
                  <a:schemeClr val="bg1"/>
                </a:solidFill>
              </a:rPr>
              <a:t>dX</a:t>
            </a:r>
            <a:r>
              <a:rPr lang="en-US" altLang="ja-JP" sz="1200" b="1" dirty="0">
                <a:solidFill>
                  <a:schemeClr val="bg1"/>
                </a:solidFill>
              </a:rPr>
              <a:t> (MeV g</a:t>
            </a:r>
            <a:r>
              <a:rPr lang="en-US" altLang="ja-JP" sz="1200" b="1" baseline="30000" dirty="0">
                <a:solidFill>
                  <a:schemeClr val="bg1"/>
                </a:solidFill>
              </a:rPr>
              <a:t>-1</a:t>
            </a:r>
            <a:r>
              <a:rPr lang="en-US" altLang="ja-JP" sz="1200" b="1" dirty="0">
                <a:solidFill>
                  <a:schemeClr val="bg1"/>
                </a:solidFill>
              </a:rPr>
              <a:t>cm</a:t>
            </a:r>
            <a:r>
              <a:rPr lang="en-US" altLang="ja-JP" sz="1200" b="1" baseline="30000" dirty="0">
                <a:solidFill>
                  <a:schemeClr val="bg1"/>
                </a:solidFill>
              </a:rPr>
              <a:t>2</a:t>
            </a:r>
            <a:r>
              <a:rPr lang="en-US" altLang="ja-JP" sz="12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9" name="Picture 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85" y="1033895"/>
            <a:ext cx="2124075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AutoShape 85"/>
          <p:cNvSpPr>
            <a:spLocks noChangeArrowheads="1"/>
          </p:cNvSpPr>
          <p:nvPr/>
        </p:nvSpPr>
        <p:spPr bwMode="auto">
          <a:xfrm>
            <a:off x="11484445" y="1763204"/>
            <a:ext cx="360363" cy="485775"/>
          </a:xfrm>
          <a:prstGeom prst="rightArrow">
            <a:avLst>
              <a:gd name="adj1" fmla="val 49676"/>
              <a:gd name="adj2" fmla="val 603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98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197700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 smtClean="0"/>
                  <a:t>TeVatron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800 </a:t>
                </a:r>
                <a:r>
                  <a:rPr lang="en-US" altLang="ja-JP" dirty="0" err="1"/>
                  <a:t>GeV</a:t>
                </a:r>
                <a:r>
                  <a:rPr lang="en-US" altLang="ja-JP" dirty="0"/>
                  <a:t> </a:t>
                </a:r>
                <a:r>
                  <a:rPr lang="ja-JP" altLang="en-US" dirty="0" smtClean="0"/>
                  <a:t>陽子ビーム</a:t>
                </a:r>
                <a:r>
                  <a:rPr lang="en-US" altLang="ja-JP" dirty="0" smtClean="0"/>
                  <a:t> </a:t>
                </a:r>
                <a:r>
                  <a:rPr lang="ja-JP" altLang="en-US" dirty="0" smtClean="0"/>
                  <a:t>⇒</a:t>
                </a:r>
                <a:r>
                  <a:rPr lang="en-US" altLang="ja-JP" dirty="0" smtClean="0"/>
                  <a:t> W(</a:t>
                </a:r>
                <a:r>
                  <a:rPr lang="ja-JP" altLang="en-US" dirty="0" smtClean="0"/>
                  <a:t>標的</a:t>
                </a:r>
                <a:r>
                  <a:rPr lang="en-US" altLang="ja-JP" dirty="0" smtClean="0"/>
                  <a:t>)</a:t>
                </a:r>
              </a:p>
              <a:p>
                <a:r>
                  <a:rPr lang="en-US" altLang="ja-JP" dirty="0" smtClean="0"/>
                  <a:t>D</a:t>
                </a:r>
                <a:r>
                  <a:rPr lang="en-US" altLang="ja-JP" baseline="-25000" dirty="0" smtClean="0"/>
                  <a:t>s</a:t>
                </a:r>
                <a:r>
                  <a:rPr lang="en-US" altLang="ja-JP" dirty="0" smtClean="0"/>
                  <a:t> </a:t>
                </a:r>
                <a:r>
                  <a:rPr lang="ja-JP" altLang="en-US" dirty="0"/>
                  <a:t>→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ja-JP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/>
                              </a:rPr>
                              <m:t>𝜏</m:t>
                            </m:r>
                          </m:sub>
                        </m:sSub>
                      </m:e>
                    </m:acc>
                  </m:oMath>
                </a14:m>
                <a:r>
                  <a:rPr lang="ja-JP" altLang="en-US" dirty="0" smtClean="0"/>
                  <a:t>＋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τ</a:t>
                </a:r>
                <a:r>
                  <a:rPr lang="en-US" altLang="ja-JP" dirty="0" smtClean="0"/>
                  <a:t>. </a:t>
                </a:r>
                <a:r>
                  <a:rPr lang="ja-JP" altLang="en-US" dirty="0" smtClean="0"/>
                  <a:t>　</a:t>
                </a:r>
                <a:r>
                  <a:rPr lang="en-US" altLang="ja-JP" dirty="0"/>
                  <a:t>τ</a:t>
                </a:r>
                <a:r>
                  <a:rPr lang="ja-JP" altLang="en-US" dirty="0" smtClean="0"/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/>
                      </a:rPr>
                      <m:t>     </m:t>
                    </m:r>
                    <m:sSub>
                      <m:sSubPr>
                        <m:ctrlPr>
                          <a:rPr lang="en-US" altLang="ja-JP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ja-JP" altLang="en-US" dirty="0" smtClean="0">
                    <a:solidFill>
                      <a:schemeClr val="tx2">
                        <a:lumMod val="75000"/>
                      </a:schemeClr>
                    </a:solidFill>
                  </a:rPr>
                  <a:t>ビーム</a:t>
                </a:r>
                <a:r>
                  <a:rPr lang="en-US" altLang="ja-JP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altLang="ja-JP" dirty="0" smtClean="0"/>
                  <a:t>2001</a:t>
                </a:r>
                <a:r>
                  <a:rPr lang="ja-JP" altLang="en-US" dirty="0" smtClean="0"/>
                  <a:t>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初観測！</a:t>
                </a:r>
                <a:r>
                  <a:rPr kumimoji="1" lang="en-US" altLang="ja-JP" dirty="0" smtClean="0"/>
                  <a:t>(9</a:t>
                </a:r>
                <a:r>
                  <a:rPr kumimoji="1" lang="ja-JP" altLang="en-US" dirty="0" smtClean="0"/>
                  <a:t>イベント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1977008"/>
              </a:xfrm>
              <a:blipFill rotWithShape="1">
                <a:blip r:embed="rId2"/>
                <a:stretch>
                  <a:fillRect l="-667" t="-3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DONuT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Observation of the NU Tau)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79512" y="3212976"/>
            <a:ext cx="4927819" cy="3314519"/>
            <a:chOff x="1804421" y="3212976"/>
            <a:chExt cx="4927819" cy="331451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566" y="3212976"/>
              <a:ext cx="4870674" cy="3314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3800126" y="3287135"/>
              <a:ext cx="112402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Shielding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965666" y="3647175"/>
              <a:ext cx="176657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Emulsion target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466028" y="3791191"/>
              <a:ext cx="13858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Beam dump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804421" y="4657028"/>
              <a:ext cx="10393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800GeV </a:t>
              </a:r>
            </a:p>
            <a:p>
              <a:r>
                <a:rPr lang="ja-JP" altLang="en-US" dirty="0">
                  <a:solidFill>
                    <a:schemeClr val="bg1"/>
                  </a:solidFill>
                </a:rPr>
                <a:t>陽子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 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476400" y="557164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D</a:t>
              </a:r>
              <a:r>
                <a:rPr lang="en-US" altLang="ja-JP" sz="1400" baseline="-25000" dirty="0">
                  <a:solidFill>
                    <a:schemeClr val="bg1"/>
                  </a:solidFill>
                </a:rPr>
                <a:t>s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699792" y="5591391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</a:rPr>
                <a:t>τ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3347864" y="6075702"/>
                  <a:ext cx="389530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ja-JP" sz="1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𝜏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1" lang="ja-JP" alt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864" y="6075702"/>
                  <a:ext cx="389530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3422315" y="5787670"/>
                  <a:ext cx="429605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sub>
                        </m:sSub>
                        <m:r>
                          <a:rPr lang="en-US" altLang="ja-JP" sz="1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kumimoji="1" lang="ja-JP" alt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2315" y="5787670"/>
                  <a:ext cx="429605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4646451" y="5519383"/>
                  <a:ext cx="4296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sub>
                        </m:sSub>
                        <m:r>
                          <a:rPr lang="en-US" altLang="ja-JP" sz="1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kumimoji="1" lang="ja-JP" alt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テキスト ボックス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451" y="5519383"/>
                  <a:ext cx="429605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8" descr="donutt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881391" cy="26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43575" y="3878262"/>
            <a:ext cx="33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800">
                <a:solidFill>
                  <a:srgbClr val="FF0000"/>
                </a:solidFill>
                <a:ea typeface="Batang" pitchFamily="18" charset="-127"/>
                <a:sym typeface="Symbol" pitchFamily="18" charset="2"/>
              </a:rPr>
              <a:t></a:t>
            </a:r>
            <a:endParaRPr lang="en-US" altLang="ja-JP" sz="2800">
              <a:solidFill>
                <a:srgbClr val="FF0000"/>
              </a:solidFill>
              <a:ea typeface="Batang" pitchFamily="18" charset="-127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797550" y="3429000"/>
            <a:ext cx="1928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ja-JP" altLang="en-US" dirty="0" smtClean="0">
                <a:solidFill>
                  <a:srgbClr val="FF0000"/>
                </a:solidFill>
              </a:rPr>
              <a:t>飛行距離：</a:t>
            </a:r>
            <a:r>
              <a:rPr lang="en-US" altLang="ja-JP" dirty="0">
                <a:solidFill>
                  <a:srgbClr val="FF0000"/>
                </a:solidFill>
              </a:rPr>
              <a:t>280um</a:t>
            </a: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5148064" y="4445000"/>
            <a:ext cx="735211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164138" y="3900967"/>
            <a:ext cx="704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sym typeface="Symbol" pitchFamily="18" charset="2"/>
              </a:rPr>
              <a:t></a:t>
            </a:r>
            <a:r>
              <a:rPr lang="en-US" altLang="ja-JP" sz="28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sym typeface="Symbol" pitchFamily="18" charset="2"/>
              </a:rPr>
              <a:t></a:t>
            </a:r>
            <a:endParaRPr lang="en-US" altLang="ja-JP" b="1" baseline="-25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334000" y="5416550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1200" dirty="0">
                <a:solidFill>
                  <a:schemeClr val="bg1"/>
                </a:solidFill>
              </a:rPr>
              <a:t>1mm</a:t>
            </a:r>
            <a:br>
              <a:rPr lang="en-US" altLang="ja-JP" sz="1200" dirty="0">
                <a:solidFill>
                  <a:schemeClr val="bg1"/>
                </a:solidFill>
              </a:rPr>
            </a:br>
            <a:r>
              <a:rPr lang="en-US" altLang="ja-JP" sz="1200" dirty="0">
                <a:solidFill>
                  <a:schemeClr val="bg1"/>
                </a:solidFill>
              </a:rPr>
              <a:t>Iron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>
            <a:off x="5164138" y="5645150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756275" y="5645150"/>
            <a:ext cx="211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45786" y="587727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Emulsion</a:t>
            </a:r>
            <a:r>
              <a:rPr kumimoji="1" lang="ja-JP" altLang="en-US" dirty="0" smtClean="0"/>
              <a:t>標的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20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71600" y="1524000"/>
            <a:ext cx="8229600" cy="4572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CC(Charged Current)</a:t>
            </a:r>
            <a:r>
              <a:rPr kumimoji="1" lang="ja-JP" altLang="en-US" dirty="0" err="1" smtClean="0"/>
              <a:t>、</a:t>
            </a:r>
            <a:r>
              <a:rPr lang="en-US" altLang="ja-JP" dirty="0" smtClean="0"/>
              <a:t>NC(Neutral Current)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ES(Electron Scattering)</a:t>
            </a:r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電子ニュートリノ反応断面積の方が６倍大きい。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ニュートリノ信号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46360"/>
            <a:ext cx="3384376" cy="11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62" y="2244131"/>
            <a:ext cx="3384376" cy="111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3933056"/>
            <a:ext cx="3391396" cy="102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32" y="3913676"/>
            <a:ext cx="3168351" cy="109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矢印 7"/>
          <p:cNvSpPr/>
          <p:nvPr/>
        </p:nvSpPr>
        <p:spPr>
          <a:xfrm rot="20217767">
            <a:off x="1118779" y="2539607"/>
            <a:ext cx="330758" cy="451585"/>
          </a:xfrm>
          <a:prstGeom prst="rightArrow">
            <a:avLst/>
          </a:prstGeom>
          <a:solidFill>
            <a:srgbClr val="FF4747"/>
          </a:solidFill>
          <a:ln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108520" y="2228671"/>
            <a:ext cx="1569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高エネルギー</a:t>
            </a:r>
            <a:endParaRPr kumimoji="1" lang="en-US" altLang="ja-JP" dirty="0" smtClean="0"/>
          </a:p>
          <a:p>
            <a:r>
              <a:rPr kumimoji="1" lang="ja-JP" altLang="en-US" dirty="0" smtClean="0"/>
              <a:t>ビームで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他の粒子も</a:t>
            </a:r>
            <a:endParaRPr kumimoji="1" lang="en-US" altLang="ja-JP" dirty="0" smtClean="0"/>
          </a:p>
          <a:p>
            <a:r>
              <a:rPr kumimoji="1" lang="ja-JP" altLang="en-US" dirty="0" smtClean="0"/>
              <a:t>生成させる</a:t>
            </a:r>
            <a:endParaRPr kumimoji="1" lang="en-US" altLang="ja-JP" dirty="0" smtClean="0"/>
          </a:p>
          <a:p>
            <a:r>
              <a:rPr lang="ja-JP" altLang="en-US" dirty="0"/>
              <a:t>ようにする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858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95536" y="1161256"/>
            <a:ext cx="8424936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ニュートリノ振動における</a:t>
            </a:r>
            <a:r>
              <a:rPr lang="en-US" altLang="ja-JP" dirty="0" err="1" smtClean="0"/>
              <a:t>ν</a:t>
            </a:r>
            <a:r>
              <a:rPr lang="en-US" altLang="ja-JP" baseline="-25000" dirty="0" err="1" smtClean="0"/>
              <a:t>τ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appearance</a:t>
            </a:r>
            <a:r>
              <a:rPr lang="ja-JP" altLang="en-US" dirty="0" smtClean="0"/>
              <a:t>を見る。</a:t>
            </a:r>
            <a:endParaRPr lang="en-US" altLang="ja-JP" dirty="0" smtClean="0"/>
          </a:p>
          <a:p>
            <a:pPr>
              <a:buFont typeface="Wingdings" pitchFamily="2" charset="2"/>
              <a:buChar char="n"/>
            </a:pPr>
            <a:r>
              <a:rPr lang="ja-JP" altLang="en-US" dirty="0" smtClean="0"/>
              <a:t>観測条件</a:t>
            </a:r>
            <a:endParaRPr lang="en-US" altLang="ja-JP" dirty="0" smtClean="0"/>
          </a:p>
          <a:p>
            <a:pPr lvl="1"/>
            <a:r>
              <a:rPr lang="ja-JP" altLang="en-US" sz="2000" dirty="0" smtClean="0"/>
              <a:t>高ニュートリノエネルギー</a:t>
            </a:r>
            <a:r>
              <a:rPr lang="en-US" altLang="ja-JP" sz="2000" dirty="0" smtClean="0"/>
              <a:t>: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CC</a:t>
            </a:r>
            <a:r>
              <a:rPr kumimoji="1" lang="ja-JP" altLang="en-US" sz="2000" dirty="0" smtClean="0"/>
              <a:t>イベントの</a:t>
            </a:r>
            <a:r>
              <a:rPr kumimoji="1" lang="en-US" altLang="ja-JP" sz="2000" dirty="0" smtClean="0"/>
              <a:t>τ</a:t>
            </a:r>
            <a:r>
              <a:rPr kumimoji="1" lang="ja-JP" altLang="en-US" sz="2000" dirty="0" smtClean="0"/>
              <a:t>を生成。</a:t>
            </a:r>
            <a:endParaRPr kumimoji="1" lang="en-US" altLang="ja-JP" sz="2000" dirty="0" smtClean="0"/>
          </a:p>
          <a:p>
            <a:pPr lvl="1"/>
            <a:r>
              <a:rPr kumimoji="1" lang="ja-JP" altLang="en-US" sz="2000" dirty="0" smtClean="0"/>
              <a:t>長基線</a:t>
            </a:r>
            <a:r>
              <a:rPr kumimoji="1" lang="en-US" altLang="ja-JP" sz="2000" dirty="0" smtClean="0"/>
              <a:t>:</a:t>
            </a:r>
            <a:r>
              <a:rPr kumimoji="1" lang="ja-JP" altLang="en-US" sz="2000" dirty="0" smtClean="0"/>
              <a:t>ビームエネルギーを大きくした分、振動緩やか　　　　</a:t>
            </a:r>
            <a:r>
              <a:rPr kumimoji="1" lang="en-US" altLang="ja-JP" sz="2000" dirty="0" smtClean="0"/>
              <a:t>		</a:t>
            </a:r>
            <a:r>
              <a:rPr kumimoji="1" lang="ja-JP" altLang="en-US" sz="2000" dirty="0" smtClean="0"/>
              <a:t>になるので、距離を長くして振動確率を高める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365760" lvl="1" indent="0"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      (Δm</a:t>
            </a:r>
            <a:r>
              <a:rPr lang="en-US" altLang="ja-JP" sz="2000" baseline="-25000" dirty="0" smtClean="0"/>
              <a:t>23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=2.0x10</a:t>
            </a:r>
            <a:r>
              <a:rPr lang="en-US" altLang="ja-JP" sz="2000" baseline="30000" dirty="0" smtClean="0"/>
              <a:t>-3</a:t>
            </a:r>
            <a:r>
              <a:rPr lang="en-US" altLang="ja-JP" sz="2000" dirty="0" smtClean="0"/>
              <a:t>eV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pPr lvl="1"/>
            <a:r>
              <a:rPr kumimoji="1" lang="ja-JP" altLang="en-US" sz="2000" dirty="0" smtClean="0"/>
              <a:t>高ビーム強度</a:t>
            </a:r>
            <a:endParaRPr kumimoji="1" lang="en-US" altLang="ja-JP" sz="2000" dirty="0" smtClean="0"/>
          </a:p>
          <a:p>
            <a:pPr lvl="1"/>
            <a:r>
              <a:rPr kumimoji="1" lang="en-US" altLang="ja-JP" sz="2000" dirty="0" smtClean="0"/>
              <a:t>Emulsion</a:t>
            </a:r>
            <a:r>
              <a:rPr kumimoji="1" lang="ja-JP" altLang="en-US" sz="2000" dirty="0" smtClean="0"/>
              <a:t>検出器</a:t>
            </a:r>
            <a:r>
              <a:rPr kumimoji="1" lang="en-US" altLang="ja-JP" sz="2000" dirty="0" smtClean="0"/>
              <a:t>: </a:t>
            </a:r>
            <a:r>
              <a:rPr kumimoji="1" lang="ja-JP" altLang="en-US" sz="2000" dirty="0" smtClean="0"/>
              <a:t>短寿命</a:t>
            </a:r>
            <a:r>
              <a:rPr kumimoji="1" lang="en-US" altLang="ja-JP" sz="2000" dirty="0" smtClean="0"/>
              <a:t>τ</a:t>
            </a:r>
            <a:r>
              <a:rPr kumimoji="1" lang="ja-JP" altLang="en-US" sz="2000" dirty="0" err="1" smtClean="0"/>
              <a:t>の検</a:t>
            </a:r>
            <a:r>
              <a:rPr kumimoji="1" lang="ja-JP" altLang="en-US" sz="2000" dirty="0" smtClean="0"/>
              <a:t>出</a:t>
            </a:r>
            <a:r>
              <a:rPr lang="en-US" altLang="ja-JP" sz="2000" dirty="0" smtClean="0"/>
              <a:t> </a:t>
            </a:r>
            <a:endParaRPr lang="en-US" altLang="ja-JP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>
          <a:xfrm>
            <a:off x="8460432" y="6309320"/>
            <a:ext cx="609600" cy="457200"/>
          </a:xfrm>
        </p:spPr>
        <p:txBody>
          <a:bodyPr/>
          <a:lstStyle/>
          <a:p>
            <a:fld id="{702D5D73-DF58-4F8F-B447-A7A256C5CD9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19200"/>
          </a:xfrm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実験の動機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9" y="5295379"/>
            <a:ext cx="3362325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5" y="7317432"/>
            <a:ext cx="8775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33" y="4695626"/>
            <a:ext cx="2800549" cy="204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2" y="4552231"/>
            <a:ext cx="575945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544" y="413978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ベースライン</a:t>
            </a:r>
            <a:r>
              <a:rPr lang="en-US" altLang="ja-JP" dirty="0" smtClean="0"/>
              <a:t>: short </a:t>
            </a:r>
            <a:r>
              <a:rPr lang="en-US" altLang="ja-JP" dirty="0"/>
              <a:t>(L  1 km), medium (L  10 </a:t>
            </a:r>
            <a:r>
              <a:rPr lang="en-US" altLang="ja-JP" dirty="0" smtClean="0"/>
              <a:t>km),long(L  </a:t>
            </a:r>
            <a:r>
              <a:rPr lang="en-US" altLang="ja-JP" dirty="0"/>
              <a:t>1000 km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09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altLang="ja-JP" dirty="0" smtClean="0"/>
              <a:t>CNGS(CERN to </a:t>
            </a:r>
            <a:r>
              <a:rPr lang="en-US" altLang="ja-JP" dirty="0" err="1" smtClean="0"/>
              <a:t>Gr</a:t>
            </a:r>
            <a:r>
              <a:rPr kumimoji="1" lang="en-US" altLang="ja-JP" dirty="0" err="1" smtClean="0"/>
              <a:t>anSasso</a:t>
            </a:r>
            <a:r>
              <a:rPr kumimoji="1" lang="en-US" altLang="ja-JP" dirty="0" smtClean="0"/>
              <a:t>)</a:t>
            </a:r>
          </a:p>
          <a:p>
            <a:r>
              <a:rPr lang="en-GB" altLang="ja-JP" sz="1800" dirty="0" smtClean="0"/>
              <a:t> </a:t>
            </a:r>
            <a:r>
              <a:rPr lang="en-GB" altLang="ja-JP" sz="1800" dirty="0"/>
              <a:t>22.5x10</a:t>
            </a:r>
            <a:r>
              <a:rPr lang="en-GB" altLang="ja-JP" sz="1800" baseline="30000" dirty="0"/>
              <a:t>19</a:t>
            </a:r>
            <a:r>
              <a:rPr lang="en-GB" altLang="ja-JP" sz="1800" dirty="0"/>
              <a:t> </a:t>
            </a:r>
            <a:r>
              <a:rPr lang="en-GB" altLang="ja-JP" sz="1800" dirty="0" smtClean="0"/>
              <a:t>pot</a:t>
            </a:r>
            <a:r>
              <a:rPr lang="ja-JP" altLang="en-US" sz="1800" dirty="0" smtClean="0"/>
              <a:t>で予測される反応数</a:t>
            </a:r>
            <a:r>
              <a:rPr lang="en-GB" altLang="ja-JP" sz="1800" dirty="0" smtClean="0"/>
              <a:t> </a:t>
            </a:r>
            <a:r>
              <a:rPr lang="en-GB" altLang="ja-JP" sz="1800" dirty="0"/>
              <a:t/>
            </a:r>
            <a:br>
              <a:rPr lang="en-GB" altLang="ja-JP" sz="1800" dirty="0"/>
            </a:br>
            <a:r>
              <a:rPr lang="en-GB" altLang="ja-JP" sz="1800" dirty="0" smtClean="0"/>
              <a:t>(5 </a:t>
            </a:r>
            <a:r>
              <a:rPr lang="en-GB" altLang="ja-JP" sz="1800" dirty="0"/>
              <a:t>years for 1.25kton target</a:t>
            </a:r>
            <a:r>
              <a:rPr lang="en-GB" altLang="ja-JP" sz="1800" dirty="0" smtClean="0"/>
              <a:t>) </a:t>
            </a:r>
            <a:endParaRPr lang="en-GB" altLang="ja-JP" sz="1800" dirty="0"/>
          </a:p>
          <a:p>
            <a:pPr>
              <a:buNone/>
            </a:pPr>
            <a:r>
              <a:rPr lang="en-GB" altLang="ja-JP" sz="1800" dirty="0">
                <a:cs typeface="Arial" charset="0"/>
                <a:sym typeface="Symbol" pitchFamily="18" charset="2"/>
              </a:rPr>
              <a:t>     ~</a:t>
            </a:r>
            <a:r>
              <a:rPr lang="en-GB" altLang="ja-JP" sz="1800" dirty="0">
                <a:sym typeface="Symbol" pitchFamily="18" charset="2"/>
              </a:rPr>
              <a:t>23600 </a:t>
            </a:r>
            <a:r>
              <a:rPr lang="en-GB" altLang="ja-JP" sz="1800" baseline="-25000" dirty="0">
                <a:sym typeface="Symbol" pitchFamily="18" charset="2"/>
              </a:rPr>
              <a:t></a:t>
            </a:r>
            <a:r>
              <a:rPr lang="en-GB" altLang="ja-JP" sz="1800" dirty="0">
                <a:sym typeface="Symbol" pitchFamily="18" charset="2"/>
              </a:rPr>
              <a:t> CC + NC</a:t>
            </a:r>
          </a:p>
          <a:p>
            <a:pPr>
              <a:buNone/>
            </a:pPr>
            <a:r>
              <a:rPr lang="en-GB" altLang="ja-JP" sz="1800" dirty="0">
                <a:cs typeface="Arial" charset="0"/>
                <a:sym typeface="Symbol" pitchFamily="18" charset="2"/>
              </a:rPr>
              <a:t>     ~</a:t>
            </a:r>
            <a:r>
              <a:rPr lang="en-GB" altLang="ja-JP" sz="1800" dirty="0">
                <a:sym typeface="Symbol" pitchFamily="18" charset="2"/>
              </a:rPr>
              <a:t>160 </a:t>
            </a:r>
            <a:r>
              <a:rPr lang="en-GB" altLang="ja-JP" sz="1800" baseline="-25000" dirty="0">
                <a:sym typeface="Symbol" pitchFamily="18" charset="2"/>
              </a:rPr>
              <a:t>e </a:t>
            </a:r>
            <a:r>
              <a:rPr lang="en-GB" altLang="ja-JP" sz="1800" dirty="0">
                <a:sym typeface="Symbol" pitchFamily="18" charset="2"/>
              </a:rPr>
              <a:t>+</a:t>
            </a:r>
            <a:r>
              <a:rPr lang="en-GB" altLang="ja-JP" sz="1800" baseline="-25000" dirty="0">
                <a:sym typeface="Symbol" pitchFamily="18" charset="2"/>
              </a:rPr>
              <a:t> </a:t>
            </a:r>
            <a:r>
              <a:rPr lang="en-GB" altLang="ja-JP" sz="1800" dirty="0">
                <a:sym typeface="Symbol" pitchFamily="18" charset="2"/>
              </a:rPr>
              <a:t></a:t>
            </a:r>
            <a:r>
              <a:rPr lang="en-GB" altLang="ja-JP" sz="1800" baseline="-25000" dirty="0">
                <a:sym typeface="Symbol" pitchFamily="18" charset="2"/>
              </a:rPr>
              <a:t>e</a:t>
            </a:r>
            <a:r>
              <a:rPr lang="en-GB" altLang="ja-JP" sz="1800" dirty="0">
                <a:sym typeface="Symbol" pitchFamily="18" charset="2"/>
              </a:rPr>
              <a:t> CC</a:t>
            </a:r>
          </a:p>
          <a:p>
            <a:pPr>
              <a:buNone/>
            </a:pPr>
            <a:r>
              <a:rPr lang="en-GB" altLang="ja-JP" sz="1800" dirty="0">
                <a:cs typeface="Arial" charset="0"/>
                <a:sym typeface="Symbol" pitchFamily="18" charset="2"/>
              </a:rPr>
              <a:t>     ~</a:t>
            </a:r>
            <a:r>
              <a:rPr lang="en-GB" altLang="ja-JP" sz="1800" dirty="0">
                <a:sym typeface="Symbol" pitchFamily="18" charset="2"/>
              </a:rPr>
              <a:t>115 </a:t>
            </a:r>
            <a:r>
              <a:rPr lang="en-GB" altLang="ja-JP" sz="1800" baseline="-25000" dirty="0">
                <a:sym typeface="Symbol" pitchFamily="18" charset="2"/>
              </a:rPr>
              <a:t> </a:t>
            </a:r>
            <a:r>
              <a:rPr lang="en-GB" altLang="ja-JP" sz="1800" dirty="0">
                <a:sym typeface="Symbol" pitchFamily="18" charset="2"/>
              </a:rPr>
              <a:t>CC (m</a:t>
            </a:r>
            <a:r>
              <a:rPr lang="en-GB" altLang="ja-JP" sz="1800" baseline="30000" dirty="0">
                <a:sym typeface="Symbol" pitchFamily="18" charset="2"/>
              </a:rPr>
              <a:t>2</a:t>
            </a:r>
            <a:r>
              <a:rPr lang="en-GB" altLang="ja-JP" sz="1800" dirty="0">
                <a:sym typeface="Symbol" pitchFamily="18" charset="2"/>
              </a:rPr>
              <a:t> = 2.5 x 10</a:t>
            </a:r>
            <a:r>
              <a:rPr lang="en-GB" altLang="ja-JP" sz="1800" baseline="30000" dirty="0">
                <a:sym typeface="Symbol" pitchFamily="18" charset="2"/>
              </a:rPr>
              <a:t>-3</a:t>
            </a:r>
            <a:r>
              <a:rPr lang="en-GB" altLang="ja-JP" sz="1800" dirty="0">
                <a:sym typeface="Symbol" pitchFamily="18" charset="2"/>
              </a:rPr>
              <a:t> eV</a:t>
            </a:r>
            <a:r>
              <a:rPr lang="en-GB" altLang="ja-JP" sz="1800" baseline="30000" dirty="0">
                <a:sym typeface="Symbol" pitchFamily="18" charset="2"/>
              </a:rPr>
              <a:t>2</a:t>
            </a:r>
            <a:r>
              <a:rPr lang="en-GB" altLang="ja-JP" sz="1800" dirty="0" smtClean="0">
                <a:sym typeface="Symbol" pitchFamily="18" charset="2"/>
              </a:rPr>
              <a:t>)</a:t>
            </a:r>
            <a:endParaRPr lang="en-GB" altLang="ja-JP" sz="1800" dirty="0">
              <a:sym typeface="Symbol" pitchFamily="18" charset="2"/>
            </a:endParaRPr>
          </a:p>
          <a:p>
            <a:pPr>
              <a:buNone/>
            </a:pPr>
            <a:r>
              <a:rPr lang="en-GB" altLang="ja-JP" sz="1800" dirty="0">
                <a:sym typeface="Symbol" pitchFamily="18" charset="2"/>
              </a:rPr>
              <a:t> ~10 </a:t>
            </a:r>
            <a:r>
              <a:rPr lang="en-GB" altLang="ja-JP" sz="1800" baseline="-25000" dirty="0">
                <a:sym typeface="Symbol" pitchFamily="18" charset="2"/>
              </a:rPr>
              <a:t></a:t>
            </a:r>
            <a:r>
              <a:rPr lang="en-GB" altLang="ja-JP" sz="1800" dirty="0">
                <a:sym typeface="Symbol" pitchFamily="18" charset="2"/>
              </a:rPr>
              <a:t>CC identified (BG&lt;1</a:t>
            </a:r>
            <a:r>
              <a:rPr lang="en-GB" altLang="ja-JP" sz="1800" dirty="0" smtClean="0">
                <a:sym typeface="Symbol" pitchFamily="18" charset="2"/>
              </a:rPr>
              <a:t>)</a:t>
            </a:r>
            <a:endParaRPr kumimoji="1" lang="en-US" altLang="ja-JP" sz="1800" dirty="0" smtClean="0"/>
          </a:p>
          <a:p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2D5D73-DF58-4F8F-B447-A7A256C5CD9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CNGS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ビームライン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3" y="4645914"/>
            <a:ext cx="6224473" cy="216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803485" y="1439952"/>
            <a:ext cx="4233011" cy="4077280"/>
            <a:chOff x="0" y="903654"/>
            <a:chExt cx="9702707" cy="8210543"/>
          </a:xfrm>
        </p:grpSpPr>
        <p:pic>
          <p:nvPicPr>
            <p:cNvPr id="7" name="Picture 2" descr="map_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16268" r="16875" b="-245"/>
            <a:stretch/>
          </p:blipFill>
          <p:spPr bwMode="auto">
            <a:xfrm>
              <a:off x="0" y="903654"/>
              <a:ext cx="9372600" cy="594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ITUA%20170603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6" y="1960605"/>
              <a:ext cx="3209442" cy="222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2209800" y="1143000"/>
              <a:ext cx="609600" cy="29845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6172200" y="4267200"/>
              <a:ext cx="304800" cy="228600"/>
            </a:xfrm>
            <a:custGeom>
              <a:avLst/>
              <a:gdLst>
                <a:gd name="T0" fmla="*/ 75 w 501"/>
                <a:gd name="T1" fmla="*/ 432 h 468"/>
                <a:gd name="T2" fmla="*/ 227 w 501"/>
                <a:gd name="T3" fmla="*/ 428 h 468"/>
                <a:gd name="T4" fmla="*/ 335 w 501"/>
                <a:gd name="T5" fmla="*/ 468 h 468"/>
                <a:gd name="T6" fmla="*/ 479 w 501"/>
                <a:gd name="T7" fmla="*/ 452 h 468"/>
                <a:gd name="T8" fmla="*/ 491 w 501"/>
                <a:gd name="T9" fmla="*/ 396 h 468"/>
                <a:gd name="T10" fmla="*/ 447 w 501"/>
                <a:gd name="T11" fmla="*/ 112 h 468"/>
                <a:gd name="T12" fmla="*/ 355 w 501"/>
                <a:gd name="T13" fmla="*/ 24 h 468"/>
                <a:gd name="T14" fmla="*/ 319 w 501"/>
                <a:gd name="T15" fmla="*/ 4 h 468"/>
                <a:gd name="T16" fmla="*/ 307 w 501"/>
                <a:gd name="T17" fmla="*/ 0 h 468"/>
                <a:gd name="T18" fmla="*/ 239 w 501"/>
                <a:gd name="T19" fmla="*/ 4 h 468"/>
                <a:gd name="T20" fmla="*/ 143 w 501"/>
                <a:gd name="T21" fmla="*/ 56 h 468"/>
                <a:gd name="T22" fmla="*/ 15 w 501"/>
                <a:gd name="T23" fmla="*/ 244 h 468"/>
                <a:gd name="T24" fmla="*/ 11 w 501"/>
                <a:gd name="T25" fmla="*/ 332 h 468"/>
                <a:gd name="T26" fmla="*/ 3 w 501"/>
                <a:gd name="T27" fmla="*/ 372 h 468"/>
                <a:gd name="T28" fmla="*/ 7 w 501"/>
                <a:gd name="T29" fmla="*/ 420 h 468"/>
                <a:gd name="T30" fmla="*/ 31 w 501"/>
                <a:gd name="T31" fmla="*/ 428 h 468"/>
                <a:gd name="T32" fmla="*/ 75 w 501"/>
                <a:gd name="T33" fmla="*/ 4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1" h="468">
                  <a:moveTo>
                    <a:pt x="75" y="432"/>
                  </a:moveTo>
                  <a:cubicBezTo>
                    <a:pt x="127" y="428"/>
                    <a:pt x="175" y="424"/>
                    <a:pt x="227" y="428"/>
                  </a:cubicBezTo>
                  <a:cubicBezTo>
                    <a:pt x="266" y="438"/>
                    <a:pt x="298" y="456"/>
                    <a:pt x="335" y="468"/>
                  </a:cubicBezTo>
                  <a:cubicBezTo>
                    <a:pt x="386" y="465"/>
                    <a:pt x="430" y="457"/>
                    <a:pt x="479" y="452"/>
                  </a:cubicBezTo>
                  <a:cubicBezTo>
                    <a:pt x="485" y="434"/>
                    <a:pt x="487" y="415"/>
                    <a:pt x="491" y="396"/>
                  </a:cubicBezTo>
                  <a:cubicBezTo>
                    <a:pt x="499" y="304"/>
                    <a:pt x="501" y="193"/>
                    <a:pt x="447" y="112"/>
                  </a:cubicBezTo>
                  <a:cubicBezTo>
                    <a:pt x="424" y="78"/>
                    <a:pt x="386" y="50"/>
                    <a:pt x="355" y="24"/>
                  </a:cubicBezTo>
                  <a:cubicBezTo>
                    <a:pt x="331" y="4"/>
                    <a:pt x="357" y="17"/>
                    <a:pt x="319" y="4"/>
                  </a:cubicBezTo>
                  <a:cubicBezTo>
                    <a:pt x="315" y="3"/>
                    <a:pt x="307" y="0"/>
                    <a:pt x="307" y="0"/>
                  </a:cubicBezTo>
                  <a:cubicBezTo>
                    <a:pt x="284" y="1"/>
                    <a:pt x="262" y="1"/>
                    <a:pt x="239" y="4"/>
                  </a:cubicBezTo>
                  <a:cubicBezTo>
                    <a:pt x="205" y="8"/>
                    <a:pt x="169" y="36"/>
                    <a:pt x="143" y="56"/>
                  </a:cubicBezTo>
                  <a:cubicBezTo>
                    <a:pt x="68" y="114"/>
                    <a:pt x="34" y="148"/>
                    <a:pt x="15" y="244"/>
                  </a:cubicBezTo>
                  <a:cubicBezTo>
                    <a:pt x="14" y="273"/>
                    <a:pt x="14" y="303"/>
                    <a:pt x="11" y="332"/>
                  </a:cubicBezTo>
                  <a:cubicBezTo>
                    <a:pt x="10" y="346"/>
                    <a:pt x="3" y="372"/>
                    <a:pt x="3" y="372"/>
                  </a:cubicBezTo>
                  <a:cubicBezTo>
                    <a:pt x="4" y="388"/>
                    <a:pt x="0" y="406"/>
                    <a:pt x="7" y="420"/>
                  </a:cubicBezTo>
                  <a:cubicBezTo>
                    <a:pt x="11" y="428"/>
                    <a:pt x="23" y="425"/>
                    <a:pt x="31" y="428"/>
                  </a:cubicBezTo>
                  <a:cubicBezTo>
                    <a:pt x="45" y="433"/>
                    <a:pt x="75" y="455"/>
                    <a:pt x="75" y="432"/>
                  </a:cubicBez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 w="9525">
              <a:round/>
              <a:headEnd/>
              <a:tailEnd/>
            </a:ln>
            <a:effectLst/>
            <a:scene3d>
              <a:camera prst="legacyObliqueTopLeft">
                <a:rot lat="0" lon="20999999" rev="0"/>
              </a:camera>
              <a:lightRig rig="legacyFlat3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ja-JP" altLang="en-US"/>
            </a:p>
          </p:txBody>
        </p:sp>
        <p:pic>
          <p:nvPicPr>
            <p:cNvPr id="11" name="Picture 8" descr="earth_sectio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184042"/>
              <a:ext cx="5074209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84904" y="1283947"/>
              <a:ext cx="1832778" cy="457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chemeClr val="bg1"/>
                  </a:solidFill>
                  <a:ea typeface="ＭＳ Ｐ明朝" charset="-128"/>
                </a:rPr>
                <a:t>CERN SPS</a:t>
              </a:r>
            </a:p>
          </p:txBody>
        </p:sp>
        <p:pic>
          <p:nvPicPr>
            <p:cNvPr id="13" name="Picture 10" descr="lng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286000"/>
              <a:ext cx="28194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rot="2263575">
              <a:off x="3544649" y="2319639"/>
              <a:ext cx="2548142" cy="805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ja-JP" sz="2000" b="1" dirty="0">
                  <a:solidFill>
                    <a:schemeClr val="bg1"/>
                  </a:solidFill>
                  <a:ea typeface="ＭＳ Ｐ明朝" charset="-128"/>
                </a:rPr>
                <a:t>730km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2286000" y="1382713"/>
              <a:ext cx="3657600" cy="2743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943568" y="7374141"/>
              <a:ext cx="4759139" cy="17400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</a:rPr>
                <a:t>＜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E</a:t>
              </a:r>
              <a:r>
                <a:rPr lang="ja-JP" altLang="en-US" sz="1600" b="1" dirty="0">
                  <a:solidFill>
                    <a:schemeClr val="bg1"/>
                  </a:solidFill>
                </a:rPr>
                <a:t>＞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=17GeV </a:t>
              </a:r>
            </a:p>
            <a:p>
              <a:r>
                <a:rPr lang="en-US" altLang="ja-JP" sz="1600" b="1" dirty="0">
                  <a:solidFill>
                    <a:schemeClr val="bg1"/>
                  </a:solidFill>
                </a:rPr>
                <a:t>  </a:t>
              </a:r>
              <a:r>
                <a:rPr lang="ja-JP" altLang="en-US" sz="1600" b="1" dirty="0">
                  <a:solidFill>
                    <a:schemeClr val="bg1"/>
                  </a:solidFill>
                </a:rPr>
                <a:t>振動確率 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~</a:t>
              </a:r>
              <a:r>
                <a:rPr lang="ja-JP" altLang="en-US" sz="1600" b="1" dirty="0">
                  <a:solidFill>
                    <a:schemeClr val="bg1"/>
                  </a:solidFill>
                </a:rPr>
                <a:t>１％ </a:t>
              </a:r>
            </a:p>
            <a:p>
              <a:r>
                <a:rPr lang="ja-JP" altLang="en-US" sz="16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(Δ</a:t>
              </a:r>
              <a:r>
                <a:rPr lang="ja-JP" altLang="en-US" sz="1600" b="1" dirty="0" err="1">
                  <a:solidFill>
                    <a:schemeClr val="bg1"/>
                  </a:solidFill>
                </a:rPr>
                <a:t>ｍ</a:t>
              </a:r>
              <a:r>
                <a:rPr lang="en-US" altLang="ja-JP" sz="1600" b="1" baseline="30000" dirty="0">
                  <a:solidFill>
                    <a:schemeClr val="bg1"/>
                  </a:solidFill>
                </a:rPr>
                <a:t>2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=2.0x10</a:t>
              </a:r>
              <a:r>
                <a:rPr lang="en-US" altLang="ja-JP" sz="1600" b="1" baseline="30000" dirty="0">
                  <a:solidFill>
                    <a:schemeClr val="bg1"/>
                  </a:solidFill>
                </a:rPr>
                <a:t>-3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 eV</a:t>
              </a:r>
              <a:r>
                <a:rPr lang="en-US" altLang="ja-JP" sz="1600" b="1" baseline="30000" dirty="0">
                  <a:solidFill>
                    <a:schemeClr val="bg1"/>
                  </a:solidFill>
                </a:rPr>
                <a:t>2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4421001" y="1100351"/>
              <a:ext cx="4081703" cy="503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ja-JP" sz="1600" b="1" dirty="0">
                  <a:solidFill>
                    <a:schemeClr val="bg1"/>
                  </a:solidFill>
                  <a:ea typeface="ＭＳ Ｐ明朝" charset="-128"/>
                </a:rPr>
                <a:t>Gran </a:t>
              </a:r>
              <a:r>
                <a:rPr lang="en-US" altLang="ja-JP" sz="1600" b="1" dirty="0" err="1">
                  <a:solidFill>
                    <a:schemeClr val="bg1"/>
                  </a:solidFill>
                  <a:ea typeface="ＭＳ Ｐ明朝" charset="-128"/>
                </a:rPr>
                <a:t>Sasso</a:t>
              </a:r>
              <a:r>
                <a:rPr lang="ja-JP" altLang="en-US" sz="1600" b="1" dirty="0">
                  <a:solidFill>
                    <a:schemeClr val="bg1"/>
                  </a:solidFill>
                  <a:ea typeface="ＭＳ Ｐ明朝" charset="-128"/>
                </a:rPr>
                <a:t>地下研究所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08927" y="6145826"/>
              <a:ext cx="5329832" cy="743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</a:rPr>
                <a:t>CERN to Gran </a:t>
              </a:r>
              <a:r>
                <a:rPr lang="en-US" altLang="ja-JP" b="1" dirty="0" err="1">
                  <a:solidFill>
                    <a:schemeClr val="bg1"/>
                  </a:solidFill>
                </a:rPr>
                <a:t>Sasso</a:t>
              </a:r>
              <a:endParaRPr lang="en-US" altLang="ja-JP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908001" y="1100351"/>
              <a:ext cx="1371599" cy="105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err="1">
                  <a:solidFill>
                    <a:srgbClr val="0033CC"/>
                  </a:solidFill>
                </a:rPr>
                <a:t>ν</a:t>
              </a:r>
              <a:r>
                <a:rPr lang="en-US" altLang="ja-JP" sz="2800" b="1" baseline="-20000" dirty="0" err="1">
                  <a:solidFill>
                    <a:srgbClr val="0033CC"/>
                  </a:solidFill>
                </a:rPr>
                <a:t>μ</a:t>
              </a:r>
              <a:endParaRPr lang="en-US" altLang="ja-JP" sz="2800" b="1" baseline="-20000" dirty="0">
                <a:solidFill>
                  <a:srgbClr val="0033CC"/>
                </a:solidFill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5053694" y="2733995"/>
              <a:ext cx="1593055" cy="105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err="1">
                  <a:solidFill>
                    <a:srgbClr val="FF0000"/>
                  </a:solidFill>
                </a:rPr>
                <a:t>ν</a:t>
              </a:r>
              <a:r>
                <a:rPr lang="en-US" altLang="ja-JP" sz="2800" b="1" baseline="-20000" dirty="0" err="1">
                  <a:solidFill>
                    <a:srgbClr val="FF0000"/>
                  </a:solidFill>
                </a:rPr>
                <a:t>τ</a:t>
              </a:r>
              <a:endParaRPr lang="en-US" altLang="ja-JP" sz="2800" b="1" baseline="-20000" dirty="0">
                <a:solidFill>
                  <a:srgbClr val="FF0000"/>
                </a:solidFill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3733800" cy="15240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6044014" y="4451124"/>
              <a:ext cx="2687042" cy="457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chemeClr val="bg1"/>
                  </a:solidFill>
                </a:rPr>
                <a:t>Depth: ~1,400m</a:t>
              </a:r>
            </a:p>
          </p:txBody>
        </p:sp>
      </p:grp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755576" y="-1467544"/>
            <a:ext cx="3497263" cy="1200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kumimoji="0" lang="en-US" altLang="ja-JP" dirty="0">
                <a:solidFill>
                  <a:srgbClr val="000000"/>
                </a:solidFill>
              </a:rPr>
              <a:t>&lt; E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dirty="0">
                <a:solidFill>
                  <a:srgbClr val="000000"/>
                </a:solidFill>
              </a:rPr>
              <a:t> &gt;  ( </a:t>
            </a:r>
            <a:r>
              <a:rPr kumimoji="0" lang="en-US" altLang="ja-JP" dirty="0" err="1">
                <a:solidFill>
                  <a:srgbClr val="000000"/>
                </a:solidFill>
              </a:rPr>
              <a:t>GeV</a:t>
            </a:r>
            <a:r>
              <a:rPr kumimoji="0" lang="en-US" altLang="ja-JP" dirty="0">
                <a:solidFill>
                  <a:srgbClr val="000000"/>
                </a:solidFill>
              </a:rPr>
              <a:t> )              </a:t>
            </a:r>
            <a:r>
              <a:rPr kumimoji="0" lang="en-US" altLang="ja-JP" dirty="0">
                <a:solidFill>
                  <a:srgbClr val="FF0000"/>
                </a:solidFill>
              </a:rPr>
              <a:t>17</a:t>
            </a:r>
          </a:p>
          <a:p>
            <a:pPr algn="l" eaLnBrk="1" hangingPunct="1"/>
            <a:r>
              <a:rPr kumimoji="0" lang="en-US" altLang="ja-JP" dirty="0">
                <a:solidFill>
                  <a:srgbClr val="000000"/>
                </a:solidFill>
              </a:rPr>
              <a:t> (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baseline="-25000" dirty="0">
                <a:solidFill>
                  <a:srgbClr val="000000"/>
                </a:solidFill>
              </a:rPr>
              <a:t>e</a:t>
            </a:r>
            <a:r>
              <a:rPr kumimoji="0" lang="en-US" altLang="ja-JP" dirty="0">
                <a:solidFill>
                  <a:srgbClr val="000000"/>
                </a:solidFill>
              </a:rPr>
              <a:t> + 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baseline="-25000" dirty="0">
                <a:solidFill>
                  <a:srgbClr val="000000"/>
                </a:solidFill>
              </a:rPr>
              <a:t>e</a:t>
            </a:r>
            <a:r>
              <a:rPr kumimoji="0" lang="en-US" altLang="ja-JP" dirty="0">
                <a:solidFill>
                  <a:srgbClr val="000000"/>
                </a:solidFill>
              </a:rPr>
              <a:t>) / 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baseline="-25000" dirty="0">
                <a:solidFill>
                  <a:srgbClr val="000000"/>
                </a:solidFill>
                <a:sym typeface="Symbol" pitchFamily="18" charset="2"/>
              </a:rPr>
              <a:t> </a:t>
            </a:r>
            <a:r>
              <a:rPr kumimoji="0" lang="ja-JP" altLang="en-US" dirty="0">
                <a:solidFill>
                  <a:srgbClr val="000000"/>
                </a:solidFill>
                <a:ea typeface="Batang" pitchFamily="18" charset="-127"/>
              </a:rPr>
              <a:t>　</a:t>
            </a:r>
            <a:r>
              <a:rPr kumimoji="0" lang="en-US" dirty="0">
                <a:solidFill>
                  <a:srgbClr val="000000"/>
                </a:solidFill>
              </a:rPr>
              <a:t>           </a:t>
            </a:r>
            <a:r>
              <a:rPr kumimoji="0" lang="en-US" altLang="ja-JP" dirty="0">
                <a:solidFill>
                  <a:srgbClr val="000000"/>
                </a:solidFill>
              </a:rPr>
              <a:t>0.87 %*</a:t>
            </a:r>
          </a:p>
          <a:p>
            <a:pPr algn="l" eaLnBrk="1" hangingPunct="1"/>
            <a:r>
              <a:rPr kumimoji="0" lang="en-US" altLang="ja-JP" dirty="0">
                <a:solidFill>
                  <a:srgbClr val="000000"/>
                </a:solidFill>
              </a:rPr>
              <a:t> 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baseline="-25000" dirty="0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kumimoji="0" lang="en-US" altLang="ja-JP" baseline="-25000" dirty="0">
                <a:solidFill>
                  <a:srgbClr val="000000"/>
                </a:solidFill>
              </a:rPr>
              <a:t> </a:t>
            </a:r>
            <a:r>
              <a:rPr kumimoji="0" lang="en-US" altLang="ja-JP" dirty="0">
                <a:solidFill>
                  <a:srgbClr val="000000"/>
                </a:solidFill>
              </a:rPr>
              <a:t> /  </a:t>
            </a:r>
            <a:r>
              <a:rPr kumimoji="0" lang="en-US" altLang="ja-JP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kumimoji="0" lang="en-US" altLang="ja-JP" baseline="-25000" dirty="0">
                <a:solidFill>
                  <a:srgbClr val="000000"/>
                </a:solidFill>
                <a:sym typeface="Symbol" pitchFamily="18" charset="2"/>
              </a:rPr>
              <a:t>    </a:t>
            </a:r>
            <a:r>
              <a:rPr kumimoji="0" lang="en-US" altLang="ja-JP" baseline="-25000" dirty="0">
                <a:solidFill>
                  <a:srgbClr val="000000"/>
                </a:solidFill>
              </a:rPr>
              <a:t> </a:t>
            </a:r>
            <a:r>
              <a:rPr kumimoji="0" lang="en-US" altLang="ja-JP" dirty="0">
                <a:solidFill>
                  <a:srgbClr val="000000"/>
                </a:solidFill>
              </a:rPr>
              <a:t>                      2.1 %*</a:t>
            </a:r>
          </a:p>
          <a:p>
            <a:pPr algn="l" eaLnBrk="1" hangingPunct="1"/>
            <a:r>
              <a:rPr kumimoji="0" lang="en-US" altLang="ja-JP" dirty="0">
                <a:solidFill>
                  <a:srgbClr val="000000"/>
                </a:solidFill>
                <a:ea typeface="Batang" pitchFamily="18" charset="-127"/>
                <a:sym typeface="Symbol" pitchFamily="18" charset="2"/>
              </a:rPr>
              <a:t>  </a:t>
            </a:r>
            <a:r>
              <a:rPr kumimoji="0" lang="en-US" altLang="ja-JP" baseline="-25000" dirty="0">
                <a:solidFill>
                  <a:srgbClr val="000000"/>
                </a:solidFill>
                <a:ea typeface="Batang" pitchFamily="18" charset="-127"/>
                <a:sym typeface="Symbol" pitchFamily="18" charset="2"/>
              </a:rPr>
              <a:t></a:t>
            </a:r>
            <a:r>
              <a:rPr kumimoji="0" lang="en-US" altLang="ja-JP" baseline="-25000" dirty="0">
                <a:solidFill>
                  <a:srgbClr val="000000"/>
                </a:solidFill>
              </a:rPr>
              <a:t> </a:t>
            </a:r>
            <a:r>
              <a:rPr kumimoji="0" lang="en-US" altLang="ja-JP" dirty="0">
                <a:solidFill>
                  <a:srgbClr val="000000"/>
                </a:solidFill>
              </a:rPr>
              <a:t> prompt	     Negligible*</a:t>
            </a:r>
            <a:endParaRPr lang="en-US" altLang="ja-JP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9512" y="4293096"/>
            <a:ext cx="626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 near detector (OK for low background appearance search)</a:t>
            </a:r>
            <a:endParaRPr kumimoji="1" lang="ja-JP" altLang="en-US" dirty="0"/>
          </a:p>
        </p:txBody>
      </p:sp>
      <p:sp>
        <p:nvSpPr>
          <p:cNvPr id="25" name="Text Box 484"/>
          <p:cNvSpPr txBox="1">
            <a:spLocks noChangeArrowheads="1"/>
          </p:cNvSpPr>
          <p:nvPr/>
        </p:nvSpPr>
        <p:spPr bwMode="auto">
          <a:xfrm>
            <a:off x="4348883" y="-2289175"/>
            <a:ext cx="4187825" cy="2289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GB" altLang="ja-JP" dirty="0">
                <a:solidFill>
                  <a:schemeClr val="bg1"/>
                </a:solidFill>
              </a:rPr>
              <a:t>Expected interactions for 22.5x10</a:t>
            </a:r>
            <a:r>
              <a:rPr lang="en-GB" altLang="ja-JP" baseline="30000" dirty="0">
                <a:solidFill>
                  <a:schemeClr val="bg1"/>
                </a:solidFill>
              </a:rPr>
              <a:t>19</a:t>
            </a:r>
            <a:r>
              <a:rPr lang="en-GB" altLang="ja-JP" dirty="0">
                <a:solidFill>
                  <a:schemeClr val="bg1"/>
                </a:solidFill>
              </a:rPr>
              <a:t> pot </a:t>
            </a:r>
            <a:br>
              <a:rPr lang="en-GB" altLang="ja-JP" dirty="0">
                <a:solidFill>
                  <a:schemeClr val="bg1"/>
                </a:solidFill>
              </a:rPr>
            </a:br>
            <a:r>
              <a:rPr lang="en-GB" altLang="ja-JP" sz="1600" dirty="0">
                <a:solidFill>
                  <a:schemeClr val="bg1"/>
                </a:solidFill>
              </a:rPr>
              <a:t>(nominal pot in 5 years for 1.25kton target):</a:t>
            </a:r>
            <a:r>
              <a:rPr lang="en-GB" altLang="ja-JP" dirty="0">
                <a:solidFill>
                  <a:schemeClr val="bg1"/>
                </a:solidFill>
              </a:rPr>
              <a:t> </a:t>
            </a:r>
          </a:p>
          <a:p>
            <a:pPr algn="l" eaLnBrk="1" hangingPunct="1"/>
            <a:endParaRPr lang="en-GB" altLang="ja-JP" dirty="0">
              <a:solidFill>
                <a:schemeClr val="bg1"/>
              </a:solidFill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n-GB" altLang="ja-JP" dirty="0">
                <a:solidFill>
                  <a:schemeClr val="bg1"/>
                </a:solidFill>
                <a:cs typeface="Arial" charset="0"/>
                <a:sym typeface="Symbol" pitchFamily="18" charset="2"/>
              </a:rPr>
              <a:t>     ~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23600 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 CC + NC</a:t>
            </a:r>
          </a:p>
          <a:p>
            <a:pPr algn="l" eaLnBrk="1" hangingPunct="1">
              <a:buFont typeface="Symbol" pitchFamily="18" charset="2"/>
              <a:buNone/>
            </a:pPr>
            <a:r>
              <a:rPr lang="en-GB" altLang="ja-JP" dirty="0">
                <a:solidFill>
                  <a:schemeClr val="bg1"/>
                </a:solidFill>
                <a:cs typeface="Arial" charset="0"/>
                <a:sym typeface="Symbol" pitchFamily="18" charset="2"/>
              </a:rPr>
              <a:t>     ~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160 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e 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 CC</a:t>
            </a:r>
          </a:p>
          <a:p>
            <a:pPr algn="l" eaLnBrk="1" hangingPunct="1">
              <a:buFont typeface="Symbol" pitchFamily="18" charset="2"/>
              <a:buNone/>
            </a:pPr>
            <a:r>
              <a:rPr lang="en-GB" altLang="ja-JP" dirty="0">
                <a:solidFill>
                  <a:schemeClr val="bg1"/>
                </a:solidFill>
                <a:cs typeface="Arial" charset="0"/>
                <a:sym typeface="Symbol" pitchFamily="18" charset="2"/>
              </a:rPr>
              <a:t>     ~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115 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 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CC (m</a:t>
            </a:r>
            <a:r>
              <a:rPr lang="en-GB" altLang="ja-JP" baseline="30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 = 2.5 x 10</a:t>
            </a:r>
            <a:r>
              <a:rPr lang="en-GB" altLang="ja-JP" baseline="30000" dirty="0">
                <a:solidFill>
                  <a:schemeClr val="bg1"/>
                </a:solidFill>
                <a:sym typeface="Symbol" pitchFamily="18" charset="2"/>
              </a:rPr>
              <a:t>-3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 eV</a:t>
            </a:r>
            <a:r>
              <a:rPr lang="en-GB" altLang="ja-JP" baseline="30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pPr algn="l" eaLnBrk="1" hangingPunct="1">
              <a:buFont typeface="Symbol" pitchFamily="18" charset="2"/>
              <a:buNone/>
            </a:pPr>
            <a:endParaRPr lang="en-GB" altLang="ja-JP" dirty="0">
              <a:solidFill>
                <a:schemeClr val="bg1"/>
              </a:solidFill>
              <a:sym typeface="Symbol" pitchFamily="18" charset="2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 ~10 </a:t>
            </a:r>
            <a:r>
              <a:rPr lang="en-GB" altLang="ja-JP" baseline="-25000" dirty="0">
                <a:solidFill>
                  <a:schemeClr val="bg1"/>
                </a:solidFill>
                <a:sym typeface="Symbol" pitchFamily="18" charset="2"/>
              </a:rPr>
              <a:t></a:t>
            </a:r>
            <a:r>
              <a:rPr lang="en-GB" altLang="ja-JP" dirty="0">
                <a:solidFill>
                  <a:schemeClr val="bg1"/>
                </a:solidFill>
                <a:sym typeface="Symbol" pitchFamily="18" charset="2"/>
              </a:rPr>
              <a:t>CC identified (BG&lt;1)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80219" y="5373216"/>
            <a:ext cx="87716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陽子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ビーム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623884" y="5661248"/>
            <a:ext cx="319817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7396506" y="1787779"/>
            <a:ext cx="13853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36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dirty="0" smtClean="0">
                <a:solidFill>
                  <a:schemeClr val="bg1"/>
                </a:solidFill>
              </a:rPr>
              <a:t>宇宙線少ない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161256"/>
            <a:ext cx="82296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000" dirty="0" smtClean="0"/>
              <a:t>τ</a:t>
            </a:r>
            <a:r>
              <a:rPr lang="ja-JP" altLang="en-US" sz="2000" dirty="0" smtClean="0"/>
              <a:t>の特徴</a:t>
            </a:r>
            <a:endParaRPr lang="en-US" altLang="ja-JP" sz="2000" dirty="0" smtClean="0"/>
          </a:p>
          <a:p>
            <a:pPr lvl="1">
              <a:buFont typeface="Wingdings" pitchFamily="2" charset="2"/>
              <a:buChar char="Ø"/>
            </a:pPr>
            <a:r>
              <a:rPr lang="ja-JP" altLang="en-US" sz="2000" dirty="0" smtClean="0"/>
              <a:t>短寿命、</a:t>
            </a:r>
            <a:r>
              <a:rPr lang="en-US" altLang="ja-JP" sz="2000" dirty="0" smtClean="0"/>
              <a:t>kink</a:t>
            </a:r>
            <a:r>
              <a:rPr lang="ja-JP" altLang="en-US" sz="2000" dirty="0" smtClean="0"/>
              <a:t>大きい、</a:t>
            </a:r>
            <a:r>
              <a:rPr lang="en-US" altLang="ja-JP" sz="2000" dirty="0" smtClean="0"/>
              <a:t>track</a:t>
            </a:r>
            <a:r>
              <a:rPr lang="ja-JP" altLang="en-US" sz="2000" dirty="0" smtClean="0"/>
              <a:t>数が多い。</a:t>
            </a:r>
            <a:endParaRPr lang="en-US" altLang="ja-JP" sz="2000" dirty="0" smtClean="0"/>
          </a:p>
          <a:p>
            <a:pPr lvl="1">
              <a:buFont typeface="Wingdings" pitchFamily="2" charset="2"/>
              <a:buChar char="Ø"/>
            </a:pPr>
            <a:r>
              <a:rPr lang="en-US" altLang="ja-JP" sz="2000" u="sng" dirty="0"/>
              <a:t>τ</a:t>
            </a:r>
            <a:r>
              <a:rPr lang="ja-JP" altLang="en-US" sz="2000" u="sng" dirty="0"/>
              <a:t>の生成点、崩壊点</a:t>
            </a:r>
            <a:r>
              <a:rPr lang="en-US" altLang="ja-JP" sz="2000" u="sng" dirty="0"/>
              <a:t>,topology</a:t>
            </a:r>
            <a:r>
              <a:rPr lang="ja-JP" altLang="en-US" sz="2000" u="sng" dirty="0"/>
              <a:t>を知りたい</a:t>
            </a:r>
            <a:r>
              <a:rPr lang="ja-JP" altLang="en-US" sz="2000" u="sng" dirty="0" smtClean="0"/>
              <a:t>。</a:t>
            </a:r>
            <a:endParaRPr lang="en-US" altLang="ja-JP" sz="2000" u="sng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2000" dirty="0" smtClean="0"/>
              <a:t>Emulsion</a:t>
            </a:r>
            <a:r>
              <a:rPr lang="ja-JP" altLang="en-US" sz="2000" dirty="0" smtClean="0"/>
              <a:t>検出器の利点</a:t>
            </a:r>
            <a:r>
              <a:rPr lang="en-US" altLang="ja-JP" sz="2000" dirty="0" smtClean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ja-JP" altLang="en-US" sz="2000" dirty="0" smtClean="0"/>
              <a:t>重金属標的、１</a:t>
            </a:r>
            <a:r>
              <a:rPr lang="en-US" altLang="ja-JP" sz="2000" dirty="0" err="1"/>
              <a:t>μm</a:t>
            </a:r>
            <a:r>
              <a:rPr lang="ja-JP" altLang="en-US" sz="2000" dirty="0"/>
              <a:t>以下の</a:t>
            </a:r>
            <a:r>
              <a:rPr lang="en-US" altLang="ja-JP" sz="2000" dirty="0" smtClean="0"/>
              <a:t>track</a:t>
            </a:r>
            <a:r>
              <a:rPr lang="ja-JP" altLang="en-US" sz="2000" dirty="0"/>
              <a:t>を</a:t>
            </a:r>
            <a:r>
              <a:rPr lang="ja-JP" altLang="en-US" sz="2000" dirty="0" smtClean="0"/>
              <a:t>分解</a:t>
            </a:r>
            <a:r>
              <a:rPr lang="ja-JP" altLang="en-US" sz="2000" dirty="0"/>
              <a:t>できる。</a:t>
            </a:r>
            <a:endParaRPr lang="en-US" altLang="ja-JP" sz="2000" dirty="0"/>
          </a:p>
          <a:p>
            <a:pPr lvl="1">
              <a:buFont typeface="Wingdings" pitchFamily="2" charset="2"/>
              <a:buChar char="Ø"/>
            </a:pPr>
            <a:r>
              <a:rPr lang="ja-JP" altLang="en-US" sz="2000" dirty="0"/>
              <a:t>標的</a:t>
            </a:r>
            <a:r>
              <a:rPr lang="ja-JP" altLang="en-US" sz="2000" dirty="0" smtClean="0"/>
              <a:t>と検出器両方</a:t>
            </a:r>
            <a:r>
              <a:rPr lang="ja-JP" altLang="en-US" sz="2000" dirty="0"/>
              <a:t>としての機能を持つ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5"/>
          </p:nvPr>
        </p:nvSpPr>
        <p:spPr>
          <a:xfrm>
            <a:off x="8534400" y="6400800"/>
            <a:ext cx="609600" cy="457200"/>
          </a:xfrm>
        </p:spPr>
        <p:txBody>
          <a:bodyPr/>
          <a:lstStyle/>
          <a:p>
            <a:fld id="{702D5D73-DF58-4F8F-B447-A7A256C5CD9D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5" name="タイトル 3"/>
          <p:cNvSpPr>
            <a:spLocks noGrp="1"/>
          </p:cNvSpPr>
          <p:nvPr>
            <p:ph type="title"/>
          </p:nvPr>
        </p:nvSpPr>
        <p:spPr>
          <a:xfrm>
            <a:off x="456603" y="-27384"/>
            <a:ext cx="8229600" cy="1219200"/>
          </a:xfrm>
          <a:solidFill>
            <a:srgbClr val="00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器　～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Emulsion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検出器～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7" name="グループ化 76"/>
          <p:cNvGrpSpPr/>
          <p:nvPr/>
        </p:nvGrpSpPr>
        <p:grpSpPr>
          <a:xfrm>
            <a:off x="179512" y="3798713"/>
            <a:ext cx="6381328" cy="3014663"/>
            <a:chOff x="1143000" y="3163405"/>
            <a:chExt cx="6858000" cy="3352800"/>
          </a:xfrm>
        </p:grpSpPr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1143000" y="3163405"/>
              <a:ext cx="6858000" cy="3352800"/>
              <a:chOff x="0" y="1087438"/>
              <a:chExt cx="9144000" cy="4679950"/>
            </a:xfrm>
          </p:grpSpPr>
          <p:pic>
            <p:nvPicPr>
              <p:cNvPr id="9" name="Picture 4" descr="S:\DCIM\124_0210\sel\IMGP6506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25" t="2815" b="1811"/>
              <a:stretch>
                <a:fillRect/>
              </a:stretch>
            </p:blipFill>
            <p:spPr bwMode="auto">
              <a:xfrm>
                <a:off x="4478337" y="1087438"/>
                <a:ext cx="2836863" cy="467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 descr="S:\DCIM\124_0210\sel\IMGP648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" b="4004"/>
              <a:stretch>
                <a:fillRect/>
              </a:stretch>
            </p:blipFill>
            <p:spPr bwMode="auto">
              <a:xfrm>
                <a:off x="0" y="1087438"/>
                <a:ext cx="3116263" cy="467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 descr="S:\DCIM\124_0210\sel\IMGP650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0" t="2968" r="24023" b="880"/>
              <a:stretch>
                <a:fillRect/>
              </a:stretch>
            </p:blipFill>
            <p:spPr bwMode="auto">
              <a:xfrm>
                <a:off x="2516188" y="1087438"/>
                <a:ext cx="2030412" cy="467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 descr="S:\DCIM\124_0210\sel\IMGP6507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8" t="2217" b="3053"/>
              <a:stretch>
                <a:fillRect/>
              </a:stretch>
            </p:blipFill>
            <p:spPr bwMode="auto">
              <a:xfrm>
                <a:off x="6956425" y="1087438"/>
                <a:ext cx="2187575" cy="467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1447800" y="3773005"/>
              <a:ext cx="1295400" cy="2209800"/>
            </a:xfrm>
            <a:prstGeom prst="rect">
              <a:avLst/>
            </a:prstGeom>
            <a:noFill/>
            <a:ln w="222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1355725" y="3211030"/>
              <a:ext cx="15176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 sz="1600" dirty="0">
                  <a:solidFill>
                    <a:srgbClr val="00FF00"/>
                  </a:solidFill>
                </a:rPr>
                <a:t>Emulsion + </a:t>
              </a:r>
              <a:br>
                <a:rPr lang="en-US" altLang="ja-JP" sz="1600" dirty="0">
                  <a:solidFill>
                    <a:srgbClr val="00FF00"/>
                  </a:solidFill>
                </a:rPr>
              </a:br>
              <a:r>
                <a:rPr lang="en-US" altLang="ja-JP" sz="1600" dirty="0">
                  <a:solidFill>
                    <a:srgbClr val="00FF00"/>
                  </a:solidFill>
                </a:rPr>
                <a:t>Target Tracker</a:t>
              </a:r>
            </a:p>
          </p:txBody>
        </p:sp>
        <p:sp>
          <p:nvSpPr>
            <p:cNvPr id="15" name="Rectangle 36"/>
            <p:cNvSpPr>
              <a:spLocks noChangeArrowheads="1"/>
            </p:cNvSpPr>
            <p:nvPr/>
          </p:nvSpPr>
          <p:spPr bwMode="auto">
            <a:xfrm>
              <a:off x="3124200" y="3315805"/>
              <a:ext cx="1066800" cy="2895600"/>
            </a:xfrm>
            <a:prstGeom prst="rect">
              <a:avLst/>
            </a:prstGeom>
            <a:noFill/>
            <a:ln w="222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3054350" y="3239605"/>
              <a:ext cx="1517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>
                  <a:solidFill>
                    <a:srgbClr val="FF33CC"/>
                  </a:solidFill>
                </a:rPr>
                <a:t>Muon </a:t>
              </a:r>
              <a:br>
                <a:rPr lang="en-US" altLang="ja-JP">
                  <a:solidFill>
                    <a:srgbClr val="FF33CC"/>
                  </a:solidFill>
                </a:rPr>
              </a:br>
              <a:r>
                <a:rPr lang="en-US" altLang="ja-JP">
                  <a:solidFill>
                    <a:srgbClr val="FF33CC"/>
                  </a:solidFill>
                </a:rPr>
                <a:t>spectrometer</a:t>
              </a:r>
            </a:p>
          </p:txBody>
        </p:sp>
        <p:sp>
          <p:nvSpPr>
            <p:cNvPr id="21" name="Rectangle 42"/>
            <p:cNvSpPr>
              <a:spLocks noChangeArrowheads="1"/>
            </p:cNvSpPr>
            <p:nvPr/>
          </p:nvSpPr>
          <p:spPr bwMode="auto">
            <a:xfrm>
              <a:off x="4719638" y="3773005"/>
              <a:ext cx="1295400" cy="2209800"/>
            </a:xfrm>
            <a:prstGeom prst="rect">
              <a:avLst/>
            </a:prstGeom>
            <a:noFill/>
            <a:ln w="222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Text Box 43"/>
            <p:cNvSpPr txBox="1">
              <a:spLocks noChangeArrowheads="1"/>
            </p:cNvSpPr>
            <p:nvPr/>
          </p:nvSpPr>
          <p:spPr bwMode="auto">
            <a:xfrm>
              <a:off x="4627563" y="3211030"/>
              <a:ext cx="15176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 sz="1600">
                  <a:solidFill>
                    <a:srgbClr val="00FF00"/>
                  </a:solidFill>
                </a:rPr>
                <a:t>Emulsion + </a:t>
              </a:r>
              <a:br>
                <a:rPr lang="en-US" altLang="ja-JP" sz="1600">
                  <a:solidFill>
                    <a:srgbClr val="00FF00"/>
                  </a:solidFill>
                </a:rPr>
              </a:br>
              <a:r>
                <a:rPr lang="en-US" altLang="ja-JP" sz="1600">
                  <a:solidFill>
                    <a:srgbClr val="00FF00"/>
                  </a:solidFill>
                </a:rPr>
                <a:t>Target Tracker</a:t>
              </a:r>
            </a:p>
          </p:txBody>
        </p:sp>
        <p:sp>
          <p:nvSpPr>
            <p:cNvPr id="23" name="Rectangle 44"/>
            <p:cNvSpPr>
              <a:spLocks noChangeArrowheads="1"/>
            </p:cNvSpPr>
            <p:nvPr/>
          </p:nvSpPr>
          <p:spPr bwMode="auto">
            <a:xfrm>
              <a:off x="6396038" y="3315805"/>
              <a:ext cx="1066800" cy="2895600"/>
            </a:xfrm>
            <a:prstGeom prst="rect">
              <a:avLst/>
            </a:prstGeom>
            <a:noFill/>
            <a:ln w="222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Text Box 45"/>
            <p:cNvSpPr txBox="1">
              <a:spLocks noChangeArrowheads="1"/>
            </p:cNvSpPr>
            <p:nvPr/>
          </p:nvSpPr>
          <p:spPr bwMode="auto">
            <a:xfrm>
              <a:off x="6326188" y="3239605"/>
              <a:ext cx="1517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>
                  <a:solidFill>
                    <a:srgbClr val="FF33CC"/>
                  </a:solidFill>
                </a:rPr>
                <a:t>Muon </a:t>
              </a:r>
              <a:br>
                <a:rPr lang="en-US" altLang="ja-JP">
                  <a:solidFill>
                    <a:srgbClr val="FF33CC"/>
                  </a:solidFill>
                </a:rPr>
              </a:br>
              <a:r>
                <a:rPr lang="en-US" altLang="ja-JP">
                  <a:solidFill>
                    <a:srgbClr val="FF33CC"/>
                  </a:solidFill>
                </a:rPr>
                <a:t>spectrometer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41" y="4346879"/>
            <a:ext cx="2583160" cy="21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39"/>
          <p:cNvSpPr>
            <a:spLocks noChangeArrowheads="1"/>
          </p:cNvSpPr>
          <p:nvPr/>
        </p:nvSpPr>
        <p:spPr bwMode="auto">
          <a:xfrm>
            <a:off x="4275584" y="5220816"/>
            <a:ext cx="152400" cy="1524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" name="Line 40"/>
          <p:cNvSpPr>
            <a:spLocks noChangeShapeType="1"/>
          </p:cNvSpPr>
          <p:nvPr/>
        </p:nvSpPr>
        <p:spPr bwMode="auto">
          <a:xfrm flipH="1">
            <a:off x="4427984" y="4443896"/>
            <a:ext cx="2808312" cy="785304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4415284" y="5368900"/>
            <a:ext cx="2808312" cy="58038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" name="Line 11"/>
          <p:cNvSpPr>
            <a:spLocks noChangeShapeType="1"/>
          </p:cNvSpPr>
          <p:nvPr/>
        </p:nvSpPr>
        <p:spPr bwMode="auto">
          <a:xfrm>
            <a:off x="107504" y="5341185"/>
            <a:ext cx="735211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23578" y="4797152"/>
            <a:ext cx="704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sym typeface="Symbol" pitchFamily="18" charset="2"/>
              </a:rPr>
              <a:t></a:t>
            </a:r>
            <a:r>
              <a:rPr lang="en-US" altLang="ja-JP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sym typeface="Symbol" pitchFamily="18" charset="2"/>
              </a:rPr>
              <a:t></a:t>
            </a:r>
            <a:endParaRPr lang="en-US" altLang="ja-JP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</a:endParaRPr>
          </a:p>
        </p:txBody>
      </p:sp>
      <p:sp>
        <p:nvSpPr>
          <p:cNvPr id="88" name="Text Box 18"/>
          <p:cNvSpPr txBox="1">
            <a:spLocks noChangeArrowheads="1"/>
          </p:cNvSpPr>
          <p:nvPr/>
        </p:nvSpPr>
        <p:spPr bwMode="auto">
          <a:xfrm>
            <a:off x="6560840" y="3918082"/>
            <a:ext cx="2701381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28FC2D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28FC2D"/>
                </a:solidFill>
              </a:rPr>
              <a:t>Emulsion Detector (ECC)</a:t>
            </a: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179512" y="3596506"/>
            <a:ext cx="283614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it-IT" altLang="ja-JP" sz="1400" b="1" dirty="0"/>
              <a:t>Super Module 1</a:t>
            </a:r>
          </a:p>
        </p:txBody>
      </p:sp>
      <p:sp>
        <p:nvSpPr>
          <p:cNvPr id="90" name="Text Box 15"/>
          <p:cNvSpPr txBox="1">
            <a:spLocks noChangeArrowheads="1"/>
          </p:cNvSpPr>
          <p:nvPr/>
        </p:nvSpPr>
        <p:spPr bwMode="auto">
          <a:xfrm>
            <a:off x="3464046" y="3625279"/>
            <a:ext cx="283614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it-IT" altLang="ja-JP" sz="1400" b="1" dirty="0"/>
              <a:t>Super Module </a:t>
            </a:r>
            <a:r>
              <a:rPr kumimoji="0" lang="it-IT" altLang="ja-JP" sz="1400" b="1" dirty="0" smtClean="0"/>
              <a:t>2</a:t>
            </a:r>
            <a:endParaRPr kumimoji="0" lang="it-IT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275970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コンテンツ プレースホルダ 2"/>
          <p:cNvSpPr>
            <a:spLocks noGrp="1"/>
          </p:cNvSpPr>
          <p:nvPr>
            <p:ph idx="1"/>
          </p:nvPr>
        </p:nvSpPr>
        <p:spPr>
          <a:xfrm>
            <a:off x="166351" y="1196752"/>
            <a:ext cx="82296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1800" dirty="0"/>
              <a:t>TT(Target Trackers)</a:t>
            </a:r>
            <a:r>
              <a:rPr lang="ja-JP" altLang="en-US" sz="1800" dirty="0"/>
              <a:t>　～</a:t>
            </a:r>
            <a:r>
              <a:rPr lang="en-US" altLang="ja-JP" sz="1800" dirty="0"/>
              <a:t>9800</a:t>
            </a:r>
            <a:r>
              <a:rPr lang="ja-JP" altLang="en-US" sz="1800" dirty="0" smtClean="0"/>
              <a:t>イベント</a:t>
            </a:r>
            <a:r>
              <a:rPr lang="ja-JP" altLang="en-US" sz="1800" dirty="0"/>
              <a:t>に</a:t>
            </a:r>
            <a:endParaRPr lang="en-US" altLang="ja-JP" sz="1800" dirty="0"/>
          </a:p>
          <a:p>
            <a:pPr lvl="1"/>
            <a:r>
              <a:rPr lang="ja-JP" altLang="en-US" sz="1800" dirty="0" smtClean="0"/>
              <a:t>シンチレーターストリップ検出器。荷電</a:t>
            </a:r>
            <a:r>
              <a:rPr lang="ja-JP" altLang="en-US" sz="1800" dirty="0"/>
              <a:t>粒子検出。トリガーとして働く。</a:t>
            </a:r>
            <a:endParaRPr lang="en-US" altLang="ja-JP" sz="1800" dirty="0"/>
          </a:p>
          <a:p>
            <a:pPr>
              <a:buFont typeface="Wingdings" pitchFamily="2" charset="2"/>
              <a:buChar char="n"/>
            </a:pPr>
            <a:r>
              <a:rPr lang="en-US" altLang="ja-JP" sz="1800" dirty="0" smtClean="0"/>
              <a:t>CS(</a:t>
            </a:r>
            <a:r>
              <a:rPr lang="en-US" altLang="ja-JP" sz="1800" dirty="0" err="1" smtClean="0"/>
              <a:t>Changeble</a:t>
            </a:r>
            <a:r>
              <a:rPr lang="en-US" altLang="ja-JP" sz="1800" dirty="0" smtClean="0"/>
              <a:t> </a:t>
            </a:r>
            <a:r>
              <a:rPr lang="en-US" altLang="ja-JP" sz="1800" dirty="0"/>
              <a:t>Sheets)</a:t>
            </a:r>
          </a:p>
          <a:p>
            <a:pPr lvl="1"/>
            <a:r>
              <a:rPr lang="ja-JP" altLang="en-US" sz="1800" dirty="0"/>
              <a:t>簡単に現像し取り換えることのできる</a:t>
            </a:r>
            <a:r>
              <a:rPr lang="en-US" altLang="ja-JP" sz="1800" dirty="0"/>
              <a:t>,CS</a:t>
            </a:r>
            <a:r>
              <a:rPr lang="ja-JP" altLang="en-US" sz="1800" dirty="0" err="1"/>
              <a:t>を抽</a:t>
            </a:r>
            <a:r>
              <a:rPr lang="ja-JP" altLang="en-US" sz="1800" dirty="0" smtClean="0"/>
              <a:t>出し現像する</a:t>
            </a:r>
            <a:r>
              <a:rPr lang="ja-JP" altLang="en-US" sz="1800" dirty="0"/>
              <a:t>。全部見ていくより</a:t>
            </a:r>
            <a:r>
              <a:rPr lang="en-US" altLang="ja-JP" sz="1800" dirty="0"/>
              <a:t>10</a:t>
            </a:r>
            <a:r>
              <a:rPr lang="ja-JP" altLang="en-US" sz="1800" dirty="0"/>
              <a:t>倍速度</a:t>
            </a:r>
            <a:r>
              <a:rPr lang="en-US" altLang="ja-JP" sz="1800" dirty="0" smtClean="0"/>
              <a:t>UP</a:t>
            </a:r>
            <a:endParaRPr lang="en-US" altLang="ja-JP" sz="1800" dirty="0"/>
          </a:p>
          <a:p>
            <a:pPr>
              <a:buFont typeface="Wingdings" pitchFamily="2" charset="2"/>
              <a:buChar char="n"/>
            </a:pPr>
            <a:r>
              <a:rPr lang="en-US" altLang="ja-JP" sz="1800" dirty="0"/>
              <a:t>ECC(Emulsion Cloud </a:t>
            </a:r>
            <a:r>
              <a:rPr lang="en-US" altLang="ja-JP" sz="1800" dirty="0" smtClean="0"/>
              <a:t>Chamber)</a:t>
            </a:r>
            <a:endParaRPr kumimoji="0" lang="en-GB" altLang="fr-FR" sz="1800" dirty="0"/>
          </a:p>
          <a:p>
            <a:pPr lvl="1"/>
            <a:r>
              <a:rPr kumimoji="0" lang="en-US" altLang="ja-JP" sz="1800" dirty="0" smtClean="0"/>
              <a:t>τ</a:t>
            </a:r>
            <a:r>
              <a:rPr kumimoji="0" lang="ja-JP" altLang="en-US" sz="1800" dirty="0"/>
              <a:t>の生成点、崩壊点、</a:t>
            </a:r>
            <a:r>
              <a:rPr kumimoji="0" lang="en-US" altLang="ja-JP" sz="1800" dirty="0"/>
              <a:t>topology</a:t>
            </a:r>
            <a:r>
              <a:rPr kumimoji="0" lang="ja-JP" altLang="en-US" sz="1800" dirty="0"/>
              <a:t>を</a:t>
            </a:r>
            <a:r>
              <a:rPr kumimoji="0" lang="ja-JP" altLang="en-US" sz="1800" dirty="0" smtClean="0"/>
              <a:t>みる</a:t>
            </a:r>
            <a:endParaRPr lang="en-US" altLang="ja-JP" sz="1800" dirty="0"/>
          </a:p>
          <a:p>
            <a:pPr>
              <a:buFont typeface="Wingdings" pitchFamily="2" charset="2"/>
              <a:buChar char="n"/>
            </a:pPr>
            <a:r>
              <a:rPr lang="en-US" altLang="ja-JP" sz="1800" dirty="0" smtClean="0"/>
              <a:t>Spectrometer</a:t>
            </a:r>
            <a:endParaRPr lang="en-US" altLang="ja-JP" sz="1800" dirty="0"/>
          </a:p>
          <a:p>
            <a:pPr lvl="1"/>
            <a:r>
              <a:rPr kumimoji="0" lang="en-US" altLang="ja-JP" sz="1800" dirty="0" smtClean="0"/>
              <a:t>μ</a:t>
            </a:r>
            <a:r>
              <a:rPr kumimoji="0" lang="ja-JP" altLang="en-US" sz="1800" dirty="0" smtClean="0"/>
              <a:t>の</a:t>
            </a:r>
            <a:r>
              <a:rPr kumimoji="0" lang="fr-FR" altLang="ja-JP" sz="1800" dirty="0" smtClean="0"/>
              <a:t> </a:t>
            </a:r>
            <a:r>
              <a:rPr kumimoji="0" lang="fr-FR" altLang="ja-JP" sz="1800" dirty="0"/>
              <a:t>ID, </a:t>
            </a:r>
            <a:r>
              <a:rPr kumimoji="0" lang="ja-JP" altLang="en-US" sz="1800" dirty="0"/>
              <a:t>電荷、運動量測定。</a:t>
            </a:r>
            <a:endParaRPr kumimoji="0" lang="en-GB" altLang="ja-JP" sz="1800" dirty="0"/>
          </a:p>
          <a:p>
            <a:endParaRPr lang="ja-JP" altLang="en-US" sz="1800" dirty="0"/>
          </a:p>
          <a:p>
            <a:pPr eaLnBrk="1" hangingPunct="1">
              <a:buFontTx/>
              <a:buNone/>
            </a:pPr>
            <a:endParaRPr lang="en-US" altLang="ja-JP" sz="18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26626" name="スライド番号プレースホルダー 3"/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6FA371A-41C7-4AF9-96A3-0CDAE9C5961D}" type="slidenum">
              <a:rPr lang="en-US" altLang="ja-JP"/>
              <a:pPr eaLnBrk="1" hangingPunct="1"/>
              <a:t>9</a:t>
            </a:fld>
            <a:endParaRPr lang="en-US" altLang="ja-JP"/>
          </a:p>
        </p:txBody>
      </p:sp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424249" y="0"/>
            <a:ext cx="8229600" cy="1219200"/>
          </a:xfrm>
          <a:solidFill>
            <a:srgbClr val="00FFFF">
              <a:alpha val="50196"/>
            </a:srgbClr>
          </a:solidFill>
          <a:ln>
            <a:solidFill>
              <a:srgbClr val="00FFFF">
                <a:alpha val="50196"/>
              </a:srgbClr>
            </a:solidFill>
          </a:ln>
        </p:spPr>
        <p:txBody>
          <a:bodyPr/>
          <a:lstStyle/>
          <a:p>
            <a:r>
              <a:rPr lang="ja-JP" altLang="en-US" dirty="0"/>
              <a:t>検出器</a:t>
            </a:r>
            <a:endParaRPr kumimoji="1" lang="ja-JP" altLang="en-US" dirty="0"/>
          </a:p>
        </p:txBody>
      </p:sp>
      <p:sp>
        <p:nvSpPr>
          <p:cNvPr id="26634" name="Slide Number Placeholder 22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190000"/>
              </a:lnSpc>
            </a:pPr>
            <a:fld id="{3B64D2DF-FCB8-4E03-8036-E290A21A1F72}" type="slidenum">
              <a:rPr kumimoji="0" lang="en-US" altLang="ja-JP" sz="800">
                <a:solidFill>
                  <a:schemeClr val="bg1"/>
                </a:solidFill>
              </a:rPr>
              <a:pPr algn="r">
                <a:lnSpc>
                  <a:spcPct val="190000"/>
                </a:lnSpc>
              </a:pPr>
              <a:t>9</a:t>
            </a:fld>
            <a:endParaRPr kumimoji="0" lang="en-US" altLang="ja-JP" sz="800">
              <a:solidFill>
                <a:schemeClr val="bg1"/>
              </a:solidFill>
            </a:endParaRPr>
          </a:p>
        </p:txBody>
      </p:sp>
      <p:pic>
        <p:nvPicPr>
          <p:cNvPr id="26635" name="Picture 23" descr="dx_baseCompton_Merging_fi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173416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28"/>
          <p:cNvSpPr>
            <a:spLocks noChangeArrowheads="1"/>
          </p:cNvSpPr>
          <p:nvPr/>
        </p:nvSpPr>
        <p:spPr bwMode="auto">
          <a:xfrm>
            <a:off x="381000" y="7389440"/>
            <a:ext cx="602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>
                <a:solidFill>
                  <a:srgbClr val="FF0000"/>
                </a:solidFill>
              </a:rPr>
              <a:t>CS doublet alignment by Compton electrons: 2.5 microns</a:t>
            </a:r>
            <a:endParaRPr kumimoji="0" lang="en-US" altLang="ja-JP" dirty="0">
              <a:solidFill>
                <a:srgbClr val="FF0000"/>
              </a:solidFill>
            </a:endParaRPr>
          </a:p>
        </p:txBody>
      </p:sp>
      <p:cxnSp>
        <p:nvCxnSpPr>
          <p:cNvPr id="26637" name="Straight Arrow Connector 30"/>
          <p:cNvCxnSpPr>
            <a:cxnSpLocks noChangeShapeType="1"/>
          </p:cNvCxnSpPr>
          <p:nvPr/>
        </p:nvCxnSpPr>
        <p:spPr bwMode="auto">
          <a:xfrm>
            <a:off x="6553200" y="3962400"/>
            <a:ext cx="533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" name="グループ化 14"/>
          <p:cNvGrpSpPr/>
          <p:nvPr/>
        </p:nvGrpSpPr>
        <p:grpSpPr>
          <a:xfrm>
            <a:off x="251520" y="3733800"/>
            <a:ext cx="8153400" cy="3124200"/>
            <a:chOff x="762000" y="1744960"/>
            <a:chExt cx="8153400" cy="3124200"/>
          </a:xfrm>
        </p:grpSpPr>
        <p:grpSp>
          <p:nvGrpSpPr>
            <p:cNvPr id="26628" name="グループ化 7"/>
            <p:cNvGrpSpPr>
              <a:grpSpLocks/>
            </p:cNvGrpSpPr>
            <p:nvPr/>
          </p:nvGrpSpPr>
          <p:grpSpPr bwMode="auto">
            <a:xfrm>
              <a:off x="762000" y="2506960"/>
              <a:ext cx="4267200" cy="2362200"/>
              <a:chOff x="838200" y="1600200"/>
              <a:chExt cx="4267200" cy="2362200"/>
            </a:xfrm>
          </p:grpSpPr>
          <p:pic>
            <p:nvPicPr>
              <p:cNvPr id="26649" name="Picture 1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81" t="6210" r="29353" b="52254"/>
              <a:stretch>
                <a:fillRect/>
              </a:stretch>
            </p:blipFill>
            <p:spPr bwMode="auto">
              <a:xfrm>
                <a:off x="838200" y="1600200"/>
                <a:ext cx="4267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1955800" y="2551113"/>
                <a:ext cx="228600" cy="323850"/>
              </a:xfrm>
              <a:prstGeom prst="rect">
                <a:avLst/>
              </a:prstGeom>
              <a:solidFill>
                <a:srgbClr val="95C7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ja-JP" altLang="ja-JP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" name="グループ化 11"/>
            <p:cNvGrpSpPr>
              <a:grpSpLocks/>
            </p:cNvGrpSpPr>
            <p:nvPr/>
          </p:nvGrpSpPr>
          <p:grpSpPr bwMode="auto">
            <a:xfrm>
              <a:off x="1897063" y="3095923"/>
              <a:ext cx="215900" cy="679450"/>
              <a:chOff x="1968674" y="2094978"/>
              <a:chExt cx="216000" cy="679948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1968674" y="2094978"/>
                <a:ext cx="216000" cy="324087"/>
              </a:xfrm>
              <a:prstGeom prst="rect">
                <a:avLst/>
              </a:prstGeom>
              <a:solidFill>
                <a:srgbClr val="F715E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ja-JP" altLang="ja-JP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1968674" y="2450839"/>
                <a:ext cx="216000" cy="324087"/>
              </a:xfrm>
              <a:prstGeom prst="rect">
                <a:avLst/>
              </a:prstGeom>
              <a:solidFill>
                <a:srgbClr val="F715E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ja-JP" altLang="ja-JP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630" name="グループ化 10"/>
            <p:cNvGrpSpPr>
              <a:grpSpLocks/>
            </p:cNvGrpSpPr>
            <p:nvPr/>
          </p:nvGrpSpPr>
          <p:grpSpPr bwMode="auto">
            <a:xfrm>
              <a:off x="6096000" y="1744960"/>
              <a:ext cx="2819400" cy="2819400"/>
              <a:chOff x="6532139" y="1066800"/>
              <a:chExt cx="2611861" cy="2624137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532139" y="1066800"/>
                <a:ext cx="2611861" cy="2624137"/>
              </a:xfrm>
              <a:prstGeom prst="roundRect">
                <a:avLst>
                  <a:gd name="adj" fmla="val 11111"/>
                </a:avLst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01600" dist="50800" dir="7200000" algn="tl" rotWithShape="0">
                  <a:srgbClr val="000000">
                    <a:alpha val="45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FFFFFF"/>
                </a:extrusionClr>
              </a:sp3d>
            </p:spPr>
          </p:pic>
          <p:sp>
            <p:nvSpPr>
              <p:cNvPr id="26646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7026275" y="3136903"/>
                <a:ext cx="1058862" cy="4296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2400" dirty="0">
                    <a:solidFill>
                      <a:schemeClr val="bg1"/>
                    </a:solidFill>
                    <a:latin typeface="Calibri" pitchFamily="32" charset="0"/>
                  </a:rPr>
                  <a:t>         </a:t>
                </a:r>
                <a:r>
                  <a:rPr lang="en-US" altLang="ja-JP" sz="2400" b="1" dirty="0">
                    <a:solidFill>
                      <a:schemeClr val="bg1"/>
                    </a:solidFill>
                    <a:latin typeface="Calibri" pitchFamily="32" charset="0"/>
                  </a:rPr>
                  <a:t>CS</a:t>
                </a:r>
              </a:p>
            </p:txBody>
          </p:sp>
        </p:grpSp>
        <p:grpSp>
          <p:nvGrpSpPr>
            <p:cNvPr id="8" name="グループ化 25"/>
            <p:cNvGrpSpPr>
              <a:grpSpLocks/>
            </p:cNvGrpSpPr>
            <p:nvPr/>
          </p:nvGrpSpPr>
          <p:grpSpPr bwMode="auto">
            <a:xfrm>
              <a:off x="1893888" y="2872085"/>
              <a:ext cx="2581275" cy="1066800"/>
              <a:chOff x="1991525" y="1853852"/>
              <a:chExt cx="2580475" cy="1066800"/>
            </a:xfrm>
          </p:grpSpPr>
          <p:cxnSp>
            <p:nvCxnSpPr>
              <p:cNvPr id="14" name="直線コネクタ 13"/>
              <p:cNvCxnSpPr>
                <a:cxnSpLocks noChangeShapeType="1"/>
              </p:cNvCxnSpPr>
              <p:nvPr/>
            </p:nvCxnSpPr>
            <p:spPr bwMode="auto">
              <a:xfrm flipV="1">
                <a:off x="2077223" y="1853852"/>
                <a:ext cx="2494777" cy="622300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16" name="直線コネクタ 15"/>
              <p:cNvCxnSpPr>
                <a:cxnSpLocks noChangeShapeType="1"/>
              </p:cNvCxnSpPr>
              <p:nvPr/>
            </p:nvCxnSpPr>
            <p:spPr bwMode="auto">
              <a:xfrm flipV="1">
                <a:off x="2077223" y="2311052"/>
                <a:ext cx="2494777" cy="165100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18" name="直線コネクタ 17"/>
              <p:cNvCxnSpPr>
                <a:cxnSpLocks noChangeShapeType="1"/>
              </p:cNvCxnSpPr>
              <p:nvPr/>
            </p:nvCxnSpPr>
            <p:spPr bwMode="auto">
              <a:xfrm>
                <a:off x="2077223" y="2476152"/>
                <a:ext cx="2494777" cy="114300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20" name="直線コネクタ 19"/>
              <p:cNvCxnSpPr>
                <a:cxnSpLocks noChangeShapeType="1"/>
              </p:cNvCxnSpPr>
              <p:nvPr/>
            </p:nvCxnSpPr>
            <p:spPr bwMode="auto">
              <a:xfrm>
                <a:off x="2077223" y="2476152"/>
                <a:ext cx="2494777" cy="444500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25" name="正方形/長方形 24"/>
              <p:cNvSpPr/>
              <p:nvPr/>
            </p:nvSpPr>
            <p:spPr>
              <a:xfrm>
                <a:off x="1991525" y="2438052"/>
                <a:ext cx="215833" cy="32385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ja-JP" altLang="ja-JP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グループ化 28"/>
            <p:cNvGrpSpPr>
              <a:grpSpLocks/>
            </p:cNvGrpSpPr>
            <p:nvPr/>
          </p:nvGrpSpPr>
          <p:grpSpPr bwMode="auto">
            <a:xfrm>
              <a:off x="1194048" y="3095921"/>
              <a:ext cx="2376264" cy="1368573"/>
              <a:chOff x="1249610" y="2215233"/>
              <a:chExt cx="2376264" cy="1242156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1828800" y="2215233"/>
                <a:ext cx="457200" cy="68000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ja-JP" altLang="ja-JP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1249610" y="2982500"/>
                <a:ext cx="2376264" cy="474889"/>
              </a:xfrm>
              <a:prstGeom prst="rect">
                <a:avLst/>
              </a:prstGeom>
              <a:gradFill rotWithShape="1">
                <a:gsLst>
                  <a:gs pos="0">
                    <a:srgbClr val="2C5D98"/>
                  </a:gs>
                  <a:gs pos="80000">
                    <a:srgbClr val="3C7BC7"/>
                  </a:gs>
                  <a:gs pos="100000">
                    <a:srgbClr val="3A7CCB"/>
                  </a:gs>
                </a:gsLst>
                <a:lin ang="16200000"/>
              </a:gra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eaLnBrk="0" hangingPunct="0">
                  <a:defRPr/>
                </a:pPr>
                <a:r>
                  <a:rPr lang="ja-JP" altLang="en-US" sz="1400" dirty="0" smtClean="0">
                    <a:solidFill>
                      <a:srgbClr val="FFFFFF"/>
                    </a:solidFill>
                    <a:latin typeface="Calibri" pitchFamily="-110" charset="0"/>
                    <a:ea typeface="ＭＳ Ｐゴシック" pitchFamily="-110" charset="-128"/>
                    <a:cs typeface="ＭＳ Ｐゴシック" pitchFamily="-110" charset="-128"/>
                  </a:rPr>
                  <a:t>イベントの入っている確率の最も高い２つの</a:t>
                </a:r>
                <a:r>
                  <a:rPr lang="en-US" altLang="ja-JP" sz="1400" dirty="0" smtClean="0">
                    <a:solidFill>
                      <a:srgbClr val="FFFFFF"/>
                    </a:solidFill>
                    <a:latin typeface="Calibri" pitchFamily="-110" charset="0"/>
                    <a:ea typeface="ＭＳ Ｐゴシック" pitchFamily="-110" charset="-128"/>
                    <a:cs typeface="ＭＳ Ｐゴシック" pitchFamily="-110" charset="-128"/>
                  </a:rPr>
                  <a:t>ECC</a:t>
                </a:r>
                <a:r>
                  <a:rPr lang="ja-JP" altLang="en-US" sz="1400" dirty="0" smtClean="0">
                    <a:solidFill>
                      <a:srgbClr val="FFFFFF"/>
                    </a:solidFill>
                    <a:latin typeface="Calibri" pitchFamily="-110" charset="0"/>
                    <a:ea typeface="ＭＳ Ｐゴシック" pitchFamily="-110" charset="-128"/>
                    <a:cs typeface="ＭＳ Ｐゴシック" pitchFamily="-110" charset="-128"/>
                  </a:rPr>
                  <a:t>を解析</a:t>
                </a:r>
                <a:endParaRPr lang="ja-JP" altLang="en-US" sz="1400" dirty="0">
                  <a:solidFill>
                    <a:srgbClr val="FFFFFF"/>
                  </a:solidFill>
                  <a:latin typeface="Calibri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</p:grpSp>
        <p:sp>
          <p:nvSpPr>
            <p:cNvPr id="2" name="正方形/長方形 1"/>
            <p:cNvSpPr/>
            <p:nvPr/>
          </p:nvSpPr>
          <p:spPr>
            <a:xfrm>
              <a:off x="4475163" y="2506960"/>
              <a:ext cx="456877" cy="6477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V="1">
              <a:off x="4932040" y="1744960"/>
              <a:ext cx="1296144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932040" y="3154660"/>
              <a:ext cx="1163960" cy="12104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utoShape 173"/>
            <p:cNvSpPr>
              <a:spLocks noChangeArrowheads="1"/>
            </p:cNvSpPr>
            <p:nvPr/>
          </p:nvSpPr>
          <p:spPr bwMode="auto">
            <a:xfrm rot="9344274">
              <a:off x="2384616" y="2843018"/>
              <a:ext cx="1786783" cy="124668"/>
            </a:xfrm>
            <a:prstGeom prst="rightArrow">
              <a:avLst>
                <a:gd name="adj1" fmla="val 50000"/>
                <a:gd name="adj2" fmla="val 410663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Rectangle 162"/>
            <p:cNvSpPr>
              <a:spLocks noChangeArrowheads="1"/>
            </p:cNvSpPr>
            <p:nvPr/>
          </p:nvSpPr>
          <p:spPr bwMode="auto">
            <a:xfrm rot="20238233">
              <a:off x="2117938" y="2379618"/>
              <a:ext cx="2018501" cy="4308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kumimoji="1" lang="en-US" altLang="ja-JP" sz="1100" dirty="0">
                  <a:solidFill>
                    <a:schemeClr val="bg1"/>
                  </a:solidFill>
                </a:rPr>
                <a:t>CS</a:t>
              </a:r>
              <a:r>
                <a:rPr kumimoji="1" lang="ja-JP" altLang="en-US" sz="1100" dirty="0">
                  <a:solidFill>
                    <a:schemeClr val="bg1"/>
                  </a:solidFill>
                </a:rPr>
                <a:t>で見つかった飛跡を</a:t>
              </a:r>
            </a:p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kumimoji="1" lang="ja-JP" altLang="en-US" sz="1100" dirty="0">
                  <a:solidFill>
                    <a:schemeClr val="bg1"/>
                  </a:solidFill>
                </a:rPr>
                <a:t>ビーム上流方向へ追い上げた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733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ペーパー">
  <a:themeElements>
    <a:clrScheme name="ペーパー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ペーパー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ペーパー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15181</TotalTime>
  <Words>1899</Words>
  <Application>Microsoft Office PowerPoint</Application>
  <PresentationFormat>画面に合わせる (4:3)</PresentationFormat>
  <Paragraphs>509</Paragraphs>
  <Slides>33</Slides>
  <Notes>10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33</vt:i4>
      </vt:variant>
    </vt:vector>
  </HeadingPairs>
  <TitlesOfParts>
    <vt:vector size="36" baseType="lpstr">
      <vt:lpstr>ペーパー</vt:lpstr>
      <vt:lpstr>Image</vt:lpstr>
      <vt:lpstr>Photo Editor Photo</vt:lpstr>
      <vt:lpstr>Observation of a ﬁrst ντ candidate in the OPERA experiment in the CNGS beam</vt:lpstr>
      <vt:lpstr>目次</vt:lpstr>
      <vt:lpstr>Super Kamiokande</vt:lpstr>
      <vt:lpstr>DONuT実験 (Direct Observation of the NU Tau)</vt:lpstr>
      <vt:lpstr>ニュートリノ信号</vt:lpstr>
      <vt:lpstr>OPERA実験の動機</vt:lpstr>
      <vt:lpstr>CNGSビームライン</vt:lpstr>
      <vt:lpstr>検出器　～Emulsion検出器～ </vt:lpstr>
      <vt:lpstr>検出器</vt:lpstr>
      <vt:lpstr>検出器</vt:lpstr>
      <vt:lpstr>Emulsion Cloud Chamber(ECC)</vt:lpstr>
      <vt:lpstr>CS analysis</vt:lpstr>
      <vt:lpstr>CS scan</vt:lpstr>
      <vt:lpstr>ECC brickでのニュートリノ検出</vt:lpstr>
      <vt:lpstr>PowerPoint プレゼンテーション</vt:lpstr>
      <vt:lpstr>PowerPoint プレゼンテーション</vt:lpstr>
      <vt:lpstr>Track analysis </vt:lpstr>
      <vt:lpstr>Track analysis </vt:lpstr>
      <vt:lpstr>τニュートリノ検出原理</vt:lpstr>
      <vt:lpstr>チャームバックグラウンド</vt:lpstr>
      <vt:lpstr>νμバックグラウンド</vt:lpstr>
      <vt:lpstr>解析</vt:lpstr>
      <vt:lpstr>PowerPoint プレゼンテーション</vt:lpstr>
      <vt:lpstr>Refresh処理</vt:lpstr>
      <vt:lpstr>τニュートリノ候補イベント</vt:lpstr>
      <vt:lpstr>PowerPoint プレゼンテーション</vt:lpstr>
      <vt:lpstr>結果</vt:lpstr>
      <vt:lpstr>Backup</vt:lpstr>
      <vt:lpstr>今までのニュートリノ物理</vt:lpstr>
      <vt:lpstr>PowerPoint プレゼンテーション</vt:lpstr>
      <vt:lpstr>Emulsion(原子核乾板)検出器原理</vt:lpstr>
      <vt:lpstr>反応点探索の自動化</vt:lpstr>
      <vt:lpstr>dE/dX 測定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a ﬁrst ντ candidate in the OPERA experiment in the CNGS beam</dc:title>
  <dc:creator>katoe</dc:creator>
  <cp:lastModifiedBy>katoe</cp:lastModifiedBy>
  <cp:revision>168</cp:revision>
  <dcterms:created xsi:type="dcterms:W3CDTF">2010-12-31T20:50:16Z</dcterms:created>
  <dcterms:modified xsi:type="dcterms:W3CDTF">2011-04-26T12:20:45Z</dcterms:modified>
</cp:coreProperties>
</file>